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7"/>
  </p:notesMasterIdLst>
  <p:handoutMasterIdLst>
    <p:handoutMasterId r:id="rId98"/>
  </p:handoutMasterIdLst>
  <p:sldIdLst>
    <p:sldId id="256" r:id="rId5"/>
    <p:sldId id="572" r:id="rId6"/>
    <p:sldId id="285" r:id="rId7"/>
    <p:sldId id="286" r:id="rId8"/>
    <p:sldId id="493" r:id="rId9"/>
    <p:sldId id="259" r:id="rId10"/>
    <p:sldId id="287" r:id="rId11"/>
    <p:sldId id="288" r:id="rId12"/>
    <p:sldId id="401" r:id="rId13"/>
    <p:sldId id="295" r:id="rId14"/>
    <p:sldId id="563" r:id="rId15"/>
    <p:sldId id="293" r:id="rId16"/>
    <p:sldId id="450" r:id="rId17"/>
    <p:sldId id="574" r:id="rId18"/>
    <p:sldId id="397" r:id="rId19"/>
    <p:sldId id="400" r:id="rId20"/>
    <p:sldId id="399" r:id="rId21"/>
    <p:sldId id="398" r:id="rId22"/>
    <p:sldId id="458" r:id="rId23"/>
    <p:sldId id="459" r:id="rId24"/>
    <p:sldId id="294" r:id="rId25"/>
    <p:sldId id="296" r:id="rId26"/>
    <p:sldId id="486" r:id="rId27"/>
    <p:sldId id="487" r:id="rId28"/>
    <p:sldId id="488" r:id="rId29"/>
    <p:sldId id="539" r:id="rId30"/>
    <p:sldId id="489" r:id="rId31"/>
    <p:sldId id="490" r:id="rId32"/>
    <p:sldId id="573" r:id="rId33"/>
    <p:sldId id="491" r:id="rId34"/>
    <p:sldId id="492" r:id="rId35"/>
    <p:sldId id="336" r:id="rId36"/>
    <p:sldId id="461" r:id="rId37"/>
    <p:sldId id="462" r:id="rId38"/>
    <p:sldId id="463" r:id="rId39"/>
    <p:sldId id="464" r:id="rId40"/>
    <p:sldId id="465" r:id="rId41"/>
    <p:sldId id="466" r:id="rId42"/>
    <p:sldId id="467" r:id="rId43"/>
    <p:sldId id="468" r:id="rId44"/>
    <p:sldId id="360" r:id="rId45"/>
    <p:sldId id="340" r:id="rId46"/>
    <p:sldId id="540" r:id="rId47"/>
    <p:sldId id="541" r:id="rId48"/>
    <p:sldId id="542" r:id="rId49"/>
    <p:sldId id="543" r:id="rId50"/>
    <p:sldId id="544" r:id="rId51"/>
    <p:sldId id="545" r:id="rId52"/>
    <p:sldId id="546" r:id="rId53"/>
    <p:sldId id="547" r:id="rId54"/>
    <p:sldId id="548" r:id="rId55"/>
    <p:sldId id="525" r:id="rId56"/>
    <p:sldId id="351" r:id="rId57"/>
    <p:sldId id="527" r:id="rId58"/>
    <p:sldId id="549" r:id="rId59"/>
    <p:sldId id="550" r:id="rId60"/>
    <p:sldId id="551" r:id="rId61"/>
    <p:sldId id="552" r:id="rId62"/>
    <p:sldId id="553" r:id="rId63"/>
    <p:sldId id="554" r:id="rId64"/>
    <p:sldId id="555" r:id="rId65"/>
    <p:sldId id="556" r:id="rId66"/>
    <p:sldId id="557" r:id="rId67"/>
    <p:sldId id="558" r:id="rId68"/>
    <p:sldId id="559" r:id="rId69"/>
    <p:sldId id="537" r:id="rId70"/>
    <p:sldId id="504" r:id="rId71"/>
    <p:sldId id="505" r:id="rId72"/>
    <p:sldId id="564" r:id="rId73"/>
    <p:sldId id="565" r:id="rId74"/>
    <p:sldId id="566" r:id="rId75"/>
    <p:sldId id="567" r:id="rId76"/>
    <p:sldId id="568" r:id="rId77"/>
    <p:sldId id="569" r:id="rId78"/>
    <p:sldId id="506" r:id="rId79"/>
    <p:sldId id="507" r:id="rId80"/>
    <p:sldId id="508" r:id="rId81"/>
    <p:sldId id="570" r:id="rId82"/>
    <p:sldId id="509" r:id="rId83"/>
    <p:sldId id="510" r:id="rId84"/>
    <p:sldId id="562" r:id="rId85"/>
    <p:sldId id="511" r:id="rId86"/>
    <p:sldId id="560" r:id="rId87"/>
    <p:sldId id="513" r:id="rId88"/>
    <p:sldId id="561" r:id="rId89"/>
    <p:sldId id="515" r:id="rId90"/>
    <p:sldId id="516" r:id="rId91"/>
    <p:sldId id="517" r:id="rId92"/>
    <p:sldId id="571" r:id="rId93"/>
    <p:sldId id="518" r:id="rId94"/>
    <p:sldId id="519" r:id="rId95"/>
    <p:sldId id="520" r:id="rId9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D98"/>
    <a:srgbClr val="C5F808"/>
    <a:srgbClr val="1CBECA"/>
    <a:srgbClr val="D6E03D"/>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95665296448584"/>
          <c:y val="0.11401756014037649"/>
          <c:w val="0.55964082694515482"/>
          <c:h val="0.82892178646817105"/>
        </c:manualLayout>
      </c:layout>
      <c:barChart>
        <c:barDir val="bar"/>
        <c:grouping val="clustered"/>
        <c:varyColors val="0"/>
        <c:ser>
          <c:idx val="0"/>
          <c:order val="0"/>
          <c:tx>
            <c:strRef>
              <c:f>Sheet1!$B$1</c:f>
              <c:strCache>
                <c:ptCount val="1"/>
                <c:pt idx="0">
                  <c:v>Column1</c:v>
                </c:pt>
              </c:strCache>
            </c:strRef>
          </c:tx>
          <c:spPr>
            <a:solidFill>
              <a:schemeClr val="accent2"/>
            </a:solidFill>
          </c:spPr>
          <c:invertIfNegative val="0"/>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Wales &amp; West Utilities Business Benchmarking</c:v>
                </c:pt>
                <c:pt idx="1">
                  <c:v>Utilities</c:v>
                </c:pt>
                <c:pt idx="2">
                  <c:v>UK all-sector average</c:v>
                </c:pt>
              </c:strCache>
            </c:strRef>
          </c:cat>
          <c:val>
            <c:numRef>
              <c:f>Sheet1!$B$2:$B$4</c:f>
              <c:numCache>
                <c:formatCode>General</c:formatCode>
                <c:ptCount val="3"/>
                <c:pt idx="0" formatCode="0.0">
                  <c:v>90.4</c:v>
                </c:pt>
              </c:numCache>
            </c:numRef>
          </c:val>
          <c:extLst xmlns:c16r2="http://schemas.microsoft.com/office/drawing/2015/06/chart">
            <c:ext xmlns:c16="http://schemas.microsoft.com/office/drawing/2014/chart" uri="{C3380CC4-5D6E-409C-BE32-E72D297353CC}">
              <c16:uniqueId val="{00000000-192F-424B-BBAA-DD678F9A2996}"/>
            </c:ext>
          </c:extLst>
        </c:ser>
        <c:ser>
          <c:idx val="1"/>
          <c:order val="1"/>
          <c:tx>
            <c:strRef>
              <c:f>Sheet1!$C$1</c:f>
              <c:strCache>
                <c:ptCount val="1"/>
                <c:pt idx="0">
                  <c:v>Column2</c:v>
                </c:pt>
              </c:strCache>
            </c:strRef>
          </c:tx>
          <c:spPr>
            <a:solidFill>
              <a:srgbClr val="008265"/>
            </a:solidFill>
          </c:spPr>
          <c:invertIfNegative val="0"/>
          <c:dLbls>
            <c:numFmt formatCode="#,##0.0" sourceLinked="0"/>
            <c:spPr>
              <a:noFill/>
              <a:ln>
                <a:noFill/>
              </a:ln>
              <a:effectLst/>
            </c:spPr>
            <c:txPr>
              <a:bodyPr/>
              <a:lstStyle/>
              <a:p>
                <a:pPr algn="ctr">
                  <a:defRPr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Wales &amp; West Utilities Business Benchmarking</c:v>
                </c:pt>
                <c:pt idx="1">
                  <c:v>Utilities</c:v>
                </c:pt>
                <c:pt idx="2">
                  <c:v>UK all-sector average</c:v>
                </c:pt>
              </c:strCache>
            </c:strRef>
          </c:cat>
          <c:val>
            <c:numRef>
              <c:f>Sheet1!$C$2:$C$4</c:f>
              <c:numCache>
                <c:formatCode>0.0</c:formatCode>
                <c:ptCount val="3"/>
                <c:pt idx="1">
                  <c:v>73.277814032203523</c:v>
                </c:pt>
              </c:numCache>
            </c:numRef>
          </c:val>
          <c:extLst xmlns:c16r2="http://schemas.microsoft.com/office/drawing/2015/06/chart">
            <c:ext xmlns:c16="http://schemas.microsoft.com/office/drawing/2014/chart" uri="{C3380CC4-5D6E-409C-BE32-E72D297353CC}">
              <c16:uniqueId val="{00000001-192F-424B-BBAA-DD678F9A2996}"/>
            </c:ext>
          </c:extLst>
        </c:ser>
        <c:ser>
          <c:idx val="2"/>
          <c:order val="2"/>
          <c:tx>
            <c:strRef>
              <c:f>Sheet1!$D$1</c:f>
              <c:strCache>
                <c:ptCount val="1"/>
                <c:pt idx="0">
                  <c:v>Column3</c:v>
                </c:pt>
              </c:strCache>
            </c:strRef>
          </c:tx>
          <c:spPr>
            <a:solidFill>
              <a:srgbClr val="93C01F"/>
            </a:solidFill>
          </c:spPr>
          <c:invertIfNegative val="0"/>
          <c:dLbls>
            <c:numFmt formatCode="#,##0.0" sourceLinked="0"/>
            <c:spPr>
              <a:noFill/>
              <a:ln>
                <a:noFill/>
              </a:ln>
              <a:effectLst/>
            </c:spPr>
            <c:txPr>
              <a:bodyPr/>
              <a:lstStyle/>
              <a:p>
                <a:pPr algn="ctr">
                  <a:defRPr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Wales &amp; West Utilities Business Benchmarking</c:v>
                </c:pt>
                <c:pt idx="1">
                  <c:v>Utilities</c:v>
                </c:pt>
                <c:pt idx="2">
                  <c:v>UK all-sector average</c:v>
                </c:pt>
              </c:strCache>
            </c:strRef>
          </c:cat>
          <c:val>
            <c:numRef>
              <c:f>Sheet1!$D$2:$D$4</c:f>
              <c:numCache>
                <c:formatCode>General</c:formatCode>
                <c:ptCount val="3"/>
                <c:pt idx="2" formatCode="0.0">
                  <c:v>77.370881674057529</c:v>
                </c:pt>
              </c:numCache>
            </c:numRef>
          </c:val>
          <c:extLst xmlns:c16r2="http://schemas.microsoft.com/office/drawing/2015/06/chart">
            <c:ext xmlns:c16="http://schemas.microsoft.com/office/drawing/2014/chart" uri="{C3380CC4-5D6E-409C-BE32-E72D297353CC}">
              <c16:uniqueId val="{00000002-192F-424B-BBAA-DD678F9A2996}"/>
            </c:ext>
          </c:extLst>
        </c:ser>
        <c:dLbls>
          <c:showLegendKey val="0"/>
          <c:showVal val="0"/>
          <c:showCatName val="0"/>
          <c:showSerName val="0"/>
          <c:showPercent val="0"/>
          <c:showBubbleSize val="0"/>
        </c:dLbls>
        <c:gapWidth val="35"/>
        <c:overlap val="100"/>
        <c:axId val="120445952"/>
        <c:axId val="121185024"/>
      </c:barChart>
      <c:catAx>
        <c:axId val="120445952"/>
        <c:scaling>
          <c:orientation val="minMax"/>
        </c:scaling>
        <c:delete val="0"/>
        <c:axPos val="l"/>
        <c:numFmt formatCode="General" sourceLinked="1"/>
        <c:majorTickMark val="out"/>
        <c:minorTickMark val="none"/>
        <c:tickLblPos val="nextTo"/>
        <c:spPr>
          <a:ln>
            <a:noFill/>
          </a:ln>
        </c:spPr>
        <c:crossAx val="121185024"/>
        <c:crosses val="autoZero"/>
        <c:auto val="1"/>
        <c:lblAlgn val="ctr"/>
        <c:lblOffset val="100"/>
        <c:noMultiLvlLbl val="0"/>
      </c:catAx>
      <c:valAx>
        <c:axId val="121185024"/>
        <c:scaling>
          <c:orientation val="minMax"/>
          <c:max val="95"/>
          <c:min val="45"/>
        </c:scaling>
        <c:delete val="0"/>
        <c:axPos val="b"/>
        <c:majorGridlines>
          <c:spPr>
            <a:ln>
              <a:noFill/>
            </a:ln>
          </c:spPr>
        </c:majorGridlines>
        <c:numFmt formatCode="0" sourceLinked="0"/>
        <c:majorTickMark val="out"/>
        <c:minorTickMark val="none"/>
        <c:tickLblPos val="high"/>
        <c:spPr>
          <a:ln>
            <a:solidFill>
              <a:srgbClr val="445A69"/>
            </a:solidFill>
          </a:ln>
        </c:spPr>
        <c:crossAx val="120445952"/>
        <c:crosses val="autoZero"/>
        <c:crossBetween val="between"/>
        <c:majorUnit val="5"/>
      </c:valAx>
      <c:spPr>
        <a:noFill/>
      </c:spPr>
    </c:plotArea>
    <c:plotVisOnly val="1"/>
    <c:dispBlanksAs val="gap"/>
    <c:showDLblsOverMax val="0"/>
  </c:chart>
  <c:spPr>
    <a:ln w="3175"/>
  </c:spPr>
  <c:txPr>
    <a:bodyPr/>
    <a:lstStyle/>
    <a:p>
      <a:pPr>
        <a:defRPr sz="1000">
          <a:solidFill>
            <a:schemeClr val="accent6"/>
          </a:solidFill>
          <a:latin typeface="Comfortaa" panose="020F0603070200060003"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BFA4F42A-5B7B-4885-834E-FD2BF9CAAA8C}">
      <dgm:prSet phldrT="[Text]" custT="1"/>
      <dgm:spPr/>
      <dgm:t>
        <a:bodyPr/>
        <a:lstStyle/>
        <a:p>
          <a:r>
            <a:rPr lang="cy-GB" sz="1400" dirty="0" smtClean="0"/>
            <a:t>Nid ydym yn gwerthu nwy; rydym yn ei gludo drwy’n rhwydwaith 35,000 cilometr o bibelli.</a:t>
          </a:r>
          <a:endParaRPr lang="en-GB" sz="1400" dirty="0">
            <a:latin typeface="Arial" panose="020B0604020202020204" pitchFamily="34" charset="0"/>
            <a:cs typeface="Arial" panose="020B0604020202020204" pitchFamily="34" charset="0"/>
          </a:endParaRPr>
        </a:p>
      </dgm:t>
    </dgm:pt>
    <dgm:pt modelId="{04EF6533-3545-4184-928E-47BBF122A1B3}" type="parTrans" cxnId="{0BDFC4A1-6DAA-481A-9D5B-218910034A15}">
      <dgm:prSet/>
      <dgm:spPr/>
      <dgm:t>
        <a:bodyPr/>
        <a:lstStyle/>
        <a:p>
          <a:endParaRPr lang="en-GB"/>
        </a:p>
      </dgm:t>
    </dgm:pt>
    <dgm:pt modelId="{B7E5C1A0-BD99-4F7F-8F70-AC4F6CF23439}" type="sibTrans" cxnId="{0BDFC4A1-6DAA-481A-9D5B-218910034A15}">
      <dgm:prSet/>
      <dgm:spPr/>
      <dgm:t>
        <a:bodyPr/>
        <a:lstStyle/>
        <a:p>
          <a:endParaRPr lang="en-GB"/>
        </a:p>
      </dgm:t>
    </dgm:pt>
    <dgm:pt modelId="{549594EA-F610-485F-9569-6D2B29F41FAD}">
      <dgm:prSet phldrT="[Text]" custT="1"/>
      <dgm:spPr/>
      <dgm:t>
        <a:bodyPr/>
        <a:lstStyle/>
        <a:p>
          <a:r>
            <a:rPr lang="cy-GB" sz="1400" dirty="0" smtClean="0"/>
            <a:t>Buddsoddwn £2 filiwn yr wythnos yn cysylltu cartrefi a busnesau newydd â’n rhwydwaith nwy ac yn uwchraddio hen bibelli metel drwy osod pibelli plastig newydd yn eu lle.</a:t>
          </a:r>
          <a:endParaRPr lang="en-GB" sz="1400" dirty="0">
            <a:latin typeface="Arial" panose="020B0604020202020204" pitchFamily="34" charset="0"/>
            <a:cs typeface="Arial" panose="020B0604020202020204" pitchFamily="34" charset="0"/>
          </a:endParaRPr>
        </a:p>
      </dgm:t>
    </dgm:pt>
    <dgm:pt modelId="{9535CEBE-1590-4FAB-A82B-A4A06174396B}" type="parTrans" cxnId="{305D185D-6AA9-42E1-AF8A-7836B9B7425E}">
      <dgm:prSet/>
      <dgm:spPr/>
      <dgm:t>
        <a:bodyPr/>
        <a:lstStyle/>
        <a:p>
          <a:endParaRPr lang="en-GB"/>
        </a:p>
      </dgm:t>
    </dgm:pt>
    <dgm:pt modelId="{A1E231E6-BE67-417D-BB7E-6D8369AC637B}" type="sibTrans" cxnId="{305D185D-6AA9-42E1-AF8A-7836B9B7425E}">
      <dgm:prSet/>
      <dgm:spPr/>
      <dgm:t>
        <a:bodyPr/>
        <a:lstStyle/>
        <a:p>
          <a:endParaRPr lang="en-GB"/>
        </a:p>
      </dgm:t>
    </dgm:pt>
    <dgm:pt modelId="{7EC37A50-C7F2-4DC8-8B43-E42050624135}">
      <dgm:prSet custT="1"/>
      <dgm:spPr/>
      <dgm:t>
        <a:bodyPr/>
        <a:lstStyle/>
        <a:p>
          <a:r>
            <a:rPr lang="cy-GB" sz="1400" dirty="0" smtClean="0"/>
            <a:t>Cyflogwn fwy na 1,370 o bobl ac mae gennym weithlu o dan gontract o thua 600.</a:t>
          </a:r>
          <a:endParaRPr lang="en-GB" sz="1400" dirty="0">
            <a:latin typeface="Arial" panose="020B0604020202020204" pitchFamily="34" charset="0"/>
            <a:cs typeface="Arial" panose="020B0604020202020204" pitchFamily="34" charset="0"/>
          </a:endParaRPr>
        </a:p>
      </dgm:t>
    </dgm:pt>
    <dgm:pt modelId="{F6A209F9-4CAD-4327-A9C9-F40F2A9A9262}" type="parTrans" cxnId="{339847B2-BEF0-49A0-905F-47722B75FB74}">
      <dgm:prSet/>
      <dgm:spPr/>
      <dgm:t>
        <a:bodyPr/>
        <a:lstStyle/>
        <a:p>
          <a:endParaRPr lang="en-GB"/>
        </a:p>
      </dgm:t>
    </dgm:pt>
    <dgm:pt modelId="{F2624A82-3EEB-44D9-AB86-8AC956E2BE10}" type="sibTrans" cxnId="{339847B2-BEF0-49A0-905F-47722B75FB74}">
      <dgm:prSet/>
      <dgm:spPr/>
      <dgm:t>
        <a:bodyPr/>
        <a:lstStyle/>
        <a:p>
          <a:endParaRPr lang="en-GB"/>
        </a:p>
      </dgm:t>
    </dgm:pt>
    <dgm:pt modelId="{ACB929A5-C95E-43D2-A104-44EFF3B45A96}">
      <dgm:prSet phldrT="[Text]" custT="1"/>
      <dgm:spPr/>
      <dgm:t>
        <a:bodyPr/>
        <a:lstStyle/>
        <a:p>
          <a:r>
            <a:rPr lang="cy-GB" sz="1400" dirty="0" smtClean="0"/>
            <a:t>Cadwn 7.5 miliwn o bobl yn ddiogel a chynnes – gyda lefelau o wasanaeth, diogelwch a dibynadwyedd y gallant ymddiried ynddynt.</a:t>
          </a:r>
          <a:endParaRPr lang="en-GB" sz="1400" dirty="0">
            <a:latin typeface="Arial" panose="020B0604020202020204" pitchFamily="34" charset="0"/>
            <a:cs typeface="Arial" panose="020B0604020202020204" pitchFamily="34" charset="0"/>
          </a:endParaRPr>
        </a:p>
      </dgm:t>
    </dgm:pt>
    <dgm:pt modelId="{AAFBF2F6-5D4B-4BD0-ADF3-F7C4F98D62E6}" type="parTrans" cxnId="{FA35A29A-4347-472F-A572-BE105F479B01}">
      <dgm:prSet/>
      <dgm:spPr/>
      <dgm:t>
        <a:bodyPr/>
        <a:lstStyle/>
        <a:p>
          <a:endParaRPr lang="en-GB"/>
        </a:p>
      </dgm:t>
    </dgm:pt>
    <dgm:pt modelId="{1D81D469-ED72-4013-93A7-326A3BD21489}" type="sibTrans" cxnId="{FA35A29A-4347-472F-A572-BE105F479B01}">
      <dgm:prSet/>
      <dgm:spPr/>
      <dgm:t>
        <a:bodyPr/>
        <a:lstStyle/>
        <a:p>
          <a:endParaRPr lang="en-GB"/>
        </a:p>
      </dgm:t>
    </dgm:pt>
    <dgm:pt modelId="{0C324A28-627E-480B-8CE6-530FBB370764}">
      <dgm:prSet phldrT="[Text]" custT="1"/>
      <dgm:spPr/>
      <dgm:t>
        <a:bodyPr/>
        <a:lstStyle/>
        <a:p>
          <a:r>
            <a:rPr lang="cy-GB" sz="1400" dirty="0" smtClean="0"/>
            <a:t>Ymatebwn i fwy nag 80,000 o argyfyngau nwy y flwyddyn.</a:t>
          </a:r>
          <a:endParaRPr lang="en-GB" sz="1400" dirty="0">
            <a:latin typeface="Arial" panose="020B0604020202020204" pitchFamily="34" charset="0"/>
            <a:cs typeface="Arial" panose="020B0604020202020204" pitchFamily="34" charset="0"/>
          </a:endParaRPr>
        </a:p>
      </dgm:t>
    </dgm:pt>
    <dgm:pt modelId="{DB0C062A-72B4-4628-B943-C6A5168300C1}" type="parTrans" cxnId="{F65DAD4C-2775-452F-8308-1C65716844F5}">
      <dgm:prSet/>
      <dgm:spPr/>
      <dgm:t>
        <a:bodyPr/>
        <a:lstStyle/>
        <a:p>
          <a:endParaRPr lang="en-GB"/>
        </a:p>
      </dgm:t>
    </dgm:pt>
    <dgm:pt modelId="{6483F4BA-5C89-4137-95F6-45CDB825B198}" type="sibTrans" cxnId="{F65DAD4C-2775-452F-8308-1C65716844F5}">
      <dgm:prSet/>
      <dgm:spPr/>
      <dgm:t>
        <a:bodyPr/>
        <a:lstStyle/>
        <a:p>
          <a:endParaRPr lang="en-GB"/>
        </a:p>
      </dgm:t>
    </dgm:pt>
    <dgm:pt modelId="{E9871150-7324-4FD9-8D92-2504E7EDB5E4}">
      <dgm:prSet phldrT="[Text]" custT="1"/>
      <dgm:spPr/>
      <dgm:t>
        <a:bodyPr/>
        <a:lstStyle/>
        <a:p>
          <a:r>
            <a:rPr lang="cy-GB" sz="1400" dirty="0" smtClean="0"/>
            <a:t>Y ni yw’r gwasanaeth piblinelli ac argyfwng nwy ar gyfer Cymru a de-orllewin Lloegr.</a:t>
          </a:r>
          <a:endParaRPr lang="en-GB" sz="1400" dirty="0">
            <a:latin typeface="Arial" panose="020B0604020202020204" pitchFamily="34" charset="0"/>
            <a:cs typeface="Arial" panose="020B0604020202020204" pitchFamily="34" charset="0"/>
          </a:endParaRPr>
        </a:p>
      </dgm:t>
    </dgm:pt>
    <dgm:pt modelId="{587EE9D6-DAFD-4E5C-82C3-882BC2FBD3DB}" type="parTrans" cxnId="{692347FD-A2E1-45BD-8429-F3521064F971}">
      <dgm:prSet/>
      <dgm:spPr/>
      <dgm:t>
        <a:bodyPr/>
        <a:lstStyle/>
        <a:p>
          <a:endParaRPr lang="en-GB"/>
        </a:p>
      </dgm:t>
    </dgm:pt>
    <dgm:pt modelId="{C34FBEEA-1E04-41CB-A9C4-D137673F646E}" type="sibTrans" cxnId="{692347FD-A2E1-45BD-8429-F3521064F971}">
      <dgm:prSet/>
      <dgm:spPr/>
      <dgm:t>
        <a:bodyPr/>
        <a:lstStyle/>
        <a:p>
          <a:endParaRPr lang="en-GB"/>
        </a:p>
      </dgm:t>
    </dgm:pt>
    <dgm:pt modelId="{920BB376-9B01-48F4-A7CD-DD6534DFADEB}">
      <dgm:prSet custT="1"/>
      <dgm:spPr/>
      <dgm:t>
        <a:bodyPr/>
        <a:lstStyle/>
        <a:p>
          <a:r>
            <a:rPr lang="cy-GB" sz="1400" dirty="0" smtClean="0"/>
            <a:t>Fe’n rheoleiddir gan Ofgem.</a:t>
          </a:r>
          <a:endParaRPr lang="en-GB" sz="1400" dirty="0">
            <a:latin typeface="Arial" panose="020B0604020202020204" pitchFamily="34" charset="0"/>
            <a:cs typeface="Arial" panose="020B0604020202020204" pitchFamily="34" charset="0"/>
          </a:endParaRPr>
        </a:p>
      </dgm:t>
    </dgm:pt>
    <dgm:pt modelId="{9489351E-0C8E-4272-AEF5-1E66D39ECB98}" type="parTrans" cxnId="{6178A1C8-6E25-4EA9-B42C-BD592B653004}">
      <dgm:prSet/>
      <dgm:spPr/>
      <dgm:t>
        <a:bodyPr/>
        <a:lstStyle/>
        <a:p>
          <a:endParaRPr lang="en-GB"/>
        </a:p>
      </dgm:t>
    </dgm:pt>
    <dgm:pt modelId="{233FE4F4-A6A7-4F74-96B3-510147A76A1E}" type="sibTrans" cxnId="{6178A1C8-6E25-4EA9-B42C-BD592B653004}">
      <dgm:prSet/>
      <dgm:spPr/>
      <dgm:t>
        <a:bodyPr/>
        <a:lstStyle/>
        <a:p>
          <a:endParaRPr lang="en-GB"/>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7"/>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7"/>
      <dgm:spPr/>
    </dgm:pt>
    <dgm:pt modelId="{D8C9E172-54FE-4554-94DF-7C890B71CD45}" type="pres">
      <dgm:prSet presAssocID="{D459A8CB-300D-4D11-A7DF-2813180A01E2}" presName="dstNode" presStyleLbl="node1" presStyleIdx="0" presStyleCnt="7"/>
      <dgm:spPr/>
    </dgm:pt>
    <dgm:pt modelId="{46312E05-868D-4A2D-8CD0-562E053E92BC}" type="pres">
      <dgm:prSet presAssocID="{E9871150-7324-4FD9-8D92-2504E7EDB5E4}" presName="text_1" presStyleLbl="node1" presStyleIdx="0" presStyleCnt="7">
        <dgm:presLayoutVars>
          <dgm:bulletEnabled val="1"/>
        </dgm:presLayoutVars>
      </dgm:prSet>
      <dgm:spPr/>
      <dgm:t>
        <a:bodyPr/>
        <a:lstStyle/>
        <a:p>
          <a:endParaRPr lang="en-GB"/>
        </a:p>
      </dgm:t>
    </dgm:pt>
    <dgm:pt modelId="{B3029528-BB4D-48A4-B5B9-273BC2C51267}" type="pres">
      <dgm:prSet presAssocID="{E9871150-7324-4FD9-8D92-2504E7EDB5E4}" presName="accent_1" presStyleCnt="0"/>
      <dgm:spPr/>
    </dgm:pt>
    <dgm:pt modelId="{7E7A7AAA-D064-4BA8-9356-3824E05C3109}" type="pres">
      <dgm:prSet presAssocID="{E9871150-7324-4FD9-8D92-2504E7EDB5E4}" presName="accentRepeatNode" presStyleLbl="solidFgAcc1" presStyleIdx="0" presStyleCnt="7"/>
      <dgm:spPr/>
    </dgm:pt>
    <dgm:pt modelId="{6A5BF82A-841F-45DB-A8A6-BBD26F51ECF3}" type="pres">
      <dgm:prSet presAssocID="{BFA4F42A-5B7B-4885-834E-FD2BF9CAAA8C}" presName="text_2" presStyleLbl="node1" presStyleIdx="1" presStyleCnt="7">
        <dgm:presLayoutVars>
          <dgm:bulletEnabled val="1"/>
        </dgm:presLayoutVars>
      </dgm:prSet>
      <dgm:spPr/>
      <dgm:t>
        <a:bodyPr/>
        <a:lstStyle/>
        <a:p>
          <a:endParaRPr lang="en-GB"/>
        </a:p>
      </dgm:t>
    </dgm:pt>
    <dgm:pt modelId="{E1CE48A6-5613-4497-8EE7-DAB777CE328C}" type="pres">
      <dgm:prSet presAssocID="{BFA4F42A-5B7B-4885-834E-FD2BF9CAAA8C}" presName="accent_2" presStyleCnt="0"/>
      <dgm:spPr/>
    </dgm:pt>
    <dgm:pt modelId="{C69E1F8C-447D-436A-AE52-741D7822F2EA}" type="pres">
      <dgm:prSet presAssocID="{BFA4F42A-5B7B-4885-834E-FD2BF9CAAA8C}" presName="accentRepeatNode" presStyleLbl="solidFgAcc1" presStyleIdx="1" presStyleCnt="7"/>
      <dgm:spPr/>
    </dgm:pt>
    <dgm:pt modelId="{5475C880-967E-41EB-A113-44D909479E43}" type="pres">
      <dgm:prSet presAssocID="{ACB929A5-C95E-43D2-A104-44EFF3B45A96}" presName="text_3" presStyleLbl="node1" presStyleIdx="2" presStyleCnt="7">
        <dgm:presLayoutVars>
          <dgm:bulletEnabled val="1"/>
        </dgm:presLayoutVars>
      </dgm:prSet>
      <dgm:spPr/>
      <dgm:t>
        <a:bodyPr/>
        <a:lstStyle/>
        <a:p>
          <a:endParaRPr lang="en-GB"/>
        </a:p>
      </dgm:t>
    </dgm:pt>
    <dgm:pt modelId="{EA6F7609-C71D-46DF-B8D5-35E5EE4EA82C}" type="pres">
      <dgm:prSet presAssocID="{ACB929A5-C95E-43D2-A104-44EFF3B45A96}" presName="accent_3" presStyleCnt="0"/>
      <dgm:spPr/>
    </dgm:pt>
    <dgm:pt modelId="{576A18AF-FDF6-4CB7-B000-3F9D824729AB}" type="pres">
      <dgm:prSet presAssocID="{ACB929A5-C95E-43D2-A104-44EFF3B45A96}" presName="accentRepeatNode" presStyleLbl="solidFgAcc1" presStyleIdx="2" presStyleCnt="7"/>
      <dgm:spPr/>
    </dgm:pt>
    <dgm:pt modelId="{5B77BA44-77E7-43CF-B47C-28FE050B41C0}" type="pres">
      <dgm:prSet presAssocID="{0C324A28-627E-480B-8CE6-530FBB370764}" presName="text_4" presStyleLbl="node1" presStyleIdx="3" presStyleCnt="7">
        <dgm:presLayoutVars>
          <dgm:bulletEnabled val="1"/>
        </dgm:presLayoutVars>
      </dgm:prSet>
      <dgm:spPr/>
      <dgm:t>
        <a:bodyPr/>
        <a:lstStyle/>
        <a:p>
          <a:endParaRPr lang="en-GB"/>
        </a:p>
      </dgm:t>
    </dgm:pt>
    <dgm:pt modelId="{CF45350F-BB7C-446A-85AD-B7A4A5115070}" type="pres">
      <dgm:prSet presAssocID="{0C324A28-627E-480B-8CE6-530FBB370764}" presName="accent_4" presStyleCnt="0"/>
      <dgm:spPr/>
    </dgm:pt>
    <dgm:pt modelId="{532F4C63-63E3-4E2D-B57C-8E3EDD6F0F92}" type="pres">
      <dgm:prSet presAssocID="{0C324A28-627E-480B-8CE6-530FBB370764}" presName="accentRepeatNode" presStyleLbl="solidFgAcc1" presStyleIdx="3" presStyleCnt="7"/>
      <dgm:spPr/>
    </dgm:pt>
    <dgm:pt modelId="{D820351E-DB72-4E87-85CE-F148454852BD}" type="pres">
      <dgm:prSet presAssocID="{549594EA-F610-485F-9569-6D2B29F41FAD}" presName="text_5" presStyleLbl="node1" presStyleIdx="4" presStyleCnt="7" custScaleX="99813" custScaleY="123881">
        <dgm:presLayoutVars>
          <dgm:bulletEnabled val="1"/>
        </dgm:presLayoutVars>
      </dgm:prSet>
      <dgm:spPr/>
      <dgm:t>
        <a:bodyPr/>
        <a:lstStyle/>
        <a:p>
          <a:endParaRPr lang="en-GB"/>
        </a:p>
      </dgm:t>
    </dgm:pt>
    <dgm:pt modelId="{00E5A760-CE71-4E3E-A009-AD13A5032C69}" type="pres">
      <dgm:prSet presAssocID="{549594EA-F610-485F-9569-6D2B29F41FAD}" presName="accent_5" presStyleCnt="0"/>
      <dgm:spPr/>
    </dgm:pt>
    <dgm:pt modelId="{6F508DC3-36C3-429D-8AE3-78F229BDF318}" type="pres">
      <dgm:prSet presAssocID="{549594EA-F610-485F-9569-6D2B29F41FAD}" presName="accentRepeatNode" presStyleLbl="solidFgAcc1" presStyleIdx="4" presStyleCnt="7"/>
      <dgm:spPr/>
    </dgm:pt>
    <dgm:pt modelId="{AE3A213E-9C64-4D0C-87F9-81340C705EC5}" type="pres">
      <dgm:prSet presAssocID="{7EC37A50-C7F2-4DC8-8B43-E42050624135}" presName="text_6" presStyleLbl="node1" presStyleIdx="5" presStyleCnt="7">
        <dgm:presLayoutVars>
          <dgm:bulletEnabled val="1"/>
        </dgm:presLayoutVars>
      </dgm:prSet>
      <dgm:spPr/>
      <dgm:t>
        <a:bodyPr/>
        <a:lstStyle/>
        <a:p>
          <a:endParaRPr lang="en-GB"/>
        </a:p>
      </dgm:t>
    </dgm:pt>
    <dgm:pt modelId="{0D23D2A4-A83F-40F8-945E-2CC9CDA30286}" type="pres">
      <dgm:prSet presAssocID="{7EC37A50-C7F2-4DC8-8B43-E42050624135}" presName="accent_6" presStyleCnt="0"/>
      <dgm:spPr/>
    </dgm:pt>
    <dgm:pt modelId="{CCD56584-591C-45CB-A92B-9B9F42F41AEF}" type="pres">
      <dgm:prSet presAssocID="{7EC37A50-C7F2-4DC8-8B43-E42050624135}" presName="accentRepeatNode" presStyleLbl="solidFgAcc1" presStyleIdx="5" presStyleCnt="7"/>
      <dgm:spPr/>
    </dgm:pt>
    <dgm:pt modelId="{91A4C75B-4E05-4859-AF51-348105190496}" type="pres">
      <dgm:prSet presAssocID="{920BB376-9B01-48F4-A7CD-DD6534DFADEB}" presName="text_7" presStyleLbl="node1" presStyleIdx="6" presStyleCnt="7">
        <dgm:presLayoutVars>
          <dgm:bulletEnabled val="1"/>
        </dgm:presLayoutVars>
      </dgm:prSet>
      <dgm:spPr/>
      <dgm:t>
        <a:bodyPr/>
        <a:lstStyle/>
        <a:p>
          <a:endParaRPr lang="en-GB"/>
        </a:p>
      </dgm:t>
    </dgm:pt>
    <dgm:pt modelId="{5CD1C877-1A1F-4434-B40E-3AB29CC85923}" type="pres">
      <dgm:prSet presAssocID="{920BB376-9B01-48F4-A7CD-DD6534DFADEB}" presName="accent_7" presStyleCnt="0"/>
      <dgm:spPr/>
    </dgm:pt>
    <dgm:pt modelId="{EC26A08C-C746-4BEF-BA0B-95E07700FB02}" type="pres">
      <dgm:prSet presAssocID="{920BB376-9B01-48F4-A7CD-DD6534DFADEB}" presName="accentRepeatNode" presStyleLbl="solidFgAcc1" presStyleIdx="6" presStyleCnt="7"/>
      <dgm:spPr/>
    </dgm:pt>
  </dgm:ptLst>
  <dgm:cxnLst>
    <dgm:cxn modelId="{19F078AB-0658-4462-8593-32FF49D46640}" type="presOf" srcId="{C34FBEEA-1E04-41CB-A9C4-D137673F646E}" destId="{22BE834E-C124-4A30-9090-DA10434FEFD8}" srcOrd="0" destOrd="0" presId="urn:microsoft.com/office/officeart/2008/layout/VerticalCurvedList"/>
    <dgm:cxn modelId="{6178A1C8-6E25-4EA9-B42C-BD592B653004}" srcId="{D459A8CB-300D-4D11-A7DF-2813180A01E2}" destId="{920BB376-9B01-48F4-A7CD-DD6534DFADEB}" srcOrd="6" destOrd="0" parTransId="{9489351E-0C8E-4272-AEF5-1E66D39ECB98}" sibTransId="{233FE4F4-A6A7-4F74-96B3-510147A76A1E}"/>
    <dgm:cxn modelId="{692347FD-A2E1-45BD-8429-F3521064F971}" srcId="{D459A8CB-300D-4D11-A7DF-2813180A01E2}" destId="{E9871150-7324-4FD9-8D92-2504E7EDB5E4}" srcOrd="0" destOrd="0" parTransId="{587EE9D6-DAFD-4E5C-82C3-882BC2FBD3DB}" sibTransId="{C34FBEEA-1E04-41CB-A9C4-D137673F646E}"/>
    <dgm:cxn modelId="{15200616-8E56-4849-BF6D-6B33C96CDE45}" type="presOf" srcId="{E9871150-7324-4FD9-8D92-2504E7EDB5E4}" destId="{46312E05-868D-4A2D-8CD0-562E053E92BC}" srcOrd="0" destOrd="0" presId="urn:microsoft.com/office/officeart/2008/layout/VerticalCurvedList"/>
    <dgm:cxn modelId="{4191D2C9-1DAB-4295-9189-96BE86BD651A}" type="presOf" srcId="{0C324A28-627E-480B-8CE6-530FBB370764}" destId="{5B77BA44-77E7-43CF-B47C-28FE050B41C0}" srcOrd="0" destOrd="0" presId="urn:microsoft.com/office/officeart/2008/layout/VerticalCurvedList"/>
    <dgm:cxn modelId="{0BDFC4A1-6DAA-481A-9D5B-218910034A15}" srcId="{D459A8CB-300D-4D11-A7DF-2813180A01E2}" destId="{BFA4F42A-5B7B-4885-834E-FD2BF9CAAA8C}" srcOrd="1" destOrd="0" parTransId="{04EF6533-3545-4184-928E-47BBF122A1B3}" sibTransId="{B7E5C1A0-BD99-4F7F-8F70-AC4F6CF23439}"/>
    <dgm:cxn modelId="{6B2E48E6-038E-4583-8C88-082C23273381}" type="presOf" srcId="{920BB376-9B01-48F4-A7CD-DD6534DFADEB}" destId="{91A4C75B-4E05-4859-AF51-348105190496}" srcOrd="0" destOrd="0" presId="urn:microsoft.com/office/officeart/2008/layout/VerticalCurvedList"/>
    <dgm:cxn modelId="{FA35A29A-4347-472F-A572-BE105F479B01}" srcId="{D459A8CB-300D-4D11-A7DF-2813180A01E2}" destId="{ACB929A5-C95E-43D2-A104-44EFF3B45A96}" srcOrd="2" destOrd="0" parTransId="{AAFBF2F6-5D4B-4BD0-ADF3-F7C4F98D62E6}" sibTransId="{1D81D469-ED72-4013-93A7-326A3BD21489}"/>
    <dgm:cxn modelId="{339847B2-BEF0-49A0-905F-47722B75FB74}" srcId="{D459A8CB-300D-4D11-A7DF-2813180A01E2}" destId="{7EC37A50-C7F2-4DC8-8B43-E42050624135}" srcOrd="5" destOrd="0" parTransId="{F6A209F9-4CAD-4327-A9C9-F40F2A9A9262}" sibTransId="{F2624A82-3EEB-44D9-AB86-8AC956E2BE10}"/>
    <dgm:cxn modelId="{F65DAD4C-2775-452F-8308-1C65716844F5}" srcId="{D459A8CB-300D-4D11-A7DF-2813180A01E2}" destId="{0C324A28-627E-480B-8CE6-530FBB370764}" srcOrd="3" destOrd="0" parTransId="{DB0C062A-72B4-4628-B943-C6A5168300C1}" sibTransId="{6483F4BA-5C89-4137-95F6-45CDB825B198}"/>
    <dgm:cxn modelId="{CF86DDAF-5BDB-4D58-9AAF-830539704308}" type="presOf" srcId="{7EC37A50-C7F2-4DC8-8B43-E42050624135}" destId="{AE3A213E-9C64-4D0C-87F9-81340C705EC5}" srcOrd="0" destOrd="0" presId="urn:microsoft.com/office/officeart/2008/layout/VerticalCurvedList"/>
    <dgm:cxn modelId="{455BBDFE-1BAA-4FA3-8FAF-3A41A5DA9A38}" type="presOf" srcId="{D459A8CB-300D-4D11-A7DF-2813180A01E2}" destId="{0D00B434-B061-4F65-8E54-EE4636341EBE}" srcOrd="0" destOrd="0" presId="urn:microsoft.com/office/officeart/2008/layout/VerticalCurvedList"/>
    <dgm:cxn modelId="{305D185D-6AA9-42E1-AF8A-7836B9B7425E}" srcId="{D459A8CB-300D-4D11-A7DF-2813180A01E2}" destId="{549594EA-F610-485F-9569-6D2B29F41FAD}" srcOrd="4" destOrd="0" parTransId="{9535CEBE-1590-4FAB-A82B-A4A06174396B}" sibTransId="{A1E231E6-BE67-417D-BB7E-6D8369AC637B}"/>
    <dgm:cxn modelId="{221AB7B4-E1F9-4043-95FE-89B2B0650516}" type="presOf" srcId="{549594EA-F610-485F-9569-6D2B29F41FAD}" destId="{D820351E-DB72-4E87-85CE-F148454852BD}" srcOrd="0" destOrd="0" presId="urn:microsoft.com/office/officeart/2008/layout/VerticalCurvedList"/>
    <dgm:cxn modelId="{A9D2A7C5-2A62-4E62-B7F0-119557AC6127}" type="presOf" srcId="{ACB929A5-C95E-43D2-A104-44EFF3B45A96}" destId="{5475C880-967E-41EB-A113-44D909479E43}" srcOrd="0" destOrd="0" presId="urn:microsoft.com/office/officeart/2008/layout/VerticalCurvedList"/>
    <dgm:cxn modelId="{EFE5998C-EC83-4245-913F-FD4D3C36C50A}" type="presOf" srcId="{BFA4F42A-5B7B-4885-834E-FD2BF9CAAA8C}" destId="{6A5BF82A-841F-45DB-A8A6-BBD26F51ECF3}" srcOrd="0" destOrd="0" presId="urn:microsoft.com/office/officeart/2008/layout/VerticalCurvedList"/>
    <dgm:cxn modelId="{1DC5FC1A-476F-435D-8416-E73555600CA7}" type="presParOf" srcId="{0D00B434-B061-4F65-8E54-EE4636341EBE}" destId="{B6E7EB3E-68ED-4990-8F9E-569126CD3B4D}" srcOrd="0" destOrd="0" presId="urn:microsoft.com/office/officeart/2008/layout/VerticalCurvedList"/>
    <dgm:cxn modelId="{B5F5CFE9-958C-4084-81A4-F978080A4827}" type="presParOf" srcId="{B6E7EB3E-68ED-4990-8F9E-569126CD3B4D}" destId="{050A3109-8A74-46C1-BCD9-6E87423316F1}" srcOrd="0" destOrd="0" presId="urn:microsoft.com/office/officeart/2008/layout/VerticalCurvedList"/>
    <dgm:cxn modelId="{625FF524-BA7D-4A24-8F9C-908DFA4D0452}" type="presParOf" srcId="{050A3109-8A74-46C1-BCD9-6E87423316F1}" destId="{C51D367A-D326-4AF5-8B67-37221E78DE51}" srcOrd="0" destOrd="0" presId="urn:microsoft.com/office/officeart/2008/layout/VerticalCurvedList"/>
    <dgm:cxn modelId="{E4BD4244-8DEB-4394-B3B0-B53222FC77F6}" type="presParOf" srcId="{050A3109-8A74-46C1-BCD9-6E87423316F1}" destId="{22BE834E-C124-4A30-9090-DA10434FEFD8}" srcOrd="1" destOrd="0" presId="urn:microsoft.com/office/officeart/2008/layout/VerticalCurvedList"/>
    <dgm:cxn modelId="{6358E936-2DE0-41DB-A2AD-2813A938DF7A}" type="presParOf" srcId="{050A3109-8A74-46C1-BCD9-6E87423316F1}" destId="{CA0CEFC9-4421-493F-8ADC-C7BB6847E039}" srcOrd="2" destOrd="0" presId="urn:microsoft.com/office/officeart/2008/layout/VerticalCurvedList"/>
    <dgm:cxn modelId="{844F82AE-84C1-4678-AF91-5EA4D0FA5A08}" type="presParOf" srcId="{050A3109-8A74-46C1-BCD9-6E87423316F1}" destId="{D8C9E172-54FE-4554-94DF-7C890B71CD45}" srcOrd="3" destOrd="0" presId="urn:microsoft.com/office/officeart/2008/layout/VerticalCurvedList"/>
    <dgm:cxn modelId="{3E795E7C-127E-45C5-9D22-8BF45102E5E2}" type="presParOf" srcId="{B6E7EB3E-68ED-4990-8F9E-569126CD3B4D}" destId="{46312E05-868D-4A2D-8CD0-562E053E92BC}" srcOrd="1" destOrd="0" presId="urn:microsoft.com/office/officeart/2008/layout/VerticalCurvedList"/>
    <dgm:cxn modelId="{C2D533F7-EBB3-4375-9CA0-471E1A04ACC5}" type="presParOf" srcId="{B6E7EB3E-68ED-4990-8F9E-569126CD3B4D}" destId="{B3029528-BB4D-48A4-B5B9-273BC2C51267}" srcOrd="2" destOrd="0" presId="urn:microsoft.com/office/officeart/2008/layout/VerticalCurvedList"/>
    <dgm:cxn modelId="{A598C186-E844-4007-A327-75A86971C820}" type="presParOf" srcId="{B3029528-BB4D-48A4-B5B9-273BC2C51267}" destId="{7E7A7AAA-D064-4BA8-9356-3824E05C3109}" srcOrd="0" destOrd="0" presId="urn:microsoft.com/office/officeart/2008/layout/VerticalCurvedList"/>
    <dgm:cxn modelId="{90535735-077B-415E-A544-7B149589FA59}" type="presParOf" srcId="{B6E7EB3E-68ED-4990-8F9E-569126CD3B4D}" destId="{6A5BF82A-841F-45DB-A8A6-BBD26F51ECF3}" srcOrd="3" destOrd="0" presId="urn:microsoft.com/office/officeart/2008/layout/VerticalCurvedList"/>
    <dgm:cxn modelId="{1CF09B80-C1FA-499E-8245-FD3FD13BE78E}" type="presParOf" srcId="{B6E7EB3E-68ED-4990-8F9E-569126CD3B4D}" destId="{E1CE48A6-5613-4497-8EE7-DAB777CE328C}" srcOrd="4" destOrd="0" presId="urn:microsoft.com/office/officeart/2008/layout/VerticalCurvedList"/>
    <dgm:cxn modelId="{D4E00BA0-1F1F-4B8C-9509-BFA4029A60EF}" type="presParOf" srcId="{E1CE48A6-5613-4497-8EE7-DAB777CE328C}" destId="{C69E1F8C-447D-436A-AE52-741D7822F2EA}" srcOrd="0" destOrd="0" presId="urn:microsoft.com/office/officeart/2008/layout/VerticalCurvedList"/>
    <dgm:cxn modelId="{27327481-A703-4169-B505-211BF47BB061}" type="presParOf" srcId="{B6E7EB3E-68ED-4990-8F9E-569126CD3B4D}" destId="{5475C880-967E-41EB-A113-44D909479E43}" srcOrd="5" destOrd="0" presId="urn:microsoft.com/office/officeart/2008/layout/VerticalCurvedList"/>
    <dgm:cxn modelId="{2E6CE2CF-7832-4945-A21A-80D92FAA464C}" type="presParOf" srcId="{B6E7EB3E-68ED-4990-8F9E-569126CD3B4D}" destId="{EA6F7609-C71D-46DF-B8D5-35E5EE4EA82C}" srcOrd="6" destOrd="0" presId="urn:microsoft.com/office/officeart/2008/layout/VerticalCurvedList"/>
    <dgm:cxn modelId="{74FC9383-1771-4053-9E1A-ABF693A5D4AF}" type="presParOf" srcId="{EA6F7609-C71D-46DF-B8D5-35E5EE4EA82C}" destId="{576A18AF-FDF6-4CB7-B000-3F9D824729AB}" srcOrd="0" destOrd="0" presId="urn:microsoft.com/office/officeart/2008/layout/VerticalCurvedList"/>
    <dgm:cxn modelId="{C9125858-79DC-4BC3-909A-9442C7235C00}" type="presParOf" srcId="{B6E7EB3E-68ED-4990-8F9E-569126CD3B4D}" destId="{5B77BA44-77E7-43CF-B47C-28FE050B41C0}" srcOrd="7" destOrd="0" presId="urn:microsoft.com/office/officeart/2008/layout/VerticalCurvedList"/>
    <dgm:cxn modelId="{75E66971-0F8A-4737-B2E9-01F4690CF6E0}" type="presParOf" srcId="{B6E7EB3E-68ED-4990-8F9E-569126CD3B4D}" destId="{CF45350F-BB7C-446A-85AD-B7A4A5115070}" srcOrd="8" destOrd="0" presId="urn:microsoft.com/office/officeart/2008/layout/VerticalCurvedList"/>
    <dgm:cxn modelId="{0728434E-0B9C-4E96-A742-398C993C1D7A}" type="presParOf" srcId="{CF45350F-BB7C-446A-85AD-B7A4A5115070}" destId="{532F4C63-63E3-4E2D-B57C-8E3EDD6F0F92}" srcOrd="0" destOrd="0" presId="urn:microsoft.com/office/officeart/2008/layout/VerticalCurvedList"/>
    <dgm:cxn modelId="{A43F2C98-AA99-472B-AA10-84C75974A8C1}" type="presParOf" srcId="{B6E7EB3E-68ED-4990-8F9E-569126CD3B4D}" destId="{D820351E-DB72-4E87-85CE-F148454852BD}" srcOrd="9" destOrd="0" presId="urn:microsoft.com/office/officeart/2008/layout/VerticalCurvedList"/>
    <dgm:cxn modelId="{9B474AAD-F743-4D65-BB6D-D80B0C30B615}" type="presParOf" srcId="{B6E7EB3E-68ED-4990-8F9E-569126CD3B4D}" destId="{00E5A760-CE71-4E3E-A009-AD13A5032C69}" srcOrd="10" destOrd="0" presId="urn:microsoft.com/office/officeart/2008/layout/VerticalCurvedList"/>
    <dgm:cxn modelId="{131B64B0-DC51-497C-AA38-119993E42156}" type="presParOf" srcId="{00E5A760-CE71-4E3E-A009-AD13A5032C69}" destId="{6F508DC3-36C3-429D-8AE3-78F229BDF318}" srcOrd="0" destOrd="0" presId="urn:microsoft.com/office/officeart/2008/layout/VerticalCurvedList"/>
    <dgm:cxn modelId="{3B68C27A-B154-46EA-BF8E-C6A488AD832B}" type="presParOf" srcId="{B6E7EB3E-68ED-4990-8F9E-569126CD3B4D}" destId="{AE3A213E-9C64-4D0C-87F9-81340C705EC5}" srcOrd="11" destOrd="0" presId="urn:microsoft.com/office/officeart/2008/layout/VerticalCurvedList"/>
    <dgm:cxn modelId="{E9639627-0645-4DC4-972E-D1C5A9476165}" type="presParOf" srcId="{B6E7EB3E-68ED-4990-8F9E-569126CD3B4D}" destId="{0D23D2A4-A83F-40F8-945E-2CC9CDA30286}" srcOrd="12" destOrd="0" presId="urn:microsoft.com/office/officeart/2008/layout/VerticalCurvedList"/>
    <dgm:cxn modelId="{37C17A59-C8D2-4712-B91C-2D6844A95B40}" type="presParOf" srcId="{0D23D2A4-A83F-40F8-945E-2CC9CDA30286}" destId="{CCD56584-591C-45CB-A92B-9B9F42F41AEF}" srcOrd="0" destOrd="0" presId="urn:microsoft.com/office/officeart/2008/layout/VerticalCurvedList"/>
    <dgm:cxn modelId="{035D41E5-83D8-4A1B-AA1D-876744A377EE}" type="presParOf" srcId="{B6E7EB3E-68ED-4990-8F9E-569126CD3B4D}" destId="{91A4C75B-4E05-4859-AF51-348105190496}" srcOrd="13" destOrd="0" presId="urn:microsoft.com/office/officeart/2008/layout/VerticalCurvedList"/>
    <dgm:cxn modelId="{7E776FE6-66DF-4323-96B6-677E6F259EB1}" type="presParOf" srcId="{B6E7EB3E-68ED-4990-8F9E-569126CD3B4D}" destId="{5CD1C877-1A1F-4434-B40E-3AB29CC85923}" srcOrd="14" destOrd="0" presId="urn:microsoft.com/office/officeart/2008/layout/VerticalCurvedList"/>
    <dgm:cxn modelId="{75DFB2DA-5522-4BD3-8865-47C4D8C758E8}" type="presParOf" srcId="{5CD1C877-1A1F-4434-B40E-3AB29CC85923}" destId="{EC26A08C-C746-4BEF-BA0B-95E07700FB0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337C1E-3DEC-44D7-BD07-E5935F46EB1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C55566D3-EE11-43A1-A8F8-849F2B3F000D}">
      <dgm:prSet/>
      <dgm:spPr/>
      <dgm:t>
        <a:bodyPr/>
        <a:lstStyle/>
        <a:p>
          <a:pPr rtl="0"/>
          <a:r>
            <a:rPr lang="en-GB" dirty="0" smtClean="0"/>
            <a:t>Y </a:t>
          </a:r>
          <a:r>
            <a:rPr lang="en-GB" dirty="0" err="1" smtClean="0"/>
            <a:t>rhwydwaith</a:t>
          </a:r>
          <a:r>
            <a:rPr lang="en-GB" dirty="0" smtClean="0"/>
            <a:t> </a:t>
          </a:r>
          <a:r>
            <a:rPr lang="en-GB" dirty="0" err="1" smtClean="0"/>
            <a:t>nwy</a:t>
          </a:r>
          <a:r>
            <a:rPr lang="en-GB" dirty="0" smtClean="0"/>
            <a:t> </a:t>
          </a:r>
          <a:r>
            <a:rPr lang="en-GB" dirty="0" err="1" smtClean="0"/>
            <a:t>cyntaf</a:t>
          </a:r>
          <a:r>
            <a:rPr lang="en-GB" dirty="0" smtClean="0"/>
            <a:t> </a:t>
          </a:r>
          <a:r>
            <a:rPr lang="en-GB" dirty="0" err="1" smtClean="0"/>
            <a:t>i</a:t>
          </a:r>
          <a:r>
            <a:rPr lang="en-GB" dirty="0" smtClean="0"/>
            <a:t> </a:t>
          </a:r>
          <a:r>
            <a:rPr lang="en-GB" dirty="0" err="1" smtClean="0"/>
            <a:t>gyrraedd</a:t>
          </a:r>
          <a:r>
            <a:rPr lang="en-GB" dirty="0" smtClean="0"/>
            <a:t> y </a:t>
          </a:r>
          <a:r>
            <a:rPr lang="en-GB" dirty="0" err="1" smtClean="0"/>
            <a:t>safon</a:t>
          </a:r>
          <a:r>
            <a:rPr lang="en-GB" dirty="0" smtClean="0"/>
            <a:t> BSI 18477 am </a:t>
          </a:r>
          <a:r>
            <a:rPr lang="en-GB" dirty="0" err="1" smtClean="0"/>
            <a:t>safle</a:t>
          </a:r>
          <a:r>
            <a:rPr lang="en-GB" dirty="0" smtClean="0"/>
            <a:t> </a:t>
          </a:r>
          <a:r>
            <a:rPr lang="en-GB" dirty="0" err="1" smtClean="0"/>
            <a:t>gwasanaeth</a:t>
          </a:r>
          <a:r>
            <a:rPr lang="en-GB" dirty="0" smtClean="0"/>
            <a:t> </a:t>
          </a:r>
          <a:r>
            <a:rPr lang="en-GB" dirty="0" err="1" smtClean="0"/>
            <a:t>cynhwysol</a:t>
          </a:r>
          <a:r>
            <a:rPr lang="en-GB" dirty="0" smtClean="0"/>
            <a:t> </a:t>
          </a:r>
          <a:r>
            <a:rPr lang="en-GB" dirty="0" err="1" smtClean="0"/>
            <a:t>ar</a:t>
          </a:r>
          <a:r>
            <a:rPr lang="en-GB" dirty="0" smtClean="0"/>
            <a:t> </a:t>
          </a:r>
          <a:r>
            <a:rPr lang="en-GB" dirty="0" err="1" smtClean="0"/>
            <a:t>gyfer</a:t>
          </a:r>
          <a:r>
            <a:rPr lang="en-GB" dirty="0" smtClean="0"/>
            <a:t> </a:t>
          </a:r>
          <a:r>
            <a:rPr lang="en-GB" dirty="0" err="1" smtClean="0"/>
            <a:t>cwsmeriaid</a:t>
          </a:r>
          <a:r>
            <a:rPr lang="en-GB" dirty="0" smtClean="0"/>
            <a:t> </a:t>
          </a:r>
          <a:r>
            <a:rPr lang="en-GB" dirty="0" err="1" smtClean="0"/>
            <a:t>sy’n</a:t>
          </a:r>
          <a:r>
            <a:rPr lang="en-GB" dirty="0" smtClean="0"/>
            <a:t> </a:t>
          </a:r>
          <a:r>
            <a:rPr lang="en-GB" dirty="0" err="1" smtClean="0"/>
            <a:t>agored</a:t>
          </a:r>
          <a:r>
            <a:rPr lang="en-GB" dirty="0" smtClean="0"/>
            <a:t> </a:t>
          </a:r>
          <a:r>
            <a:rPr lang="en-GB" dirty="0" err="1" smtClean="0"/>
            <a:t>i</a:t>
          </a:r>
          <a:r>
            <a:rPr lang="en-GB" dirty="0" smtClean="0"/>
            <a:t> </a:t>
          </a:r>
          <a:r>
            <a:rPr lang="en-GB" dirty="0" err="1" smtClean="0"/>
            <a:t>niwed</a:t>
          </a:r>
          <a:r>
            <a:rPr lang="en-GB" dirty="0" smtClean="0"/>
            <a:t> </a:t>
          </a:r>
          <a:endParaRPr lang="en-GB" dirty="0">
            <a:latin typeface="Arial" panose="020B0604020202020204" pitchFamily="34" charset="0"/>
            <a:cs typeface="Arial" panose="020B0604020202020204" pitchFamily="34" charset="0"/>
          </a:endParaRPr>
        </a:p>
      </dgm:t>
    </dgm:pt>
    <dgm:pt modelId="{F8BEFE39-0768-4EDD-817A-4345F67B8770}" type="parTrans" cxnId="{654381A5-AECF-4E4E-9C8C-5AA971519C74}">
      <dgm:prSet/>
      <dgm:spPr/>
      <dgm:t>
        <a:bodyPr/>
        <a:lstStyle/>
        <a:p>
          <a:endParaRPr lang="en-GB"/>
        </a:p>
      </dgm:t>
    </dgm:pt>
    <dgm:pt modelId="{208C0C4F-0AE1-48A9-8E99-2446577E8D5D}" type="sibTrans" cxnId="{654381A5-AECF-4E4E-9C8C-5AA971519C74}">
      <dgm:prSet/>
      <dgm:spPr/>
      <dgm:t>
        <a:bodyPr/>
        <a:lstStyle/>
        <a:p>
          <a:endParaRPr lang="en-GB"/>
        </a:p>
      </dgm:t>
    </dgm:pt>
    <dgm:pt modelId="{8E946A1C-588E-4D10-AAFB-B098614820C9}">
      <dgm:prSet/>
      <dgm:spPr/>
      <dgm:t>
        <a:bodyPr/>
        <a:lstStyle/>
        <a:p>
          <a:pPr rtl="0"/>
          <a:r>
            <a:rPr lang="en-GB" dirty="0" err="1" smtClean="0">
              <a:latin typeface="Arial" panose="020B0604020202020204" pitchFamily="34" charset="0"/>
              <a:cs typeface="Arial" panose="020B0604020202020204" pitchFamily="34" charset="0"/>
            </a:rPr>
            <a:t>Wedi</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ennill</a:t>
          </a:r>
          <a:r>
            <a:rPr lang="en-GB" dirty="0" smtClean="0">
              <a:latin typeface="Arial" panose="020B0604020202020204" pitchFamily="34" charset="0"/>
              <a:cs typeface="Arial" panose="020B0604020202020204" pitchFamily="34" charset="0"/>
            </a:rPr>
            <a:t> 8 o </a:t>
          </a:r>
          <a:r>
            <a:rPr lang="en-GB" dirty="0" err="1" smtClean="0">
              <a:latin typeface="Arial" panose="020B0604020202020204" pitchFamily="34" charset="0"/>
              <a:cs typeface="Arial" panose="020B0604020202020204" pitchFamily="34" charset="0"/>
            </a:rPr>
            <a:t>wobrau</a:t>
          </a:r>
          <a:r>
            <a:rPr lang="en-GB" dirty="0" smtClean="0">
              <a:latin typeface="Arial" panose="020B0604020202020204" pitchFamily="34" charset="0"/>
              <a:cs typeface="Arial" panose="020B0604020202020204" pitchFamily="34" charset="0"/>
            </a:rPr>
            <a:t> am </a:t>
          </a:r>
          <a:r>
            <a:rPr lang="en-GB" dirty="0" err="1" smtClean="0">
              <a:latin typeface="Arial" panose="020B0604020202020204" pitchFamily="34" charset="0"/>
              <a:cs typeface="Arial" panose="020B0604020202020204" pitchFamily="34" charset="0"/>
            </a:rPr>
            <a:t>wasanaeth</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cwsmeriaid</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mewn</a:t>
          </a:r>
          <a:r>
            <a:rPr lang="en-GB" dirty="0" smtClean="0">
              <a:latin typeface="Arial" panose="020B0604020202020204" pitchFamily="34" charset="0"/>
              <a:cs typeface="Arial" panose="020B0604020202020204" pitchFamily="34" charset="0"/>
            </a:rPr>
            <a:t> 9 </a:t>
          </a:r>
          <a:r>
            <a:rPr lang="en-GB" dirty="0" err="1" smtClean="0">
              <a:latin typeface="Arial" panose="020B0604020202020204" pitchFamily="34" charset="0"/>
              <a:cs typeface="Arial" panose="020B0604020202020204" pitchFamily="34" charset="0"/>
            </a:rPr>
            <a:t>mlynedd</a:t>
          </a:r>
          <a:endParaRPr lang="en-GB" dirty="0">
            <a:latin typeface="Arial" panose="020B0604020202020204" pitchFamily="34" charset="0"/>
            <a:cs typeface="Arial" panose="020B0604020202020204" pitchFamily="34" charset="0"/>
          </a:endParaRPr>
        </a:p>
      </dgm:t>
    </dgm:pt>
    <dgm:pt modelId="{F3FE078F-6D82-4B01-93F5-FB0F7DCBD612}" type="parTrans" cxnId="{47D0E702-0212-4CC4-B175-6E6CF7760A3B}">
      <dgm:prSet/>
      <dgm:spPr/>
      <dgm:t>
        <a:bodyPr/>
        <a:lstStyle/>
        <a:p>
          <a:endParaRPr lang="en-GB"/>
        </a:p>
      </dgm:t>
    </dgm:pt>
    <dgm:pt modelId="{3CEF3A79-7187-43CB-8B26-2B076ABED772}" type="sibTrans" cxnId="{47D0E702-0212-4CC4-B175-6E6CF7760A3B}">
      <dgm:prSet/>
      <dgm:spPr/>
      <dgm:t>
        <a:bodyPr/>
        <a:lstStyle/>
        <a:p>
          <a:endParaRPr lang="en-GB"/>
        </a:p>
      </dgm:t>
    </dgm:pt>
    <dgm:pt modelId="{1E66CA15-670C-41C6-88CF-6C6FB37BEDEC}">
      <dgm:prSet/>
      <dgm:spPr/>
      <dgm:t>
        <a:bodyPr/>
        <a:lstStyle/>
        <a:p>
          <a:pPr rtl="0"/>
          <a:r>
            <a:rPr lang="en-GB" dirty="0" err="1" smtClean="0"/>
            <a:t>Mwy</a:t>
          </a:r>
          <a:r>
            <a:rPr lang="en-GB" dirty="0" smtClean="0"/>
            <a:t> </a:t>
          </a:r>
          <a:r>
            <a:rPr lang="en-GB" dirty="0" err="1" smtClean="0"/>
            <a:t>na</a:t>
          </a:r>
          <a:r>
            <a:rPr lang="en-GB" dirty="0" smtClean="0"/>
            <a:t> 80% o </a:t>
          </a:r>
          <a:r>
            <a:rPr lang="en-GB" dirty="0" err="1" smtClean="0"/>
            <a:t>gwynion</a:t>
          </a:r>
          <a:r>
            <a:rPr lang="en-GB" dirty="0" smtClean="0"/>
            <a:t> </a:t>
          </a:r>
          <a:r>
            <a:rPr lang="en-GB" dirty="0" err="1" smtClean="0"/>
            <a:t>wedi’u</a:t>
          </a:r>
          <a:r>
            <a:rPr lang="en-GB" dirty="0" smtClean="0"/>
            <a:t> </a:t>
          </a:r>
          <a:r>
            <a:rPr lang="en-GB" dirty="0" err="1" smtClean="0"/>
            <a:t>datrys</a:t>
          </a:r>
          <a:r>
            <a:rPr lang="en-GB" dirty="0" smtClean="0"/>
            <a:t> o </a:t>
          </a:r>
          <a:r>
            <a:rPr lang="en-GB" dirty="0" err="1" smtClean="0"/>
            <a:t>fewn</a:t>
          </a:r>
          <a:r>
            <a:rPr lang="en-GB" dirty="0" smtClean="0"/>
            <a:t> 1 </a:t>
          </a:r>
          <a:r>
            <a:rPr lang="en-GB" dirty="0" err="1" smtClean="0"/>
            <a:t>diwrnod</a:t>
          </a:r>
          <a:r>
            <a:rPr lang="en-GB" dirty="0" smtClean="0"/>
            <a:t> </a:t>
          </a:r>
          <a:r>
            <a:rPr lang="en-GB" dirty="0" err="1" smtClean="0"/>
            <a:t>gwaith</a:t>
          </a:r>
          <a:r>
            <a:rPr lang="en-GB" dirty="0" smtClean="0"/>
            <a:t> </a:t>
          </a:r>
          <a:r>
            <a:rPr lang="en-GB" dirty="0" err="1" smtClean="0"/>
            <a:t>o’u</a:t>
          </a:r>
          <a:r>
            <a:rPr lang="en-GB" dirty="0" smtClean="0"/>
            <a:t> </a:t>
          </a:r>
          <a:r>
            <a:rPr lang="en-GB" dirty="0" err="1" smtClean="0"/>
            <a:t>derbyn</a:t>
          </a:r>
          <a:endParaRPr lang="en-GB" dirty="0">
            <a:latin typeface="Arial" panose="020B0604020202020204" pitchFamily="34" charset="0"/>
            <a:cs typeface="Arial" panose="020B0604020202020204" pitchFamily="34" charset="0"/>
          </a:endParaRPr>
        </a:p>
      </dgm:t>
    </dgm:pt>
    <dgm:pt modelId="{D6A356B4-23E3-4251-81A2-733B7CA0F3D4}" type="parTrans" cxnId="{F7DD565F-5B47-4466-A2AE-856DBEC407F6}">
      <dgm:prSet/>
      <dgm:spPr/>
      <dgm:t>
        <a:bodyPr/>
        <a:lstStyle/>
        <a:p>
          <a:endParaRPr lang="en-GB"/>
        </a:p>
      </dgm:t>
    </dgm:pt>
    <dgm:pt modelId="{4C2210FD-E175-4564-9CD2-40B47008E743}" type="sibTrans" cxnId="{F7DD565F-5B47-4466-A2AE-856DBEC407F6}">
      <dgm:prSet/>
      <dgm:spPr/>
      <dgm:t>
        <a:bodyPr/>
        <a:lstStyle/>
        <a:p>
          <a:endParaRPr lang="en-GB"/>
        </a:p>
      </dgm:t>
    </dgm:pt>
    <dgm:pt modelId="{66FF0A69-DC84-401C-BD84-217E7B95777B}">
      <dgm:prSet/>
      <dgm:spPr/>
      <dgm:t>
        <a:bodyPr/>
        <a:lstStyle/>
        <a:p>
          <a:pPr rtl="0"/>
          <a:r>
            <a:rPr lang="en-GB" dirty="0" err="1" smtClean="0"/>
            <a:t>Gostyngiad</a:t>
          </a:r>
          <a:r>
            <a:rPr lang="en-GB" dirty="0" smtClean="0"/>
            <a:t> o 47% </a:t>
          </a:r>
          <a:r>
            <a:rPr lang="en-GB" dirty="0" err="1" smtClean="0"/>
            <a:t>yn</a:t>
          </a:r>
          <a:r>
            <a:rPr lang="en-GB" dirty="0" smtClean="0"/>
            <a:t> </a:t>
          </a:r>
          <a:r>
            <a:rPr lang="en-GB" dirty="0" err="1" smtClean="0"/>
            <a:t>niferoedd</a:t>
          </a:r>
          <a:r>
            <a:rPr lang="en-GB" dirty="0" smtClean="0"/>
            <a:t> y </a:t>
          </a:r>
          <a:r>
            <a:rPr lang="en-GB" dirty="0" err="1" smtClean="0"/>
            <a:t>cwynion</a:t>
          </a:r>
          <a:r>
            <a:rPr lang="en-GB" dirty="0" smtClean="0"/>
            <a:t> </a:t>
          </a:r>
          <a:r>
            <a:rPr lang="en-GB" dirty="0" err="1" smtClean="0"/>
            <a:t>yn</a:t>
          </a:r>
          <a:r>
            <a:rPr lang="en-GB" dirty="0" smtClean="0"/>
            <a:t> y 2 </a:t>
          </a:r>
          <a:r>
            <a:rPr lang="en-GB" dirty="0" err="1" smtClean="0"/>
            <a:t>flynedd</a:t>
          </a:r>
          <a:r>
            <a:rPr lang="en-GB" dirty="0" smtClean="0"/>
            <a:t> </a:t>
          </a:r>
          <a:r>
            <a:rPr lang="en-GB" dirty="0" err="1" smtClean="0"/>
            <a:t>ddiwethaf</a:t>
          </a:r>
          <a:endParaRPr lang="en-GB" dirty="0">
            <a:latin typeface="Arial" panose="020B0604020202020204" pitchFamily="34" charset="0"/>
            <a:cs typeface="Arial" panose="020B0604020202020204" pitchFamily="34" charset="0"/>
          </a:endParaRPr>
        </a:p>
      </dgm:t>
    </dgm:pt>
    <dgm:pt modelId="{8E4DB19B-FFE0-445E-A24E-98DD789DFDCE}" type="parTrans" cxnId="{BD60119B-D1B6-4806-B804-EC917CBB3EBE}">
      <dgm:prSet/>
      <dgm:spPr/>
      <dgm:t>
        <a:bodyPr/>
        <a:lstStyle/>
        <a:p>
          <a:endParaRPr lang="en-GB"/>
        </a:p>
      </dgm:t>
    </dgm:pt>
    <dgm:pt modelId="{D38C8632-A0F3-4FDB-8939-CBB4948B0CDA}" type="sibTrans" cxnId="{BD60119B-D1B6-4806-B804-EC917CBB3EBE}">
      <dgm:prSet/>
      <dgm:spPr/>
      <dgm:t>
        <a:bodyPr/>
        <a:lstStyle/>
        <a:p>
          <a:endParaRPr lang="en-GB"/>
        </a:p>
      </dgm:t>
    </dgm:pt>
    <dgm:pt modelId="{3C43CE24-26C1-40CB-9CEC-53BD00412FA2}">
      <dgm:prSet/>
      <dgm:spPr/>
      <dgm:t>
        <a:bodyPr/>
        <a:lstStyle/>
        <a:p>
          <a:pPr rtl="0"/>
          <a:r>
            <a:rPr lang="en-GB" dirty="0" smtClean="0"/>
            <a:t>Dim </a:t>
          </a:r>
          <a:r>
            <a:rPr lang="en-GB" dirty="0" err="1" smtClean="0"/>
            <a:t>cwynion</a:t>
          </a:r>
          <a:r>
            <a:rPr lang="en-GB" dirty="0" smtClean="0"/>
            <a:t> </a:t>
          </a:r>
          <a:r>
            <a:rPr lang="en-GB" dirty="0" err="1" smtClean="0"/>
            <a:t>Ombwdsmon</a:t>
          </a:r>
          <a:r>
            <a:rPr lang="en-GB" dirty="0" smtClean="0"/>
            <a:t> </a:t>
          </a:r>
          <a:r>
            <a:rPr lang="en-GB" dirty="0" err="1" smtClean="0"/>
            <a:t>wedi’u</a:t>
          </a:r>
          <a:r>
            <a:rPr lang="en-GB" dirty="0" smtClean="0"/>
            <a:t> </a:t>
          </a:r>
          <a:r>
            <a:rPr lang="en-GB" dirty="0" err="1" smtClean="0"/>
            <a:t>dyfarnu</a:t>
          </a:r>
          <a:r>
            <a:rPr lang="en-GB" dirty="0" smtClean="0"/>
            <a:t> </a:t>
          </a:r>
          <a:r>
            <a:rPr lang="en-GB" dirty="0" err="1" smtClean="0"/>
            <a:t>yn</a:t>
          </a:r>
          <a:r>
            <a:rPr lang="en-GB" dirty="0" smtClean="0"/>
            <a:t> </a:t>
          </a:r>
          <a:r>
            <a:rPr lang="en-GB" dirty="0" err="1" smtClean="0"/>
            <a:t>ein</a:t>
          </a:r>
          <a:r>
            <a:rPr lang="en-GB" dirty="0" smtClean="0"/>
            <a:t> </a:t>
          </a:r>
          <a:r>
            <a:rPr lang="en-GB" dirty="0" err="1" smtClean="0"/>
            <a:t>herbyn</a:t>
          </a:r>
          <a:r>
            <a:rPr lang="en-GB" dirty="0" smtClean="0"/>
            <a:t> am 6 </a:t>
          </a:r>
          <a:r>
            <a:rPr lang="en-GB" dirty="0" err="1" smtClean="0"/>
            <a:t>mlynedd</a:t>
          </a:r>
          <a:endParaRPr lang="en-GB" dirty="0">
            <a:latin typeface="Arial" panose="020B0604020202020204" pitchFamily="34" charset="0"/>
            <a:cs typeface="Arial" panose="020B0604020202020204" pitchFamily="34" charset="0"/>
          </a:endParaRPr>
        </a:p>
      </dgm:t>
    </dgm:pt>
    <dgm:pt modelId="{FA50D743-D10C-4810-ACB1-609C14FAB925}" type="parTrans" cxnId="{AFDE7FBD-29FA-41A5-BECE-F27A809A5E92}">
      <dgm:prSet/>
      <dgm:spPr/>
      <dgm:t>
        <a:bodyPr/>
        <a:lstStyle/>
        <a:p>
          <a:endParaRPr lang="en-GB"/>
        </a:p>
      </dgm:t>
    </dgm:pt>
    <dgm:pt modelId="{9FF10B7B-1DE7-4D7F-8D65-8FCBF400B5CF}" type="sibTrans" cxnId="{AFDE7FBD-29FA-41A5-BECE-F27A809A5E92}">
      <dgm:prSet/>
      <dgm:spPr/>
      <dgm:t>
        <a:bodyPr/>
        <a:lstStyle/>
        <a:p>
          <a:endParaRPr lang="en-GB"/>
        </a:p>
      </dgm:t>
    </dgm:pt>
    <dgm:pt modelId="{10ED1970-1EC8-4E35-86D5-554C312F8932}">
      <dgm:prSet/>
      <dgm:spPr/>
      <dgm:t>
        <a:bodyPr/>
        <a:lstStyle/>
        <a:p>
          <a:pPr rtl="0"/>
          <a:r>
            <a:rPr lang="en-GB" dirty="0" err="1" smtClean="0"/>
            <a:t>Wedi</a:t>
          </a:r>
          <a:r>
            <a:rPr lang="en-GB" dirty="0" smtClean="0"/>
            <a:t> </a:t>
          </a:r>
          <a:r>
            <a:rPr lang="en-GB" dirty="0" err="1" smtClean="0"/>
            <a:t>cyflawni</a:t>
          </a:r>
          <a:r>
            <a:rPr lang="en-GB" dirty="0" smtClean="0"/>
            <a:t> </a:t>
          </a:r>
          <a:r>
            <a:rPr lang="en-GB" dirty="0" err="1" smtClean="0"/>
            <a:t>statws</a:t>
          </a:r>
          <a:r>
            <a:rPr lang="en-GB" dirty="0" smtClean="0"/>
            <a:t> “</a:t>
          </a:r>
          <a:r>
            <a:rPr lang="en-GB" dirty="0" err="1" smtClean="0"/>
            <a:t>Rhagoriaeth</a:t>
          </a:r>
          <a:r>
            <a:rPr lang="en-GB" dirty="0" smtClean="0"/>
            <a:t>” </a:t>
          </a:r>
          <a:r>
            <a:rPr lang="en-GB" dirty="0" err="1" smtClean="0"/>
            <a:t>gan</a:t>
          </a:r>
          <a:r>
            <a:rPr lang="en-GB" dirty="0" smtClean="0"/>
            <a:t> </a:t>
          </a:r>
          <a:r>
            <a:rPr lang="en-GB" dirty="0" err="1" smtClean="0"/>
            <a:t>achrediad</a:t>
          </a:r>
          <a:r>
            <a:rPr lang="en-GB" dirty="0" smtClean="0"/>
            <a:t> ICS </a:t>
          </a:r>
          <a:r>
            <a:rPr lang="en-GB" dirty="0" err="1" smtClean="0"/>
            <a:t>ServiceMark</a:t>
          </a:r>
          <a:endParaRPr lang="en-GB" dirty="0">
            <a:latin typeface="Arial" panose="020B0604020202020204" pitchFamily="34" charset="0"/>
            <a:cs typeface="Arial" panose="020B0604020202020204" pitchFamily="34" charset="0"/>
          </a:endParaRPr>
        </a:p>
      </dgm:t>
    </dgm:pt>
    <dgm:pt modelId="{864E0FA4-5369-4654-BE1A-67D4835FAE28}" type="parTrans" cxnId="{E2ABD5FE-B6F4-4D19-B609-E818F96B1DA4}">
      <dgm:prSet/>
      <dgm:spPr/>
      <dgm:t>
        <a:bodyPr/>
        <a:lstStyle/>
        <a:p>
          <a:endParaRPr lang="en-GB"/>
        </a:p>
      </dgm:t>
    </dgm:pt>
    <dgm:pt modelId="{7C520640-2239-4BF2-AE34-CBA581F08F6C}" type="sibTrans" cxnId="{E2ABD5FE-B6F4-4D19-B609-E818F96B1DA4}">
      <dgm:prSet/>
      <dgm:spPr/>
      <dgm:t>
        <a:bodyPr/>
        <a:lstStyle/>
        <a:p>
          <a:endParaRPr lang="en-GB"/>
        </a:p>
      </dgm:t>
    </dgm:pt>
    <dgm:pt modelId="{57BC663C-148E-41F8-BB29-BFEB053DD4AC}">
      <dgm:prSet/>
      <dgm:spPr/>
      <dgm:t>
        <a:bodyPr/>
        <a:lstStyle/>
        <a:p>
          <a:pPr rtl="0"/>
          <a:r>
            <a:rPr lang="en-GB" dirty="0" err="1" smtClean="0"/>
            <a:t>Sgôr</a:t>
          </a:r>
          <a:r>
            <a:rPr lang="en-GB" dirty="0" smtClean="0"/>
            <a:t> </a:t>
          </a:r>
          <a:r>
            <a:rPr lang="en-GB" dirty="0" err="1" smtClean="0"/>
            <a:t>gwell</a:t>
          </a:r>
          <a:r>
            <a:rPr lang="en-GB" dirty="0" smtClean="0"/>
            <a:t> </a:t>
          </a:r>
          <a:r>
            <a:rPr lang="en-GB" dirty="0" err="1" smtClean="0"/>
            <a:t>gan</a:t>
          </a:r>
          <a:r>
            <a:rPr lang="en-GB" dirty="0" smtClean="0"/>
            <a:t> ICS am </a:t>
          </a:r>
          <a:r>
            <a:rPr lang="en-GB" dirty="0" err="1" smtClean="0"/>
            <a:t>ddiwylliant</a:t>
          </a:r>
          <a:r>
            <a:rPr lang="en-GB" dirty="0" smtClean="0"/>
            <a:t> </a:t>
          </a:r>
          <a:r>
            <a:rPr lang="en-GB" dirty="0" err="1" smtClean="0"/>
            <a:t>sy’n</a:t>
          </a:r>
          <a:r>
            <a:rPr lang="en-GB" dirty="0" smtClean="0"/>
            <a:t> </a:t>
          </a:r>
          <a:r>
            <a:rPr lang="en-GB" dirty="0" err="1" smtClean="0"/>
            <a:t>canolbwyntio</a:t>
          </a:r>
          <a:r>
            <a:rPr lang="en-GB" dirty="0" smtClean="0"/>
            <a:t> </a:t>
          </a:r>
          <a:r>
            <a:rPr lang="en-GB" dirty="0" err="1" smtClean="0"/>
            <a:t>ar</a:t>
          </a:r>
          <a:r>
            <a:rPr lang="en-GB" dirty="0" smtClean="0"/>
            <a:t> y </a:t>
          </a:r>
          <a:r>
            <a:rPr lang="en-GB" dirty="0" err="1" smtClean="0"/>
            <a:t>cwsmer</a:t>
          </a:r>
          <a:r>
            <a:rPr lang="en-GB" dirty="0" smtClean="0"/>
            <a:t>  </a:t>
          </a:r>
          <a:endParaRPr lang="en-GB" dirty="0">
            <a:latin typeface="Arial" panose="020B0604020202020204" pitchFamily="34" charset="0"/>
            <a:cs typeface="Arial" panose="020B0604020202020204" pitchFamily="34" charset="0"/>
          </a:endParaRPr>
        </a:p>
      </dgm:t>
    </dgm:pt>
    <dgm:pt modelId="{19DF4504-563F-4B04-BE8A-F0CB567FF00F}" type="parTrans" cxnId="{C851E5B6-1A47-40E0-BD36-C4115C25B2B5}">
      <dgm:prSet/>
      <dgm:spPr/>
      <dgm:t>
        <a:bodyPr/>
        <a:lstStyle/>
        <a:p>
          <a:endParaRPr lang="en-GB"/>
        </a:p>
      </dgm:t>
    </dgm:pt>
    <dgm:pt modelId="{9F42ABC1-F862-4B56-B56B-F242BA43E39D}" type="sibTrans" cxnId="{C851E5B6-1A47-40E0-BD36-C4115C25B2B5}">
      <dgm:prSet/>
      <dgm:spPr/>
      <dgm:t>
        <a:bodyPr/>
        <a:lstStyle/>
        <a:p>
          <a:endParaRPr lang="en-GB"/>
        </a:p>
      </dgm:t>
    </dgm:pt>
    <dgm:pt modelId="{9F065C4F-9E01-4942-97E1-F138D467C4B9}">
      <dgm:prSet/>
      <dgm:spPr/>
      <dgm:t>
        <a:bodyPr/>
        <a:lstStyle/>
        <a:p>
          <a:pPr rtl="0"/>
          <a:endParaRPr lang="en-GB" dirty="0"/>
        </a:p>
      </dgm:t>
    </dgm:pt>
    <dgm:pt modelId="{209C8DA1-8611-44FF-B9D8-38F9E53AD924}" type="parTrans" cxnId="{606A5C4F-204B-4976-AF19-8B8A3324FF2D}">
      <dgm:prSet/>
      <dgm:spPr/>
      <dgm:t>
        <a:bodyPr/>
        <a:lstStyle/>
        <a:p>
          <a:endParaRPr lang="en-GB"/>
        </a:p>
      </dgm:t>
    </dgm:pt>
    <dgm:pt modelId="{21C82A29-B733-4432-B40A-EE4596439881}" type="sibTrans" cxnId="{606A5C4F-204B-4976-AF19-8B8A3324FF2D}">
      <dgm:prSet/>
      <dgm:spPr/>
      <dgm:t>
        <a:bodyPr/>
        <a:lstStyle/>
        <a:p>
          <a:endParaRPr lang="en-GB"/>
        </a:p>
      </dgm:t>
    </dgm:pt>
    <dgm:pt modelId="{28855F5A-F4FD-4AB1-8DDA-669F4345610A}">
      <dgm:prSet/>
      <dgm:spPr/>
      <dgm:t>
        <a:bodyPr/>
        <a:lstStyle/>
        <a:p>
          <a:r>
            <a:rPr lang="en-GB" dirty="0" err="1" smtClean="0">
              <a:latin typeface="Arial" panose="020B0604020202020204" pitchFamily="34" charset="0"/>
              <a:cs typeface="Arial" panose="020B0604020202020204" pitchFamily="34" charset="0"/>
            </a:rPr>
            <a:t>Sgôr</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bodlonrwydd cwsmeriaid yn gyffredinol o 9.13 yn 2016/17</a:t>
          </a:r>
        </a:p>
      </dgm:t>
    </dgm:pt>
    <dgm:pt modelId="{2DB52946-9D84-4A40-8A0F-AA57E2153DD5}" type="parTrans" cxnId="{3ABDD038-B7A7-48E0-A499-F86DA8A78757}">
      <dgm:prSet/>
      <dgm:spPr/>
      <dgm:t>
        <a:bodyPr/>
        <a:lstStyle/>
        <a:p>
          <a:endParaRPr lang="en-GB"/>
        </a:p>
      </dgm:t>
    </dgm:pt>
    <dgm:pt modelId="{707993F6-F695-4D13-A71D-0B55D181233E}" type="sibTrans" cxnId="{3ABDD038-B7A7-48E0-A499-F86DA8A78757}">
      <dgm:prSet/>
      <dgm:spPr/>
      <dgm:t>
        <a:bodyPr/>
        <a:lstStyle/>
        <a:p>
          <a:endParaRPr lang="en-GB"/>
        </a:p>
      </dgm:t>
    </dgm:pt>
    <dgm:pt modelId="{57267A1A-FE93-4538-8F6C-5A3CA16FE62A}" type="pres">
      <dgm:prSet presAssocID="{44337C1E-3DEC-44D7-BD07-E5935F46EB10}" presName="diagram" presStyleCnt="0">
        <dgm:presLayoutVars>
          <dgm:dir/>
          <dgm:resizeHandles val="exact"/>
        </dgm:presLayoutVars>
      </dgm:prSet>
      <dgm:spPr/>
      <dgm:t>
        <a:bodyPr/>
        <a:lstStyle/>
        <a:p>
          <a:endParaRPr lang="en-GB"/>
        </a:p>
      </dgm:t>
    </dgm:pt>
    <dgm:pt modelId="{25CA12A8-567F-443C-8EFD-92EDF3B370E2}" type="pres">
      <dgm:prSet presAssocID="{28855F5A-F4FD-4AB1-8DDA-669F4345610A}" presName="node" presStyleLbl="node1" presStyleIdx="0" presStyleCnt="9">
        <dgm:presLayoutVars>
          <dgm:bulletEnabled val="1"/>
        </dgm:presLayoutVars>
      </dgm:prSet>
      <dgm:spPr/>
      <dgm:t>
        <a:bodyPr/>
        <a:lstStyle/>
        <a:p>
          <a:endParaRPr lang="en-GB"/>
        </a:p>
      </dgm:t>
    </dgm:pt>
    <dgm:pt modelId="{E4E5BD05-0BCA-4B08-A8A0-A436CDF6C968}" type="pres">
      <dgm:prSet presAssocID="{707993F6-F695-4D13-A71D-0B55D181233E}" presName="sibTrans" presStyleCnt="0"/>
      <dgm:spPr/>
    </dgm:pt>
    <dgm:pt modelId="{32B55A25-5192-4FED-9894-8B2F45B15B3F}" type="pres">
      <dgm:prSet presAssocID="{C55566D3-EE11-43A1-A8F8-849F2B3F000D}" presName="node" presStyleLbl="node1" presStyleIdx="1" presStyleCnt="9">
        <dgm:presLayoutVars>
          <dgm:bulletEnabled val="1"/>
        </dgm:presLayoutVars>
      </dgm:prSet>
      <dgm:spPr/>
      <dgm:t>
        <a:bodyPr/>
        <a:lstStyle/>
        <a:p>
          <a:endParaRPr lang="en-GB"/>
        </a:p>
      </dgm:t>
    </dgm:pt>
    <dgm:pt modelId="{D90CC619-5F7B-4DF9-A074-7677C4C3BCFA}" type="pres">
      <dgm:prSet presAssocID="{208C0C4F-0AE1-48A9-8E99-2446577E8D5D}" presName="sibTrans" presStyleCnt="0"/>
      <dgm:spPr/>
    </dgm:pt>
    <dgm:pt modelId="{E9A57943-C790-49F4-942E-91EC1FFC140A}" type="pres">
      <dgm:prSet presAssocID="{8E946A1C-588E-4D10-AAFB-B098614820C9}" presName="node" presStyleLbl="node1" presStyleIdx="2" presStyleCnt="9">
        <dgm:presLayoutVars>
          <dgm:bulletEnabled val="1"/>
        </dgm:presLayoutVars>
      </dgm:prSet>
      <dgm:spPr/>
      <dgm:t>
        <a:bodyPr/>
        <a:lstStyle/>
        <a:p>
          <a:endParaRPr lang="en-GB"/>
        </a:p>
      </dgm:t>
    </dgm:pt>
    <dgm:pt modelId="{B9F7BC0C-A541-40FA-A206-174B0B81E1CE}" type="pres">
      <dgm:prSet presAssocID="{3CEF3A79-7187-43CB-8B26-2B076ABED772}" presName="sibTrans" presStyleCnt="0"/>
      <dgm:spPr/>
    </dgm:pt>
    <dgm:pt modelId="{2FC63CD7-C7B0-4A29-AB14-A758BEE7CEB9}" type="pres">
      <dgm:prSet presAssocID="{1E66CA15-670C-41C6-88CF-6C6FB37BEDEC}" presName="node" presStyleLbl="node1" presStyleIdx="3" presStyleCnt="9">
        <dgm:presLayoutVars>
          <dgm:bulletEnabled val="1"/>
        </dgm:presLayoutVars>
      </dgm:prSet>
      <dgm:spPr/>
      <dgm:t>
        <a:bodyPr/>
        <a:lstStyle/>
        <a:p>
          <a:endParaRPr lang="en-GB"/>
        </a:p>
      </dgm:t>
    </dgm:pt>
    <dgm:pt modelId="{123827F2-4958-4818-86F2-0BA11D9AF06D}" type="pres">
      <dgm:prSet presAssocID="{4C2210FD-E175-4564-9CD2-40B47008E743}" presName="sibTrans" presStyleCnt="0"/>
      <dgm:spPr/>
    </dgm:pt>
    <dgm:pt modelId="{2341D26D-017F-48DA-B388-F122CD200CF9}" type="pres">
      <dgm:prSet presAssocID="{9F065C4F-9E01-4942-97E1-F138D467C4B9}" presName="node" presStyleLbl="node1" presStyleIdx="4" presStyleCnt="9">
        <dgm:presLayoutVars>
          <dgm:bulletEnabled val="1"/>
        </dgm:presLayoutVars>
      </dgm:prSet>
      <dgm:spPr/>
      <dgm:t>
        <a:bodyPr/>
        <a:lstStyle/>
        <a:p>
          <a:endParaRPr lang="en-GB"/>
        </a:p>
      </dgm:t>
    </dgm:pt>
    <dgm:pt modelId="{A4DB9C0A-10FC-4260-8F49-737F90084ADE}" type="pres">
      <dgm:prSet presAssocID="{21C82A29-B733-4432-B40A-EE4596439881}" presName="sibTrans" presStyleCnt="0"/>
      <dgm:spPr/>
    </dgm:pt>
    <dgm:pt modelId="{DC83887A-8EAC-46E3-A9D7-659E3A48B690}" type="pres">
      <dgm:prSet presAssocID="{66FF0A69-DC84-401C-BD84-217E7B95777B}" presName="node" presStyleLbl="node1" presStyleIdx="5" presStyleCnt="9">
        <dgm:presLayoutVars>
          <dgm:bulletEnabled val="1"/>
        </dgm:presLayoutVars>
      </dgm:prSet>
      <dgm:spPr/>
      <dgm:t>
        <a:bodyPr/>
        <a:lstStyle/>
        <a:p>
          <a:endParaRPr lang="en-GB"/>
        </a:p>
      </dgm:t>
    </dgm:pt>
    <dgm:pt modelId="{6B6B68E4-826F-4419-9040-7BF48D1A188D}" type="pres">
      <dgm:prSet presAssocID="{D38C8632-A0F3-4FDB-8939-CBB4948B0CDA}" presName="sibTrans" presStyleCnt="0"/>
      <dgm:spPr/>
    </dgm:pt>
    <dgm:pt modelId="{6F8122F8-EF37-4064-8C44-F11A56998E7C}" type="pres">
      <dgm:prSet presAssocID="{3C43CE24-26C1-40CB-9CEC-53BD00412FA2}" presName="node" presStyleLbl="node1" presStyleIdx="6" presStyleCnt="9">
        <dgm:presLayoutVars>
          <dgm:bulletEnabled val="1"/>
        </dgm:presLayoutVars>
      </dgm:prSet>
      <dgm:spPr/>
      <dgm:t>
        <a:bodyPr/>
        <a:lstStyle/>
        <a:p>
          <a:endParaRPr lang="en-GB"/>
        </a:p>
      </dgm:t>
    </dgm:pt>
    <dgm:pt modelId="{505EA21A-21AA-4A51-A710-76E6FBA89E31}" type="pres">
      <dgm:prSet presAssocID="{9FF10B7B-1DE7-4D7F-8D65-8FCBF400B5CF}" presName="sibTrans" presStyleCnt="0"/>
      <dgm:spPr/>
    </dgm:pt>
    <dgm:pt modelId="{B70C23A8-B93E-45E2-B5E5-DE0C81D88E53}" type="pres">
      <dgm:prSet presAssocID="{10ED1970-1EC8-4E35-86D5-554C312F8932}" presName="node" presStyleLbl="node1" presStyleIdx="7" presStyleCnt="9">
        <dgm:presLayoutVars>
          <dgm:bulletEnabled val="1"/>
        </dgm:presLayoutVars>
      </dgm:prSet>
      <dgm:spPr/>
      <dgm:t>
        <a:bodyPr/>
        <a:lstStyle/>
        <a:p>
          <a:endParaRPr lang="en-GB"/>
        </a:p>
      </dgm:t>
    </dgm:pt>
    <dgm:pt modelId="{B7A3F440-E2AC-4FE5-A74C-859D3E2919B8}" type="pres">
      <dgm:prSet presAssocID="{7C520640-2239-4BF2-AE34-CBA581F08F6C}" presName="sibTrans" presStyleCnt="0"/>
      <dgm:spPr/>
    </dgm:pt>
    <dgm:pt modelId="{F2CE9BD6-BA87-4570-906E-258592408601}" type="pres">
      <dgm:prSet presAssocID="{57BC663C-148E-41F8-BB29-BFEB053DD4AC}" presName="node" presStyleLbl="node1" presStyleIdx="8" presStyleCnt="9">
        <dgm:presLayoutVars>
          <dgm:bulletEnabled val="1"/>
        </dgm:presLayoutVars>
      </dgm:prSet>
      <dgm:spPr/>
      <dgm:t>
        <a:bodyPr/>
        <a:lstStyle/>
        <a:p>
          <a:endParaRPr lang="en-GB"/>
        </a:p>
      </dgm:t>
    </dgm:pt>
  </dgm:ptLst>
  <dgm:cxnLst>
    <dgm:cxn modelId="{654381A5-AECF-4E4E-9C8C-5AA971519C74}" srcId="{44337C1E-3DEC-44D7-BD07-E5935F46EB10}" destId="{C55566D3-EE11-43A1-A8F8-849F2B3F000D}" srcOrd="1" destOrd="0" parTransId="{F8BEFE39-0768-4EDD-817A-4345F67B8770}" sibTransId="{208C0C4F-0AE1-48A9-8E99-2446577E8D5D}"/>
    <dgm:cxn modelId="{B14AEDE6-BB02-4DA0-B86D-46898EBF4682}" type="presOf" srcId="{44337C1E-3DEC-44D7-BD07-E5935F46EB10}" destId="{57267A1A-FE93-4538-8F6C-5A3CA16FE62A}" srcOrd="0" destOrd="0" presId="urn:microsoft.com/office/officeart/2005/8/layout/default"/>
    <dgm:cxn modelId="{57A2D86E-B082-4464-9A87-F24E23916AF0}" type="presOf" srcId="{10ED1970-1EC8-4E35-86D5-554C312F8932}" destId="{B70C23A8-B93E-45E2-B5E5-DE0C81D88E53}" srcOrd="0" destOrd="0" presId="urn:microsoft.com/office/officeart/2005/8/layout/default"/>
    <dgm:cxn modelId="{3ABDD038-B7A7-48E0-A499-F86DA8A78757}" srcId="{44337C1E-3DEC-44D7-BD07-E5935F46EB10}" destId="{28855F5A-F4FD-4AB1-8DDA-669F4345610A}" srcOrd="0" destOrd="0" parTransId="{2DB52946-9D84-4A40-8A0F-AA57E2153DD5}" sibTransId="{707993F6-F695-4D13-A71D-0B55D181233E}"/>
    <dgm:cxn modelId="{47D0E702-0212-4CC4-B175-6E6CF7760A3B}" srcId="{44337C1E-3DEC-44D7-BD07-E5935F46EB10}" destId="{8E946A1C-588E-4D10-AAFB-B098614820C9}" srcOrd="2" destOrd="0" parTransId="{F3FE078F-6D82-4B01-93F5-FB0F7DCBD612}" sibTransId="{3CEF3A79-7187-43CB-8B26-2B076ABED772}"/>
    <dgm:cxn modelId="{3B56A78A-ACDD-4ABE-AEBC-00455CEFA380}" type="presOf" srcId="{66FF0A69-DC84-401C-BD84-217E7B95777B}" destId="{DC83887A-8EAC-46E3-A9D7-659E3A48B690}" srcOrd="0" destOrd="0" presId="urn:microsoft.com/office/officeart/2005/8/layout/default"/>
    <dgm:cxn modelId="{723B5608-9030-44BC-8ECC-78B88D846869}" type="presOf" srcId="{57BC663C-148E-41F8-BB29-BFEB053DD4AC}" destId="{F2CE9BD6-BA87-4570-906E-258592408601}" srcOrd="0" destOrd="0" presId="urn:microsoft.com/office/officeart/2005/8/layout/default"/>
    <dgm:cxn modelId="{8CBE7233-48D5-4854-BB03-0C0A86170A3A}" type="presOf" srcId="{28855F5A-F4FD-4AB1-8DDA-669F4345610A}" destId="{25CA12A8-567F-443C-8EFD-92EDF3B370E2}" srcOrd="0" destOrd="0" presId="urn:microsoft.com/office/officeart/2005/8/layout/default"/>
    <dgm:cxn modelId="{5291071C-C8B3-4595-A7F1-22569929B710}" type="presOf" srcId="{C55566D3-EE11-43A1-A8F8-849F2B3F000D}" destId="{32B55A25-5192-4FED-9894-8B2F45B15B3F}" srcOrd="0" destOrd="0" presId="urn:microsoft.com/office/officeart/2005/8/layout/default"/>
    <dgm:cxn modelId="{606A5C4F-204B-4976-AF19-8B8A3324FF2D}" srcId="{44337C1E-3DEC-44D7-BD07-E5935F46EB10}" destId="{9F065C4F-9E01-4942-97E1-F138D467C4B9}" srcOrd="4" destOrd="0" parTransId="{209C8DA1-8611-44FF-B9D8-38F9E53AD924}" sibTransId="{21C82A29-B733-4432-B40A-EE4596439881}"/>
    <dgm:cxn modelId="{4B33B7E4-1297-4F48-A1D9-F0A4A75BF398}" type="presOf" srcId="{1E66CA15-670C-41C6-88CF-6C6FB37BEDEC}" destId="{2FC63CD7-C7B0-4A29-AB14-A758BEE7CEB9}" srcOrd="0" destOrd="0" presId="urn:microsoft.com/office/officeart/2005/8/layout/default"/>
    <dgm:cxn modelId="{AFDE7FBD-29FA-41A5-BECE-F27A809A5E92}" srcId="{44337C1E-3DEC-44D7-BD07-E5935F46EB10}" destId="{3C43CE24-26C1-40CB-9CEC-53BD00412FA2}" srcOrd="6" destOrd="0" parTransId="{FA50D743-D10C-4810-ACB1-609C14FAB925}" sibTransId="{9FF10B7B-1DE7-4D7F-8D65-8FCBF400B5CF}"/>
    <dgm:cxn modelId="{BD60119B-D1B6-4806-B804-EC917CBB3EBE}" srcId="{44337C1E-3DEC-44D7-BD07-E5935F46EB10}" destId="{66FF0A69-DC84-401C-BD84-217E7B95777B}" srcOrd="5" destOrd="0" parTransId="{8E4DB19B-FFE0-445E-A24E-98DD789DFDCE}" sibTransId="{D38C8632-A0F3-4FDB-8939-CBB4948B0CDA}"/>
    <dgm:cxn modelId="{F7DD565F-5B47-4466-A2AE-856DBEC407F6}" srcId="{44337C1E-3DEC-44D7-BD07-E5935F46EB10}" destId="{1E66CA15-670C-41C6-88CF-6C6FB37BEDEC}" srcOrd="3" destOrd="0" parTransId="{D6A356B4-23E3-4251-81A2-733B7CA0F3D4}" sibTransId="{4C2210FD-E175-4564-9CD2-40B47008E743}"/>
    <dgm:cxn modelId="{941E8EB4-B63E-481E-8E76-5EAF13800409}" type="presOf" srcId="{9F065C4F-9E01-4942-97E1-F138D467C4B9}" destId="{2341D26D-017F-48DA-B388-F122CD200CF9}" srcOrd="0" destOrd="0" presId="urn:microsoft.com/office/officeart/2005/8/layout/default"/>
    <dgm:cxn modelId="{E2ABD5FE-B6F4-4D19-B609-E818F96B1DA4}" srcId="{44337C1E-3DEC-44D7-BD07-E5935F46EB10}" destId="{10ED1970-1EC8-4E35-86D5-554C312F8932}" srcOrd="7" destOrd="0" parTransId="{864E0FA4-5369-4654-BE1A-67D4835FAE28}" sibTransId="{7C520640-2239-4BF2-AE34-CBA581F08F6C}"/>
    <dgm:cxn modelId="{A32D458B-91A5-441D-B25B-01674FF600FE}" type="presOf" srcId="{3C43CE24-26C1-40CB-9CEC-53BD00412FA2}" destId="{6F8122F8-EF37-4064-8C44-F11A56998E7C}" srcOrd="0" destOrd="0" presId="urn:microsoft.com/office/officeart/2005/8/layout/default"/>
    <dgm:cxn modelId="{2650E2D8-2C8D-4C42-BD3F-7382F2F7FD1C}" type="presOf" srcId="{8E946A1C-588E-4D10-AAFB-B098614820C9}" destId="{E9A57943-C790-49F4-942E-91EC1FFC140A}" srcOrd="0" destOrd="0" presId="urn:microsoft.com/office/officeart/2005/8/layout/default"/>
    <dgm:cxn modelId="{C851E5B6-1A47-40E0-BD36-C4115C25B2B5}" srcId="{44337C1E-3DEC-44D7-BD07-E5935F46EB10}" destId="{57BC663C-148E-41F8-BB29-BFEB053DD4AC}" srcOrd="8" destOrd="0" parTransId="{19DF4504-563F-4B04-BE8A-F0CB567FF00F}" sibTransId="{9F42ABC1-F862-4B56-B56B-F242BA43E39D}"/>
    <dgm:cxn modelId="{19D2C6B1-A9A5-400B-97EF-A4E525352091}" type="presParOf" srcId="{57267A1A-FE93-4538-8F6C-5A3CA16FE62A}" destId="{25CA12A8-567F-443C-8EFD-92EDF3B370E2}" srcOrd="0" destOrd="0" presId="urn:microsoft.com/office/officeart/2005/8/layout/default"/>
    <dgm:cxn modelId="{B17FD632-F13C-4745-94C1-97C8FD35228E}" type="presParOf" srcId="{57267A1A-FE93-4538-8F6C-5A3CA16FE62A}" destId="{E4E5BD05-0BCA-4B08-A8A0-A436CDF6C968}" srcOrd="1" destOrd="0" presId="urn:microsoft.com/office/officeart/2005/8/layout/default"/>
    <dgm:cxn modelId="{BFC9FBCF-E92F-43C8-945B-F7BF0D633A04}" type="presParOf" srcId="{57267A1A-FE93-4538-8F6C-5A3CA16FE62A}" destId="{32B55A25-5192-4FED-9894-8B2F45B15B3F}" srcOrd="2" destOrd="0" presId="urn:microsoft.com/office/officeart/2005/8/layout/default"/>
    <dgm:cxn modelId="{74BE904B-6A09-42A0-8925-15D9201BB8A2}" type="presParOf" srcId="{57267A1A-FE93-4538-8F6C-5A3CA16FE62A}" destId="{D90CC619-5F7B-4DF9-A074-7677C4C3BCFA}" srcOrd="3" destOrd="0" presId="urn:microsoft.com/office/officeart/2005/8/layout/default"/>
    <dgm:cxn modelId="{411304AA-A3ED-4B90-BBA8-58F47559EF7D}" type="presParOf" srcId="{57267A1A-FE93-4538-8F6C-5A3CA16FE62A}" destId="{E9A57943-C790-49F4-942E-91EC1FFC140A}" srcOrd="4" destOrd="0" presId="urn:microsoft.com/office/officeart/2005/8/layout/default"/>
    <dgm:cxn modelId="{FEF5BD32-7691-44BC-964B-B0AF42BD9A47}" type="presParOf" srcId="{57267A1A-FE93-4538-8F6C-5A3CA16FE62A}" destId="{B9F7BC0C-A541-40FA-A206-174B0B81E1CE}" srcOrd="5" destOrd="0" presId="urn:microsoft.com/office/officeart/2005/8/layout/default"/>
    <dgm:cxn modelId="{C8E0848A-69DC-4B0B-AA39-52488B83A308}" type="presParOf" srcId="{57267A1A-FE93-4538-8F6C-5A3CA16FE62A}" destId="{2FC63CD7-C7B0-4A29-AB14-A758BEE7CEB9}" srcOrd="6" destOrd="0" presId="urn:microsoft.com/office/officeart/2005/8/layout/default"/>
    <dgm:cxn modelId="{F264D327-5CA4-4DCF-BB33-9B7CDBF8F4E2}" type="presParOf" srcId="{57267A1A-FE93-4538-8F6C-5A3CA16FE62A}" destId="{123827F2-4958-4818-86F2-0BA11D9AF06D}" srcOrd="7" destOrd="0" presId="urn:microsoft.com/office/officeart/2005/8/layout/default"/>
    <dgm:cxn modelId="{0E546415-E173-4689-82B2-058CC232926F}" type="presParOf" srcId="{57267A1A-FE93-4538-8F6C-5A3CA16FE62A}" destId="{2341D26D-017F-48DA-B388-F122CD200CF9}" srcOrd="8" destOrd="0" presId="urn:microsoft.com/office/officeart/2005/8/layout/default"/>
    <dgm:cxn modelId="{DDADDD92-67FE-4B90-9006-7122C8581F2A}" type="presParOf" srcId="{57267A1A-FE93-4538-8F6C-5A3CA16FE62A}" destId="{A4DB9C0A-10FC-4260-8F49-737F90084ADE}" srcOrd="9" destOrd="0" presId="urn:microsoft.com/office/officeart/2005/8/layout/default"/>
    <dgm:cxn modelId="{4AEDF28E-690E-4C46-B77D-5361B96D6DDF}" type="presParOf" srcId="{57267A1A-FE93-4538-8F6C-5A3CA16FE62A}" destId="{DC83887A-8EAC-46E3-A9D7-659E3A48B690}" srcOrd="10" destOrd="0" presId="urn:microsoft.com/office/officeart/2005/8/layout/default"/>
    <dgm:cxn modelId="{0E84FCCF-015C-4134-BE40-CADF63A11BDC}" type="presParOf" srcId="{57267A1A-FE93-4538-8F6C-5A3CA16FE62A}" destId="{6B6B68E4-826F-4419-9040-7BF48D1A188D}" srcOrd="11" destOrd="0" presId="urn:microsoft.com/office/officeart/2005/8/layout/default"/>
    <dgm:cxn modelId="{BB33214C-1A0D-4EF7-AF18-1676E5B4BE05}" type="presParOf" srcId="{57267A1A-FE93-4538-8F6C-5A3CA16FE62A}" destId="{6F8122F8-EF37-4064-8C44-F11A56998E7C}" srcOrd="12" destOrd="0" presId="urn:microsoft.com/office/officeart/2005/8/layout/default"/>
    <dgm:cxn modelId="{D6172405-DF97-471D-ACCF-109C69EC0DAF}" type="presParOf" srcId="{57267A1A-FE93-4538-8F6C-5A3CA16FE62A}" destId="{505EA21A-21AA-4A51-A710-76E6FBA89E31}" srcOrd="13" destOrd="0" presId="urn:microsoft.com/office/officeart/2005/8/layout/default"/>
    <dgm:cxn modelId="{716836A1-44D9-4A27-A4D9-355FE653B970}" type="presParOf" srcId="{57267A1A-FE93-4538-8F6C-5A3CA16FE62A}" destId="{B70C23A8-B93E-45E2-B5E5-DE0C81D88E53}" srcOrd="14" destOrd="0" presId="urn:microsoft.com/office/officeart/2005/8/layout/default"/>
    <dgm:cxn modelId="{EF75E5EA-CA77-43DD-A0EE-CD7FBF9D9578}" type="presParOf" srcId="{57267A1A-FE93-4538-8F6C-5A3CA16FE62A}" destId="{B7A3F440-E2AC-4FE5-A74C-859D3E2919B8}" srcOrd="15" destOrd="0" presId="urn:microsoft.com/office/officeart/2005/8/layout/default"/>
    <dgm:cxn modelId="{B1B3BF55-6F08-40D1-AD97-9017850CCF88}" type="presParOf" srcId="{57267A1A-FE93-4538-8F6C-5A3CA16FE62A}" destId="{F2CE9BD6-BA87-4570-906E-25859240860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FDC7603A-9065-44EB-BD1C-1BF9096D960C}">
      <dgm:prSet/>
      <dgm:spPr/>
      <dgm:t>
        <a:bodyPr/>
        <a:lstStyle/>
        <a:p>
          <a:r>
            <a:rPr lang="en-GB" dirty="0" err="1" smtClean="0">
              <a:latin typeface="Arial" panose="020B0604020202020204" pitchFamily="34" charset="0"/>
              <a:cs typeface="Arial" panose="020B0604020202020204" pitchFamily="34" charset="0"/>
            </a:rPr>
            <a:t>Dylech</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ystyried partneru â phrifysgolion i adnewyddu’r gweithlu</a:t>
          </a:r>
        </a:p>
      </dgm:t>
    </dgm:pt>
    <dgm:pt modelId="{16C63FD1-B441-40DA-9165-CF9B2BF84E87}" type="parTrans" cxnId="{0DA52328-9434-41A5-B5B1-C2CF4D12568B}">
      <dgm:prSet/>
      <dgm:spPr/>
      <dgm:t>
        <a:bodyPr/>
        <a:lstStyle/>
        <a:p>
          <a:endParaRPr lang="en-GB"/>
        </a:p>
      </dgm:t>
    </dgm:pt>
    <dgm:pt modelId="{35E81FFE-0302-4B08-8E2B-2BCF14861325}" type="sibTrans" cxnId="{0DA52328-9434-41A5-B5B1-C2CF4D12568B}">
      <dgm:prSet/>
      <dgm:spPr/>
      <dgm:t>
        <a:bodyPr/>
        <a:lstStyle/>
        <a:p>
          <a:endParaRPr lang="en-GB"/>
        </a:p>
      </dgm:t>
    </dgm:pt>
    <dgm:pt modelId="{03243FD1-ADC1-424C-A316-437FDC764BED}">
      <dgm:prSet/>
      <dgm:spPr/>
      <dgm:t>
        <a:bodyPr/>
        <a:lstStyle/>
        <a:p>
          <a:r>
            <a:rPr lang="en-GB" dirty="0" err="1" smtClean="0">
              <a:latin typeface="Arial" panose="020B0604020202020204" pitchFamily="34" charset="0"/>
              <a:cs typeface="Arial" panose="020B0604020202020204" pitchFamily="34" charset="0"/>
            </a:rPr>
            <a:t>Byddai</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cydweithredu ymysg  cyfleustodau’n caniatáu iddynt lobïo’r llywodraeth yn fwy llwyddiannus am gynnydd mewn cyllid</a:t>
          </a:r>
        </a:p>
      </dgm:t>
    </dgm:pt>
    <dgm:pt modelId="{7692796B-1115-4996-A0D1-F21DAE37E03A}" type="parTrans" cxnId="{98433DC0-F226-48C8-A19D-95091D9F1412}">
      <dgm:prSet/>
      <dgm:spPr/>
      <dgm:t>
        <a:bodyPr/>
        <a:lstStyle/>
        <a:p>
          <a:endParaRPr lang="en-GB"/>
        </a:p>
      </dgm:t>
    </dgm:pt>
    <dgm:pt modelId="{0098F2BB-3449-4481-AD60-F42E5D0187D7}" type="sibTrans" cxnId="{98433DC0-F226-48C8-A19D-95091D9F1412}">
      <dgm:prSet/>
      <dgm:spPr/>
      <dgm:t>
        <a:bodyPr/>
        <a:lstStyle/>
        <a:p>
          <a:endParaRPr lang="en-GB"/>
        </a:p>
      </dgm:t>
    </dgm:pt>
    <dgm:pt modelId="{ACCC3D91-4389-4731-B649-8CC510D6DD56}">
      <dgm:prSet/>
      <dgm:spPr/>
      <dgm:t>
        <a:bodyPr/>
        <a:lstStyle/>
        <a:p>
          <a:r>
            <a:rPr lang="en-GB" dirty="0" err="1" smtClean="0">
              <a:latin typeface="Arial" panose="020B0604020202020204" pitchFamily="34" charset="0"/>
              <a:cs typeface="Arial" panose="020B0604020202020204" pitchFamily="34" charset="0"/>
            </a:rPr>
            <a:t>Dylai’r</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diwydiant hyrwyddo mwy ar arloesi yn y diwydiant nwy</a:t>
          </a:r>
        </a:p>
      </dgm:t>
    </dgm:pt>
    <dgm:pt modelId="{2BAFE34D-D473-4A13-ACB4-B352E7320D2E}" type="parTrans" cxnId="{65E6D3B2-5E77-47E1-B111-6C7D3AE5DC05}">
      <dgm:prSet/>
      <dgm:spPr/>
      <dgm:t>
        <a:bodyPr/>
        <a:lstStyle/>
        <a:p>
          <a:endParaRPr lang="en-GB"/>
        </a:p>
      </dgm:t>
    </dgm:pt>
    <dgm:pt modelId="{791096CB-892A-452D-8D20-A29C83A2D087}" type="sibTrans" cxnId="{65E6D3B2-5E77-47E1-B111-6C7D3AE5DC05}">
      <dgm:prSet/>
      <dgm:spPr/>
      <dgm:t>
        <a:bodyPr/>
        <a:lstStyle/>
        <a:p>
          <a:endParaRPr lang="en-GB"/>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3"/>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3"/>
      <dgm:spPr/>
    </dgm:pt>
    <dgm:pt modelId="{D8C9E172-54FE-4554-94DF-7C890B71CD45}" type="pres">
      <dgm:prSet presAssocID="{D459A8CB-300D-4D11-A7DF-2813180A01E2}" presName="dstNode" presStyleLbl="node1" presStyleIdx="0" presStyleCnt="3"/>
      <dgm:spPr/>
    </dgm:pt>
    <dgm:pt modelId="{530AD9EB-4B4A-427C-A4DF-ED0D8E56CE27}" type="pres">
      <dgm:prSet presAssocID="{FDC7603A-9065-44EB-BD1C-1BF9096D960C}" presName="text_1" presStyleLbl="node1" presStyleIdx="0" presStyleCnt="3">
        <dgm:presLayoutVars>
          <dgm:bulletEnabled val="1"/>
        </dgm:presLayoutVars>
      </dgm:prSet>
      <dgm:spPr/>
      <dgm:t>
        <a:bodyPr/>
        <a:lstStyle/>
        <a:p>
          <a:endParaRPr lang="en-GB"/>
        </a:p>
      </dgm:t>
    </dgm:pt>
    <dgm:pt modelId="{56331DAA-14DE-4FBC-8F22-2AC484E220ED}" type="pres">
      <dgm:prSet presAssocID="{FDC7603A-9065-44EB-BD1C-1BF9096D960C}" presName="accent_1" presStyleCnt="0"/>
      <dgm:spPr/>
    </dgm:pt>
    <dgm:pt modelId="{7927FD5E-D6EE-46D0-9A65-5BDC10E0F7C6}" type="pres">
      <dgm:prSet presAssocID="{FDC7603A-9065-44EB-BD1C-1BF9096D960C}" presName="accentRepeatNode" presStyleLbl="solidFgAcc1" presStyleIdx="0" presStyleCnt="3"/>
      <dgm:spPr/>
    </dgm:pt>
    <dgm:pt modelId="{EC1C340E-02A6-4D47-B18A-00CC07A4480D}" type="pres">
      <dgm:prSet presAssocID="{03243FD1-ADC1-424C-A316-437FDC764BED}" presName="text_2" presStyleLbl="node1" presStyleIdx="1" presStyleCnt="3">
        <dgm:presLayoutVars>
          <dgm:bulletEnabled val="1"/>
        </dgm:presLayoutVars>
      </dgm:prSet>
      <dgm:spPr/>
      <dgm:t>
        <a:bodyPr/>
        <a:lstStyle/>
        <a:p>
          <a:endParaRPr lang="en-GB"/>
        </a:p>
      </dgm:t>
    </dgm:pt>
    <dgm:pt modelId="{B112160D-7C18-48E2-AF7E-21B595D000E9}" type="pres">
      <dgm:prSet presAssocID="{03243FD1-ADC1-424C-A316-437FDC764BED}" presName="accent_2" presStyleCnt="0"/>
      <dgm:spPr/>
    </dgm:pt>
    <dgm:pt modelId="{579EF18E-2DC9-4570-B1DE-FCFB15AC1D03}" type="pres">
      <dgm:prSet presAssocID="{03243FD1-ADC1-424C-A316-437FDC764BED}" presName="accentRepeatNode" presStyleLbl="solidFgAcc1" presStyleIdx="1" presStyleCnt="3"/>
      <dgm:spPr/>
    </dgm:pt>
    <dgm:pt modelId="{8E50B6B5-5EB9-4193-8A65-1262E466A405}" type="pres">
      <dgm:prSet presAssocID="{ACCC3D91-4389-4731-B649-8CC510D6DD56}" presName="text_3" presStyleLbl="node1" presStyleIdx="2" presStyleCnt="3">
        <dgm:presLayoutVars>
          <dgm:bulletEnabled val="1"/>
        </dgm:presLayoutVars>
      </dgm:prSet>
      <dgm:spPr/>
      <dgm:t>
        <a:bodyPr/>
        <a:lstStyle/>
        <a:p>
          <a:endParaRPr lang="en-GB"/>
        </a:p>
      </dgm:t>
    </dgm:pt>
    <dgm:pt modelId="{2AA1B0C4-6128-447F-AE33-41AFE6D72B69}" type="pres">
      <dgm:prSet presAssocID="{ACCC3D91-4389-4731-B649-8CC510D6DD56}" presName="accent_3" presStyleCnt="0"/>
      <dgm:spPr/>
    </dgm:pt>
    <dgm:pt modelId="{11D1D4D1-E8FE-464A-9C53-FE2B367B95EA}" type="pres">
      <dgm:prSet presAssocID="{ACCC3D91-4389-4731-B649-8CC510D6DD56}" presName="accentRepeatNode" presStyleLbl="solidFgAcc1" presStyleIdx="2" presStyleCnt="3"/>
      <dgm:spPr/>
    </dgm:pt>
  </dgm:ptLst>
  <dgm:cxnLst>
    <dgm:cxn modelId="{0DA52328-9434-41A5-B5B1-C2CF4D12568B}" srcId="{D459A8CB-300D-4D11-A7DF-2813180A01E2}" destId="{FDC7603A-9065-44EB-BD1C-1BF9096D960C}" srcOrd="0" destOrd="0" parTransId="{16C63FD1-B441-40DA-9165-CF9B2BF84E87}" sibTransId="{35E81FFE-0302-4B08-8E2B-2BCF14861325}"/>
    <dgm:cxn modelId="{AC8167B7-BA95-45F1-8299-C40C7E858A7D}" type="presOf" srcId="{03243FD1-ADC1-424C-A316-437FDC764BED}" destId="{EC1C340E-02A6-4D47-B18A-00CC07A4480D}" srcOrd="0" destOrd="0" presId="urn:microsoft.com/office/officeart/2008/layout/VerticalCurvedList"/>
    <dgm:cxn modelId="{474AD373-0041-42CF-B80C-15CBF56969F0}" type="presOf" srcId="{FDC7603A-9065-44EB-BD1C-1BF9096D960C}" destId="{530AD9EB-4B4A-427C-A4DF-ED0D8E56CE27}" srcOrd="0" destOrd="0" presId="urn:microsoft.com/office/officeart/2008/layout/VerticalCurvedList"/>
    <dgm:cxn modelId="{094B6C63-FE5B-427E-AF3A-B779C9B26057}" type="presOf" srcId="{35E81FFE-0302-4B08-8E2B-2BCF14861325}" destId="{22BE834E-C124-4A30-9090-DA10434FEFD8}" srcOrd="0" destOrd="0" presId="urn:microsoft.com/office/officeart/2008/layout/VerticalCurvedList"/>
    <dgm:cxn modelId="{98433DC0-F226-48C8-A19D-95091D9F1412}" srcId="{D459A8CB-300D-4D11-A7DF-2813180A01E2}" destId="{03243FD1-ADC1-424C-A316-437FDC764BED}" srcOrd="1" destOrd="0" parTransId="{7692796B-1115-4996-A0D1-F21DAE37E03A}" sibTransId="{0098F2BB-3449-4481-AD60-F42E5D0187D7}"/>
    <dgm:cxn modelId="{880A739B-5F12-4BB4-BD5A-D9BEC4E6C64E}" type="presOf" srcId="{D459A8CB-300D-4D11-A7DF-2813180A01E2}" destId="{0D00B434-B061-4F65-8E54-EE4636341EBE}" srcOrd="0" destOrd="0" presId="urn:microsoft.com/office/officeart/2008/layout/VerticalCurvedList"/>
    <dgm:cxn modelId="{65E6D3B2-5E77-47E1-B111-6C7D3AE5DC05}" srcId="{D459A8CB-300D-4D11-A7DF-2813180A01E2}" destId="{ACCC3D91-4389-4731-B649-8CC510D6DD56}" srcOrd="2" destOrd="0" parTransId="{2BAFE34D-D473-4A13-ACB4-B352E7320D2E}" sibTransId="{791096CB-892A-452D-8D20-A29C83A2D087}"/>
    <dgm:cxn modelId="{3B8DA846-12DF-464E-8B51-B378B47DF7CE}" type="presOf" srcId="{ACCC3D91-4389-4731-B649-8CC510D6DD56}" destId="{8E50B6B5-5EB9-4193-8A65-1262E466A405}" srcOrd="0" destOrd="0" presId="urn:microsoft.com/office/officeart/2008/layout/VerticalCurvedList"/>
    <dgm:cxn modelId="{26102FA3-FEFD-48B6-AD8B-76A2640FC1DD}" type="presParOf" srcId="{0D00B434-B061-4F65-8E54-EE4636341EBE}" destId="{B6E7EB3E-68ED-4990-8F9E-569126CD3B4D}" srcOrd="0" destOrd="0" presId="urn:microsoft.com/office/officeart/2008/layout/VerticalCurvedList"/>
    <dgm:cxn modelId="{43921016-83B6-41C3-BEAE-DE20B2CB3B75}" type="presParOf" srcId="{B6E7EB3E-68ED-4990-8F9E-569126CD3B4D}" destId="{050A3109-8A74-46C1-BCD9-6E87423316F1}" srcOrd="0" destOrd="0" presId="urn:microsoft.com/office/officeart/2008/layout/VerticalCurvedList"/>
    <dgm:cxn modelId="{C3A9C479-110B-4886-899C-8F83FD916048}" type="presParOf" srcId="{050A3109-8A74-46C1-BCD9-6E87423316F1}" destId="{C51D367A-D326-4AF5-8B67-37221E78DE51}" srcOrd="0" destOrd="0" presId="urn:microsoft.com/office/officeart/2008/layout/VerticalCurvedList"/>
    <dgm:cxn modelId="{05E7B2C9-5BD5-4018-B63A-18B19290CA3C}" type="presParOf" srcId="{050A3109-8A74-46C1-BCD9-6E87423316F1}" destId="{22BE834E-C124-4A30-9090-DA10434FEFD8}" srcOrd="1" destOrd="0" presId="urn:microsoft.com/office/officeart/2008/layout/VerticalCurvedList"/>
    <dgm:cxn modelId="{E970D3FF-4786-4A92-BEF5-C48CFB0A60AD}" type="presParOf" srcId="{050A3109-8A74-46C1-BCD9-6E87423316F1}" destId="{CA0CEFC9-4421-493F-8ADC-C7BB6847E039}" srcOrd="2" destOrd="0" presId="urn:microsoft.com/office/officeart/2008/layout/VerticalCurvedList"/>
    <dgm:cxn modelId="{70B297B7-7322-432F-9C7A-77DA46BCF1BF}" type="presParOf" srcId="{050A3109-8A74-46C1-BCD9-6E87423316F1}" destId="{D8C9E172-54FE-4554-94DF-7C890B71CD45}" srcOrd="3" destOrd="0" presId="urn:microsoft.com/office/officeart/2008/layout/VerticalCurvedList"/>
    <dgm:cxn modelId="{ACEEFC08-4507-40EC-9075-00A77091359E}" type="presParOf" srcId="{B6E7EB3E-68ED-4990-8F9E-569126CD3B4D}" destId="{530AD9EB-4B4A-427C-A4DF-ED0D8E56CE27}" srcOrd="1" destOrd="0" presId="urn:microsoft.com/office/officeart/2008/layout/VerticalCurvedList"/>
    <dgm:cxn modelId="{7B702FE1-1C94-485D-A203-DC3618D53B64}" type="presParOf" srcId="{B6E7EB3E-68ED-4990-8F9E-569126CD3B4D}" destId="{56331DAA-14DE-4FBC-8F22-2AC484E220ED}" srcOrd="2" destOrd="0" presId="urn:microsoft.com/office/officeart/2008/layout/VerticalCurvedList"/>
    <dgm:cxn modelId="{6236CA2A-12B8-4467-8574-0E7B9CC02AEE}" type="presParOf" srcId="{56331DAA-14DE-4FBC-8F22-2AC484E220ED}" destId="{7927FD5E-D6EE-46D0-9A65-5BDC10E0F7C6}" srcOrd="0" destOrd="0" presId="urn:microsoft.com/office/officeart/2008/layout/VerticalCurvedList"/>
    <dgm:cxn modelId="{6293460F-D10C-4F6C-96D4-A0B1C51B9F41}" type="presParOf" srcId="{B6E7EB3E-68ED-4990-8F9E-569126CD3B4D}" destId="{EC1C340E-02A6-4D47-B18A-00CC07A4480D}" srcOrd="3" destOrd="0" presId="urn:microsoft.com/office/officeart/2008/layout/VerticalCurvedList"/>
    <dgm:cxn modelId="{DDEE87AA-7FE4-4629-AFF1-9DB637155E94}" type="presParOf" srcId="{B6E7EB3E-68ED-4990-8F9E-569126CD3B4D}" destId="{B112160D-7C18-48E2-AF7E-21B595D000E9}" srcOrd="4" destOrd="0" presId="urn:microsoft.com/office/officeart/2008/layout/VerticalCurvedList"/>
    <dgm:cxn modelId="{112D455D-535F-44E3-B682-878DA2BF6AB8}" type="presParOf" srcId="{B112160D-7C18-48E2-AF7E-21B595D000E9}" destId="{579EF18E-2DC9-4570-B1DE-FCFB15AC1D03}" srcOrd="0" destOrd="0" presId="urn:microsoft.com/office/officeart/2008/layout/VerticalCurvedList"/>
    <dgm:cxn modelId="{85B17C4F-DDBA-418B-9E9E-EC381384594C}" type="presParOf" srcId="{B6E7EB3E-68ED-4990-8F9E-569126CD3B4D}" destId="{8E50B6B5-5EB9-4193-8A65-1262E466A405}" srcOrd="5" destOrd="0" presId="urn:microsoft.com/office/officeart/2008/layout/VerticalCurvedList"/>
    <dgm:cxn modelId="{D9DDF1E3-88CE-48A5-BA21-C06A6797255F}" type="presParOf" srcId="{B6E7EB3E-68ED-4990-8F9E-569126CD3B4D}" destId="{2AA1B0C4-6128-447F-AE33-41AFE6D72B69}" srcOrd="6" destOrd="0" presId="urn:microsoft.com/office/officeart/2008/layout/VerticalCurvedList"/>
    <dgm:cxn modelId="{0C32B129-28F5-4B23-A040-5D1CADE557D7}" type="presParOf" srcId="{2AA1B0C4-6128-447F-AE33-41AFE6D72B69}" destId="{11D1D4D1-E8FE-464A-9C53-FE2B367B95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05AA7078-D547-453B-B09E-5815791FF27F}">
      <dgm:prSet custT="1"/>
      <dgm:spPr/>
      <dgm:t>
        <a:bodyPr/>
        <a:lstStyle/>
        <a:p>
          <a:r>
            <a:rPr lang="en-GB" sz="1800" dirty="0" smtClean="0"/>
            <a:t>Mae </a:t>
          </a:r>
          <a:r>
            <a:rPr lang="en-GB" sz="1800" dirty="0" err="1" smtClean="0"/>
            <a:t>ymgysylltu</a:t>
          </a:r>
          <a:r>
            <a:rPr lang="en-GB" sz="1800" dirty="0" smtClean="0"/>
            <a:t> â </a:t>
          </a:r>
          <a:r>
            <a:rPr lang="en-GB" sz="1800" dirty="0" err="1" smtClean="0"/>
            <a:t>grwpiau</a:t>
          </a:r>
          <a:r>
            <a:rPr lang="en-GB" sz="1800" dirty="0" smtClean="0"/>
            <a:t> </a:t>
          </a:r>
          <a:r>
            <a:rPr lang="en-GB" sz="1800" dirty="0" err="1" smtClean="0"/>
            <a:t>amgylcheddol</a:t>
          </a:r>
          <a:r>
            <a:rPr lang="en-GB" sz="1800" dirty="0" smtClean="0"/>
            <a:t> </a:t>
          </a:r>
          <a:r>
            <a:rPr lang="en-GB" sz="1800" dirty="0" err="1" smtClean="0"/>
            <a:t>yn</a:t>
          </a:r>
          <a:r>
            <a:rPr lang="en-GB" sz="1800" dirty="0" smtClean="0"/>
            <a:t> </a:t>
          </a:r>
          <a:r>
            <a:rPr lang="en-GB" sz="1800" dirty="0" err="1" smtClean="0"/>
            <a:t>dda</a:t>
          </a:r>
          <a:r>
            <a:rPr lang="en-GB" sz="1800" dirty="0" smtClean="0"/>
            <a:t> </a:t>
          </a:r>
          <a:r>
            <a:rPr lang="en-GB" sz="1800" dirty="0" err="1" smtClean="0"/>
            <a:t>ond</a:t>
          </a:r>
          <a:r>
            <a:rPr lang="en-GB" sz="1800" dirty="0" smtClean="0"/>
            <a:t> </a:t>
          </a:r>
          <a:r>
            <a:rPr lang="en-GB" sz="1800" dirty="0" err="1" smtClean="0"/>
            <a:t>ni</a:t>
          </a:r>
          <a:r>
            <a:rPr lang="en-GB" sz="1800" dirty="0" smtClean="0"/>
            <a:t> </a:t>
          </a:r>
          <a:r>
            <a:rPr lang="en-GB" sz="1800" dirty="0" err="1" smtClean="0"/>
            <a:t>ddylai</a:t>
          </a:r>
          <a:r>
            <a:rPr lang="en-GB" sz="1800" dirty="0" smtClean="0"/>
            <a:t> </a:t>
          </a:r>
          <a:r>
            <a:rPr lang="en-GB" sz="1800" dirty="0" err="1" smtClean="0"/>
            <a:t>fod</a:t>
          </a:r>
          <a:r>
            <a:rPr lang="en-GB" sz="1800" dirty="0" smtClean="0"/>
            <a:t> dim </a:t>
          </a:r>
          <a:r>
            <a:rPr lang="en-GB" sz="1800" dirty="0" err="1" smtClean="0"/>
            <a:t>ond</a:t>
          </a:r>
          <a:r>
            <a:rPr lang="en-GB" sz="1800" dirty="0" smtClean="0"/>
            <a:t> </a:t>
          </a:r>
          <a:r>
            <a:rPr lang="en-GB" sz="1800" dirty="0" err="1" smtClean="0"/>
            <a:t>er</a:t>
          </a:r>
          <a:r>
            <a:rPr lang="en-GB" sz="1800" dirty="0" smtClean="0"/>
            <a:t> </a:t>
          </a:r>
          <a:r>
            <a:rPr lang="en-GB" sz="1800" dirty="0" err="1" smtClean="0"/>
            <a:t>ei</a:t>
          </a:r>
          <a:r>
            <a:rPr lang="en-GB" sz="1800" dirty="0" smtClean="0"/>
            <a:t> </a:t>
          </a:r>
          <a:r>
            <a:rPr lang="en-GB" sz="1800" dirty="0" err="1" smtClean="0"/>
            <a:t>fwyn</a:t>
          </a:r>
          <a:r>
            <a:rPr lang="en-GB" sz="1800" dirty="0" smtClean="0"/>
            <a:t> </a:t>
          </a:r>
          <a:r>
            <a:rPr lang="en-GB" sz="1800" dirty="0" err="1" smtClean="0"/>
            <a:t>ei</a:t>
          </a:r>
          <a:r>
            <a:rPr lang="en-GB" sz="1800" dirty="0" smtClean="0"/>
            <a:t> </a:t>
          </a:r>
          <a:r>
            <a:rPr lang="en-GB" sz="1800" dirty="0" err="1" smtClean="0"/>
            <a:t>hun</a:t>
          </a:r>
          <a:endParaRPr lang="en-GB" sz="1800" dirty="0">
            <a:solidFill>
              <a:schemeClr val="bg1"/>
            </a:solidFill>
            <a:latin typeface="Arial" panose="020B0604020202020204" pitchFamily="34" charset="0"/>
            <a:cs typeface="Arial" panose="020B0604020202020204" pitchFamily="34" charset="0"/>
          </a:endParaRPr>
        </a:p>
      </dgm:t>
    </dgm:pt>
    <dgm:pt modelId="{7153AD0E-6888-4E56-90BD-6147F2CD5C97}" type="parTrans" cxnId="{D815B6F0-FC89-4E29-891C-8213A2D8BCA5}">
      <dgm:prSet/>
      <dgm:spPr/>
      <dgm:t>
        <a:bodyPr/>
        <a:lstStyle/>
        <a:p>
          <a:endParaRPr lang="en-GB"/>
        </a:p>
      </dgm:t>
    </dgm:pt>
    <dgm:pt modelId="{16061C64-807B-48DF-99DA-0137445C0E97}" type="sibTrans" cxnId="{D815B6F0-FC89-4E29-891C-8213A2D8BCA5}">
      <dgm:prSet/>
      <dgm:spPr/>
      <dgm:t>
        <a:bodyPr/>
        <a:lstStyle/>
        <a:p>
          <a:endParaRPr lang="en-GB"/>
        </a:p>
      </dgm:t>
    </dgm:pt>
    <dgm:pt modelId="{279E81E4-D585-43B8-9B9C-12C5F84CF8E6}">
      <dgm:prSet custT="1"/>
      <dgm:spPr/>
      <dgm:t>
        <a:bodyPr/>
        <a:lstStyle/>
        <a:p>
          <a:r>
            <a:rPr lang="en-GB" sz="1800" dirty="0" err="1" smtClean="0"/>
            <a:t>Dylech</a:t>
          </a:r>
          <a:r>
            <a:rPr lang="en-GB" sz="1800" dirty="0" smtClean="0"/>
            <a:t> </a:t>
          </a:r>
          <a:r>
            <a:rPr lang="en-GB" sz="1800" dirty="0" err="1" smtClean="0"/>
            <a:t>siarad</a:t>
          </a:r>
          <a:r>
            <a:rPr lang="en-GB" sz="1800" dirty="0" smtClean="0"/>
            <a:t> ag </a:t>
          </a:r>
          <a:r>
            <a:rPr lang="en-GB" sz="1800" dirty="0" err="1" smtClean="0"/>
            <a:t>ystod</a:t>
          </a:r>
          <a:r>
            <a:rPr lang="en-GB" sz="1800" dirty="0" smtClean="0"/>
            <a:t> o </a:t>
          </a:r>
          <a:r>
            <a:rPr lang="en-GB" sz="1800" dirty="0" err="1" smtClean="0"/>
            <a:t>bobl</a:t>
          </a:r>
          <a:r>
            <a:rPr lang="en-GB" sz="1800" dirty="0" smtClean="0"/>
            <a:t>, </a:t>
          </a:r>
          <a:r>
            <a:rPr lang="en-GB" sz="1800" dirty="0" err="1" smtClean="0"/>
            <a:t>nid</a:t>
          </a:r>
          <a:r>
            <a:rPr lang="en-GB" sz="1800" dirty="0" smtClean="0"/>
            <a:t> dim </a:t>
          </a:r>
          <a:r>
            <a:rPr lang="en-GB" sz="1800" dirty="0" err="1" smtClean="0"/>
            <a:t>ond</a:t>
          </a:r>
          <a:r>
            <a:rPr lang="en-GB" sz="1800" dirty="0" smtClean="0"/>
            <a:t> y </a:t>
          </a:r>
          <a:r>
            <a:rPr lang="en-GB" sz="1800" dirty="0" err="1" smtClean="0"/>
            <a:t>bobl</a:t>
          </a:r>
          <a:r>
            <a:rPr lang="en-GB" sz="1800" dirty="0" smtClean="0"/>
            <a:t> </a:t>
          </a:r>
          <a:r>
            <a:rPr lang="en-GB" sz="1800" dirty="0" err="1" smtClean="0"/>
            <a:t>hynny</a:t>
          </a:r>
          <a:r>
            <a:rPr lang="en-GB" sz="1800" dirty="0" smtClean="0"/>
            <a:t> </a:t>
          </a:r>
          <a:r>
            <a:rPr lang="en-GB" sz="1800" dirty="0" err="1" smtClean="0"/>
            <a:t>sy’n</a:t>
          </a:r>
          <a:r>
            <a:rPr lang="en-GB" sz="1800" dirty="0" smtClean="0"/>
            <a:t> </a:t>
          </a:r>
          <a:r>
            <a:rPr lang="en-GB" sz="1800" dirty="0" err="1" smtClean="0"/>
            <a:t>cytuno</a:t>
          </a:r>
          <a:r>
            <a:rPr lang="en-GB" sz="1800" dirty="0" smtClean="0"/>
            <a:t> â chi</a:t>
          </a:r>
          <a:endParaRPr lang="en-GB" sz="1800" dirty="0">
            <a:solidFill>
              <a:schemeClr val="bg1"/>
            </a:solidFill>
            <a:latin typeface="Arial" panose="020B0604020202020204" pitchFamily="34" charset="0"/>
            <a:cs typeface="Arial" panose="020B0604020202020204" pitchFamily="34" charset="0"/>
          </a:endParaRPr>
        </a:p>
      </dgm:t>
    </dgm:pt>
    <dgm:pt modelId="{6379C2D0-2794-4028-8CEB-55EA15B67B14}" type="parTrans" cxnId="{C1A27ED9-DABE-4EC2-A6DD-F8D61E1F14FF}">
      <dgm:prSet/>
      <dgm:spPr/>
      <dgm:t>
        <a:bodyPr/>
        <a:lstStyle/>
        <a:p>
          <a:endParaRPr lang="en-GB"/>
        </a:p>
      </dgm:t>
    </dgm:pt>
    <dgm:pt modelId="{A3706A1A-9861-414C-AE59-23D4C3F5166F}" type="sibTrans" cxnId="{C1A27ED9-DABE-4EC2-A6DD-F8D61E1F14FF}">
      <dgm:prSet/>
      <dgm:spPr/>
      <dgm:t>
        <a:bodyPr/>
        <a:lstStyle/>
        <a:p>
          <a:endParaRPr lang="en-GB"/>
        </a:p>
      </dgm:t>
    </dgm:pt>
    <dgm:pt modelId="{55BB3796-9270-4A1E-8B70-DA0E93D35295}">
      <dgm:prSet custT="1"/>
      <dgm:spPr/>
      <dgm:t>
        <a:bodyPr/>
        <a:lstStyle/>
        <a:p>
          <a:r>
            <a:rPr lang="en-GB" sz="1800" dirty="0" err="1" smtClean="0">
              <a:solidFill>
                <a:schemeClr val="bg1"/>
              </a:solidFill>
              <a:latin typeface="Arial" panose="020B0604020202020204" pitchFamily="34" charset="0"/>
              <a:cs typeface="Arial" panose="020B0604020202020204" pitchFamily="34" charset="0"/>
            </a:rPr>
            <a:t>Dylech</a:t>
          </a:r>
          <a:r>
            <a:rPr lang="en-GB" sz="1800" dirty="0" smtClean="0">
              <a:solidFill>
                <a:schemeClr val="bg1"/>
              </a:solidFill>
              <a:latin typeface="Arial" panose="020B0604020202020204" pitchFamily="34" charset="0"/>
              <a:cs typeface="Arial" panose="020B0604020202020204" pitchFamily="34" charset="0"/>
            </a:rPr>
            <a:t> </a:t>
          </a:r>
          <a:r>
            <a:rPr lang="en-GB" sz="1800" dirty="0">
              <a:solidFill>
                <a:schemeClr val="bg1"/>
              </a:solidFill>
              <a:latin typeface="Arial" panose="020B0604020202020204" pitchFamily="34" charset="0"/>
              <a:cs typeface="Arial" panose="020B0604020202020204" pitchFamily="34" charset="0"/>
            </a:rPr>
            <a:t>geisio isafu effaith eich cwmni ar yr amgylchedd bob amser</a:t>
          </a:r>
        </a:p>
      </dgm:t>
    </dgm:pt>
    <dgm:pt modelId="{00CB4694-FBF6-415D-BBD4-224C4C4328D3}" type="parTrans" cxnId="{0A1482BB-8FA8-4BEC-AE88-9499543E8361}">
      <dgm:prSet/>
      <dgm:spPr/>
      <dgm:t>
        <a:bodyPr/>
        <a:lstStyle/>
        <a:p>
          <a:endParaRPr lang="en-GB"/>
        </a:p>
      </dgm:t>
    </dgm:pt>
    <dgm:pt modelId="{2CEDE7CB-C5F7-4E03-A75A-6A13C3FF4A69}" type="sibTrans" cxnId="{0A1482BB-8FA8-4BEC-AE88-9499543E8361}">
      <dgm:prSet/>
      <dgm:spPr/>
      <dgm:t>
        <a:bodyPr/>
        <a:lstStyle/>
        <a:p>
          <a:endParaRPr lang="en-GB"/>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3"/>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3"/>
      <dgm:spPr/>
    </dgm:pt>
    <dgm:pt modelId="{D8C9E172-54FE-4554-94DF-7C890B71CD45}" type="pres">
      <dgm:prSet presAssocID="{D459A8CB-300D-4D11-A7DF-2813180A01E2}" presName="dstNode" presStyleLbl="node1" presStyleIdx="0" presStyleCnt="3"/>
      <dgm:spPr/>
    </dgm:pt>
    <dgm:pt modelId="{94C62016-FCCA-40D5-A0F4-B141A5697E57}" type="pres">
      <dgm:prSet presAssocID="{55BB3796-9270-4A1E-8B70-DA0E93D35295}" presName="text_1" presStyleLbl="node1" presStyleIdx="0" presStyleCnt="3">
        <dgm:presLayoutVars>
          <dgm:bulletEnabled val="1"/>
        </dgm:presLayoutVars>
      </dgm:prSet>
      <dgm:spPr/>
      <dgm:t>
        <a:bodyPr/>
        <a:lstStyle/>
        <a:p>
          <a:endParaRPr lang="en-GB"/>
        </a:p>
      </dgm:t>
    </dgm:pt>
    <dgm:pt modelId="{BD9A4CD9-E014-4C57-96BD-E85CF81D06B6}" type="pres">
      <dgm:prSet presAssocID="{55BB3796-9270-4A1E-8B70-DA0E93D35295}" presName="accent_1" presStyleCnt="0"/>
      <dgm:spPr/>
    </dgm:pt>
    <dgm:pt modelId="{479E738C-181D-44CA-9C7D-F2469EDA5ADB}" type="pres">
      <dgm:prSet presAssocID="{55BB3796-9270-4A1E-8B70-DA0E93D35295}" presName="accentRepeatNode" presStyleLbl="solidFgAcc1" presStyleIdx="0" presStyleCnt="3"/>
      <dgm:spPr/>
    </dgm:pt>
    <dgm:pt modelId="{6B0B7AA0-6784-4B4D-95B4-9FC492B4B073}" type="pres">
      <dgm:prSet presAssocID="{05AA7078-D547-453B-B09E-5815791FF27F}" presName="text_2" presStyleLbl="node1" presStyleIdx="1" presStyleCnt="3">
        <dgm:presLayoutVars>
          <dgm:bulletEnabled val="1"/>
        </dgm:presLayoutVars>
      </dgm:prSet>
      <dgm:spPr/>
      <dgm:t>
        <a:bodyPr/>
        <a:lstStyle/>
        <a:p>
          <a:endParaRPr lang="en-GB"/>
        </a:p>
      </dgm:t>
    </dgm:pt>
    <dgm:pt modelId="{8E2C53BE-5F59-4EAC-8570-8F4513CFACDD}" type="pres">
      <dgm:prSet presAssocID="{05AA7078-D547-453B-B09E-5815791FF27F}" presName="accent_2" presStyleCnt="0"/>
      <dgm:spPr/>
    </dgm:pt>
    <dgm:pt modelId="{31A41983-2A59-45FA-A408-D3EB0055AE49}" type="pres">
      <dgm:prSet presAssocID="{05AA7078-D547-453B-B09E-5815791FF27F}" presName="accentRepeatNode" presStyleLbl="solidFgAcc1" presStyleIdx="1" presStyleCnt="3"/>
      <dgm:spPr/>
    </dgm:pt>
    <dgm:pt modelId="{CA535AB7-C86F-4B29-B4FB-96BB64880815}" type="pres">
      <dgm:prSet presAssocID="{279E81E4-D585-43B8-9B9C-12C5F84CF8E6}" presName="text_3" presStyleLbl="node1" presStyleIdx="2" presStyleCnt="3">
        <dgm:presLayoutVars>
          <dgm:bulletEnabled val="1"/>
        </dgm:presLayoutVars>
      </dgm:prSet>
      <dgm:spPr/>
      <dgm:t>
        <a:bodyPr/>
        <a:lstStyle/>
        <a:p>
          <a:endParaRPr lang="en-GB"/>
        </a:p>
      </dgm:t>
    </dgm:pt>
    <dgm:pt modelId="{AAB99E44-223B-40FA-841A-D8E96E0711F6}" type="pres">
      <dgm:prSet presAssocID="{279E81E4-D585-43B8-9B9C-12C5F84CF8E6}" presName="accent_3" presStyleCnt="0"/>
      <dgm:spPr/>
    </dgm:pt>
    <dgm:pt modelId="{306940FF-96A3-4454-A8DF-70FF2749ED6B}" type="pres">
      <dgm:prSet presAssocID="{279E81E4-D585-43B8-9B9C-12C5F84CF8E6}" presName="accentRepeatNode" presStyleLbl="solidFgAcc1" presStyleIdx="2" presStyleCnt="3"/>
      <dgm:spPr/>
    </dgm:pt>
  </dgm:ptLst>
  <dgm:cxnLst>
    <dgm:cxn modelId="{0016C8B1-0A51-4A27-92D1-1006A9B0C668}" type="presOf" srcId="{05AA7078-D547-453B-B09E-5815791FF27F}" destId="{6B0B7AA0-6784-4B4D-95B4-9FC492B4B073}" srcOrd="0" destOrd="0" presId="urn:microsoft.com/office/officeart/2008/layout/VerticalCurvedList"/>
    <dgm:cxn modelId="{7B5DD8F7-CDCF-4B4B-8605-9D3F61228B43}" type="presOf" srcId="{2CEDE7CB-C5F7-4E03-A75A-6A13C3FF4A69}" destId="{22BE834E-C124-4A30-9090-DA10434FEFD8}" srcOrd="0" destOrd="0" presId="urn:microsoft.com/office/officeart/2008/layout/VerticalCurvedList"/>
    <dgm:cxn modelId="{0A1482BB-8FA8-4BEC-AE88-9499543E8361}" srcId="{D459A8CB-300D-4D11-A7DF-2813180A01E2}" destId="{55BB3796-9270-4A1E-8B70-DA0E93D35295}" srcOrd="0" destOrd="0" parTransId="{00CB4694-FBF6-415D-BBD4-224C4C4328D3}" sibTransId="{2CEDE7CB-C5F7-4E03-A75A-6A13C3FF4A69}"/>
    <dgm:cxn modelId="{C1A27ED9-DABE-4EC2-A6DD-F8D61E1F14FF}" srcId="{D459A8CB-300D-4D11-A7DF-2813180A01E2}" destId="{279E81E4-D585-43B8-9B9C-12C5F84CF8E6}" srcOrd="2" destOrd="0" parTransId="{6379C2D0-2794-4028-8CEB-55EA15B67B14}" sibTransId="{A3706A1A-9861-414C-AE59-23D4C3F5166F}"/>
    <dgm:cxn modelId="{EFADB5B3-759A-4A52-BBA9-CB962CAE992F}" type="presOf" srcId="{55BB3796-9270-4A1E-8B70-DA0E93D35295}" destId="{94C62016-FCCA-40D5-A0F4-B141A5697E57}" srcOrd="0" destOrd="0" presId="urn:microsoft.com/office/officeart/2008/layout/VerticalCurvedList"/>
    <dgm:cxn modelId="{D815B6F0-FC89-4E29-891C-8213A2D8BCA5}" srcId="{D459A8CB-300D-4D11-A7DF-2813180A01E2}" destId="{05AA7078-D547-453B-B09E-5815791FF27F}" srcOrd="1" destOrd="0" parTransId="{7153AD0E-6888-4E56-90BD-6147F2CD5C97}" sibTransId="{16061C64-807B-48DF-99DA-0137445C0E97}"/>
    <dgm:cxn modelId="{2BBB853B-CCDD-47CB-9019-8FFC6199DB87}" type="presOf" srcId="{279E81E4-D585-43B8-9B9C-12C5F84CF8E6}" destId="{CA535AB7-C86F-4B29-B4FB-96BB64880815}" srcOrd="0" destOrd="0" presId="urn:microsoft.com/office/officeart/2008/layout/VerticalCurvedList"/>
    <dgm:cxn modelId="{0EE9AE33-A445-4F28-8A16-51A15BCC4117}" type="presOf" srcId="{D459A8CB-300D-4D11-A7DF-2813180A01E2}" destId="{0D00B434-B061-4F65-8E54-EE4636341EBE}" srcOrd="0" destOrd="0" presId="urn:microsoft.com/office/officeart/2008/layout/VerticalCurvedList"/>
    <dgm:cxn modelId="{D2DD28F7-D735-463F-8DC3-6D3183976556}" type="presParOf" srcId="{0D00B434-B061-4F65-8E54-EE4636341EBE}" destId="{B6E7EB3E-68ED-4990-8F9E-569126CD3B4D}" srcOrd="0" destOrd="0" presId="urn:microsoft.com/office/officeart/2008/layout/VerticalCurvedList"/>
    <dgm:cxn modelId="{86C5BDFB-E749-4675-9D28-99970213C2F4}" type="presParOf" srcId="{B6E7EB3E-68ED-4990-8F9E-569126CD3B4D}" destId="{050A3109-8A74-46C1-BCD9-6E87423316F1}" srcOrd="0" destOrd="0" presId="urn:microsoft.com/office/officeart/2008/layout/VerticalCurvedList"/>
    <dgm:cxn modelId="{E8202EAA-758E-4942-BC65-95E4F8807129}" type="presParOf" srcId="{050A3109-8A74-46C1-BCD9-6E87423316F1}" destId="{C51D367A-D326-4AF5-8B67-37221E78DE51}" srcOrd="0" destOrd="0" presId="urn:microsoft.com/office/officeart/2008/layout/VerticalCurvedList"/>
    <dgm:cxn modelId="{216A6369-412C-429D-943A-6C7CE78084B5}" type="presParOf" srcId="{050A3109-8A74-46C1-BCD9-6E87423316F1}" destId="{22BE834E-C124-4A30-9090-DA10434FEFD8}" srcOrd="1" destOrd="0" presId="urn:microsoft.com/office/officeart/2008/layout/VerticalCurvedList"/>
    <dgm:cxn modelId="{6696A6B2-7504-4BC2-A499-01833126D3B7}" type="presParOf" srcId="{050A3109-8A74-46C1-BCD9-6E87423316F1}" destId="{CA0CEFC9-4421-493F-8ADC-C7BB6847E039}" srcOrd="2" destOrd="0" presId="urn:microsoft.com/office/officeart/2008/layout/VerticalCurvedList"/>
    <dgm:cxn modelId="{FE3A9FEC-ECB3-4E09-9235-2C9208B0CF7A}" type="presParOf" srcId="{050A3109-8A74-46C1-BCD9-6E87423316F1}" destId="{D8C9E172-54FE-4554-94DF-7C890B71CD45}" srcOrd="3" destOrd="0" presId="urn:microsoft.com/office/officeart/2008/layout/VerticalCurvedList"/>
    <dgm:cxn modelId="{EF813167-D51E-42FA-97D8-D49B20A97266}" type="presParOf" srcId="{B6E7EB3E-68ED-4990-8F9E-569126CD3B4D}" destId="{94C62016-FCCA-40D5-A0F4-B141A5697E57}" srcOrd="1" destOrd="0" presId="urn:microsoft.com/office/officeart/2008/layout/VerticalCurvedList"/>
    <dgm:cxn modelId="{7AFA8802-6279-433C-BA56-557A32EFFE3D}" type="presParOf" srcId="{B6E7EB3E-68ED-4990-8F9E-569126CD3B4D}" destId="{BD9A4CD9-E014-4C57-96BD-E85CF81D06B6}" srcOrd="2" destOrd="0" presId="urn:microsoft.com/office/officeart/2008/layout/VerticalCurvedList"/>
    <dgm:cxn modelId="{5717E12E-B1E4-4128-BBCA-90FFB77547FB}" type="presParOf" srcId="{BD9A4CD9-E014-4C57-96BD-E85CF81D06B6}" destId="{479E738C-181D-44CA-9C7D-F2469EDA5ADB}" srcOrd="0" destOrd="0" presId="urn:microsoft.com/office/officeart/2008/layout/VerticalCurvedList"/>
    <dgm:cxn modelId="{9673F0F5-7A16-45E0-A13B-3146B9E20E7A}" type="presParOf" srcId="{B6E7EB3E-68ED-4990-8F9E-569126CD3B4D}" destId="{6B0B7AA0-6784-4B4D-95B4-9FC492B4B073}" srcOrd="3" destOrd="0" presId="urn:microsoft.com/office/officeart/2008/layout/VerticalCurvedList"/>
    <dgm:cxn modelId="{A18364A8-8EAB-4D9A-8E86-75BFC8F88B6A}" type="presParOf" srcId="{B6E7EB3E-68ED-4990-8F9E-569126CD3B4D}" destId="{8E2C53BE-5F59-4EAC-8570-8F4513CFACDD}" srcOrd="4" destOrd="0" presId="urn:microsoft.com/office/officeart/2008/layout/VerticalCurvedList"/>
    <dgm:cxn modelId="{53ACC31E-EADF-4D1B-A909-A7E8EBAE58BE}" type="presParOf" srcId="{8E2C53BE-5F59-4EAC-8570-8F4513CFACDD}" destId="{31A41983-2A59-45FA-A408-D3EB0055AE49}" srcOrd="0" destOrd="0" presId="urn:microsoft.com/office/officeart/2008/layout/VerticalCurvedList"/>
    <dgm:cxn modelId="{F540EDCA-BD16-408A-8211-AB9B00D55480}" type="presParOf" srcId="{B6E7EB3E-68ED-4990-8F9E-569126CD3B4D}" destId="{CA535AB7-C86F-4B29-B4FB-96BB64880815}" srcOrd="5" destOrd="0" presId="urn:microsoft.com/office/officeart/2008/layout/VerticalCurvedList"/>
    <dgm:cxn modelId="{1C893BE6-69B3-40F0-8BF0-A64F803D957F}" type="presParOf" srcId="{B6E7EB3E-68ED-4990-8F9E-569126CD3B4D}" destId="{AAB99E44-223B-40FA-841A-D8E96E0711F6}" srcOrd="6" destOrd="0" presId="urn:microsoft.com/office/officeart/2008/layout/VerticalCurvedList"/>
    <dgm:cxn modelId="{9DCACE1A-F15C-4CBE-AE76-649B25B09843}" type="presParOf" srcId="{AAB99E44-223B-40FA-841A-D8E96E0711F6}" destId="{306940FF-96A3-4454-A8DF-70FF2749ED6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E9AA42-F9FB-450D-B96E-815FD69A65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A36438CE-D2CD-4E70-AB9C-A0FF45975FFB}">
      <dgm:prSet/>
      <dgm:spPr/>
      <dgm:t>
        <a:bodyPr/>
        <a:lstStyle/>
        <a:p>
          <a:pPr rtl="0"/>
          <a:r>
            <a:rPr lang="en-GB" dirty="0" err="1" smtClean="0"/>
            <a:t>Rhaglen</a:t>
          </a:r>
          <a:r>
            <a:rPr lang="en-GB" dirty="0" smtClean="0"/>
            <a:t> </a:t>
          </a:r>
          <a:r>
            <a:rPr lang="en-GB" dirty="0" err="1" smtClean="0"/>
            <a:t>ailosod</a:t>
          </a:r>
          <a:r>
            <a:rPr lang="en-GB" dirty="0" smtClean="0"/>
            <a:t> </a:t>
          </a:r>
          <a:r>
            <a:rPr lang="en-GB" dirty="0" err="1" smtClean="0"/>
            <a:t>prif</a:t>
          </a:r>
          <a:r>
            <a:rPr lang="en-GB" dirty="0" smtClean="0"/>
            <a:t> </a:t>
          </a:r>
          <a:r>
            <a:rPr lang="en-GB" dirty="0" err="1" smtClean="0"/>
            <a:t>gyflenwadau</a:t>
          </a:r>
          <a:r>
            <a:rPr lang="en-GB" dirty="0" smtClean="0"/>
            <a:t> </a:t>
          </a:r>
          <a:r>
            <a:rPr lang="en-GB" dirty="0" err="1" smtClean="0"/>
            <a:t>ar</a:t>
          </a:r>
          <a:r>
            <a:rPr lang="en-GB" dirty="0" smtClean="0"/>
            <a:t> y </a:t>
          </a:r>
          <a:r>
            <a:rPr lang="en-GB" dirty="0" err="1" smtClean="0"/>
            <a:t>blaen</a:t>
          </a:r>
          <a:r>
            <a:rPr lang="en-GB" dirty="0" smtClean="0"/>
            <a:t> – </a:t>
          </a:r>
          <a:r>
            <a:rPr lang="en-GB" dirty="0" err="1" smtClean="0"/>
            <a:t>yn</a:t>
          </a:r>
          <a:r>
            <a:rPr lang="en-GB" dirty="0" smtClean="0"/>
            <a:t> </a:t>
          </a:r>
          <a:r>
            <a:rPr lang="en-GB" dirty="0" err="1" smtClean="0"/>
            <a:t>ailosod</a:t>
          </a:r>
          <a:r>
            <a:rPr lang="en-GB" dirty="0" smtClean="0"/>
            <a:t> </a:t>
          </a:r>
          <a:r>
            <a:rPr lang="en-GB" dirty="0" err="1" smtClean="0"/>
            <a:t>oddeutu</a:t>
          </a:r>
          <a:r>
            <a:rPr lang="en-GB" dirty="0" smtClean="0"/>
            <a:t> 400km o </a:t>
          </a:r>
          <a:r>
            <a:rPr lang="en-GB" dirty="0" err="1" smtClean="0"/>
            <a:t>brif</a:t>
          </a:r>
          <a:r>
            <a:rPr lang="en-GB" dirty="0" smtClean="0"/>
            <a:t> </a:t>
          </a:r>
          <a:r>
            <a:rPr lang="en-GB" dirty="0" err="1" smtClean="0"/>
            <a:t>gyflenwadau</a:t>
          </a:r>
          <a:r>
            <a:rPr lang="en-GB" dirty="0" smtClean="0"/>
            <a:t> y </a:t>
          </a:r>
          <a:r>
            <a:rPr lang="en-GB" dirty="0" err="1" smtClean="0"/>
            <a:t>flwyddyn</a:t>
          </a:r>
          <a:r>
            <a:rPr lang="en-GB" dirty="0" smtClean="0"/>
            <a:t> </a:t>
          </a:r>
          <a:r>
            <a:rPr lang="en-GB" dirty="0" err="1" smtClean="0"/>
            <a:t>ar</a:t>
          </a:r>
          <a:r>
            <a:rPr lang="en-GB" dirty="0" smtClean="0"/>
            <a:t> </a:t>
          </a:r>
          <a:r>
            <a:rPr lang="en-GB" dirty="0" err="1" smtClean="0"/>
            <a:t>gyfartaledd</a:t>
          </a:r>
          <a:r>
            <a:rPr lang="en-GB" dirty="0" smtClean="0"/>
            <a:t> – </a:t>
          </a:r>
          <a:r>
            <a:rPr lang="en-GB" dirty="0" err="1" smtClean="0"/>
            <a:t>i</a:t>
          </a:r>
          <a:r>
            <a:rPr lang="en-GB" dirty="0" smtClean="0"/>
            <a:t> </a:t>
          </a:r>
          <a:r>
            <a:rPr lang="en-GB" dirty="0" err="1" smtClean="0"/>
            <a:t>leihau</a:t>
          </a:r>
          <a:r>
            <a:rPr lang="en-GB" dirty="0" smtClean="0"/>
            <a:t> </a:t>
          </a:r>
          <a:r>
            <a:rPr lang="en-GB" dirty="0" err="1" smtClean="0"/>
            <a:t>allyriad</a:t>
          </a:r>
          <a:r>
            <a:rPr lang="en-GB" dirty="0" smtClean="0"/>
            <a:t> </a:t>
          </a:r>
          <a:r>
            <a:rPr lang="en-GB" dirty="0" err="1" smtClean="0"/>
            <a:t>gollyngiadau</a:t>
          </a:r>
          <a:endParaRPr lang="en-GB" dirty="0">
            <a:latin typeface="Arial" panose="020B0604020202020204" pitchFamily="34" charset="0"/>
            <a:cs typeface="Arial" panose="020B0604020202020204" pitchFamily="34" charset="0"/>
          </a:endParaRPr>
        </a:p>
      </dgm:t>
    </dgm:pt>
    <dgm:pt modelId="{554DFD14-66D1-4DEE-ABEB-577BB100975D}" type="parTrans" cxnId="{C807D19A-AADD-46E2-9D16-890B945484AA}">
      <dgm:prSet/>
      <dgm:spPr/>
      <dgm:t>
        <a:bodyPr/>
        <a:lstStyle/>
        <a:p>
          <a:endParaRPr lang="en-GB"/>
        </a:p>
      </dgm:t>
    </dgm:pt>
    <dgm:pt modelId="{FFF9E99B-8783-4C98-98CB-2CE8489A4D3A}" type="sibTrans" cxnId="{C807D19A-AADD-46E2-9D16-890B945484AA}">
      <dgm:prSet/>
      <dgm:spPr/>
      <dgm:t>
        <a:bodyPr/>
        <a:lstStyle/>
        <a:p>
          <a:endParaRPr lang="en-GB"/>
        </a:p>
      </dgm:t>
    </dgm:pt>
    <dgm:pt modelId="{10A89B3B-8A2C-4B0E-AF3C-4FF0C0109DAA}">
      <dgm:prSet/>
      <dgm:spPr/>
      <dgm:t>
        <a:bodyPr/>
        <a:lstStyle/>
        <a:p>
          <a:pPr rtl="0"/>
          <a:r>
            <a:rPr lang="en-GB" dirty="0" err="1" smtClean="0"/>
            <a:t>Wedi</a:t>
          </a:r>
          <a:r>
            <a:rPr lang="en-GB" dirty="0" smtClean="0"/>
            <a:t> </a:t>
          </a:r>
          <a:r>
            <a:rPr lang="en-GB" dirty="0" err="1" smtClean="0"/>
            <a:t>gorffen</a:t>
          </a:r>
          <a:r>
            <a:rPr lang="en-GB" dirty="0" smtClean="0"/>
            <a:t> </a:t>
          </a:r>
          <a:r>
            <a:rPr lang="en-GB" dirty="0" err="1" smtClean="0"/>
            <a:t>ein</a:t>
          </a:r>
          <a:r>
            <a:rPr lang="en-GB" dirty="0" smtClean="0"/>
            <a:t> </a:t>
          </a:r>
          <a:r>
            <a:rPr lang="en-GB" dirty="0" err="1" smtClean="0"/>
            <a:t>rhaglen</a:t>
          </a:r>
          <a:r>
            <a:rPr lang="en-GB" dirty="0" smtClean="0"/>
            <a:t> o </a:t>
          </a:r>
          <a:r>
            <a:rPr lang="en-GB" dirty="0" err="1" smtClean="0"/>
            <a:t>symud</a:t>
          </a:r>
          <a:r>
            <a:rPr lang="en-GB" dirty="0" smtClean="0"/>
            <a:t> ac </a:t>
          </a:r>
          <a:r>
            <a:rPr lang="en-GB" dirty="0" err="1" smtClean="0"/>
            <a:t>adfer</a:t>
          </a:r>
          <a:r>
            <a:rPr lang="en-GB" dirty="0" smtClean="0"/>
            <a:t> </a:t>
          </a:r>
          <a:r>
            <a:rPr lang="en-GB" dirty="0" err="1" smtClean="0"/>
            <a:t>dalwyr</a:t>
          </a:r>
          <a:r>
            <a:rPr lang="en-GB" dirty="0" smtClean="0"/>
            <a:t> </a:t>
          </a:r>
          <a:r>
            <a:rPr lang="en-GB" dirty="0" err="1" smtClean="0"/>
            <a:t>nwy</a:t>
          </a:r>
          <a:r>
            <a:rPr lang="en-GB" dirty="0" smtClean="0"/>
            <a:t> – bum </a:t>
          </a:r>
          <a:r>
            <a:rPr lang="en-GB" dirty="0" err="1" smtClean="0"/>
            <a:t>mlynedd</a:t>
          </a:r>
          <a:r>
            <a:rPr lang="en-GB" dirty="0" smtClean="0"/>
            <a:t> </a:t>
          </a:r>
          <a:r>
            <a:rPr lang="en-GB" dirty="0" err="1" smtClean="0"/>
            <a:t>yn</a:t>
          </a:r>
          <a:r>
            <a:rPr lang="en-GB" dirty="0" smtClean="0"/>
            <a:t> </a:t>
          </a:r>
          <a:r>
            <a:rPr lang="en-GB" dirty="0" err="1" smtClean="0"/>
            <a:t>fuan</a:t>
          </a:r>
          <a:endParaRPr lang="en-GB" dirty="0">
            <a:latin typeface="Arial" panose="020B0604020202020204" pitchFamily="34" charset="0"/>
            <a:cs typeface="Arial" panose="020B0604020202020204" pitchFamily="34" charset="0"/>
          </a:endParaRPr>
        </a:p>
      </dgm:t>
    </dgm:pt>
    <dgm:pt modelId="{337C1DB8-2DEC-4F0A-A14C-6AA1BF7BF30E}" type="parTrans" cxnId="{5A686609-5E38-4123-8D55-A6BE6950815B}">
      <dgm:prSet/>
      <dgm:spPr/>
      <dgm:t>
        <a:bodyPr/>
        <a:lstStyle/>
        <a:p>
          <a:endParaRPr lang="en-GB"/>
        </a:p>
      </dgm:t>
    </dgm:pt>
    <dgm:pt modelId="{E8008E0E-95A5-4222-820E-8E04D5A8D598}" type="sibTrans" cxnId="{5A686609-5E38-4123-8D55-A6BE6950815B}">
      <dgm:prSet/>
      <dgm:spPr/>
      <dgm:t>
        <a:bodyPr/>
        <a:lstStyle/>
        <a:p>
          <a:endParaRPr lang="en-GB"/>
        </a:p>
      </dgm:t>
    </dgm:pt>
    <dgm:pt modelId="{A8C94FD7-E4CE-42A6-AF74-E24750730DF8}">
      <dgm:prSet/>
      <dgm:spPr/>
      <dgm:t>
        <a:bodyPr/>
        <a:lstStyle/>
        <a:p>
          <a:pPr rtl="0"/>
          <a:r>
            <a:rPr lang="en-GB" b="1" dirty="0" err="1" smtClean="0"/>
            <a:t>Parhau</a:t>
          </a:r>
          <a:r>
            <a:rPr lang="en-GB" b="1" dirty="0" smtClean="0"/>
            <a:t> </a:t>
          </a:r>
          <a:r>
            <a:rPr lang="en-GB" b="1" dirty="0" err="1" smtClean="0"/>
            <a:t>i</a:t>
          </a:r>
          <a:r>
            <a:rPr lang="en-GB" b="1" dirty="0" smtClean="0"/>
            <a:t> </a:t>
          </a:r>
          <a:r>
            <a:rPr lang="en-GB" b="1" dirty="0" err="1" smtClean="0"/>
            <a:t>ailwampio</a:t>
          </a:r>
          <a:r>
            <a:rPr lang="en-GB" b="1" dirty="0" smtClean="0"/>
            <a:t> </a:t>
          </a:r>
          <a:r>
            <a:rPr lang="en-GB" b="1" dirty="0" err="1" smtClean="0"/>
            <a:t>ein</a:t>
          </a:r>
          <a:r>
            <a:rPr lang="en-GB" b="1" dirty="0" smtClean="0"/>
            <a:t> </a:t>
          </a:r>
          <a:r>
            <a:rPr lang="en-GB" b="1" dirty="0" err="1" smtClean="0"/>
            <a:t>stad</a:t>
          </a:r>
          <a:r>
            <a:rPr lang="en-GB" b="1" dirty="0" smtClean="0"/>
            <a:t> </a:t>
          </a:r>
          <a:r>
            <a:rPr lang="en-GB" b="1" dirty="0" err="1" smtClean="0"/>
            <a:t>a’n</a:t>
          </a:r>
          <a:r>
            <a:rPr lang="en-GB" b="1" dirty="0" smtClean="0"/>
            <a:t> </a:t>
          </a:r>
          <a:r>
            <a:rPr lang="en-GB" b="1" dirty="0" err="1" smtClean="0"/>
            <a:t>fflyd</a:t>
          </a:r>
          <a:endParaRPr lang="en-GB" dirty="0">
            <a:solidFill>
              <a:schemeClr val="bg1"/>
            </a:solidFill>
            <a:latin typeface="Arial" panose="020B0604020202020204" pitchFamily="34" charset="0"/>
            <a:cs typeface="Arial" panose="020B0604020202020204" pitchFamily="34" charset="0"/>
          </a:endParaRPr>
        </a:p>
      </dgm:t>
    </dgm:pt>
    <dgm:pt modelId="{E4C35557-4317-40B8-91CB-4E0A9784621C}" type="parTrans" cxnId="{C1270518-2F45-4CB0-A828-6B4B470C5146}">
      <dgm:prSet/>
      <dgm:spPr/>
      <dgm:t>
        <a:bodyPr/>
        <a:lstStyle/>
        <a:p>
          <a:endParaRPr lang="en-GB"/>
        </a:p>
      </dgm:t>
    </dgm:pt>
    <dgm:pt modelId="{A678880A-3A4C-4283-B381-08918195F616}" type="sibTrans" cxnId="{C1270518-2F45-4CB0-A828-6B4B470C5146}">
      <dgm:prSet/>
      <dgm:spPr/>
      <dgm:t>
        <a:bodyPr/>
        <a:lstStyle/>
        <a:p>
          <a:endParaRPr lang="en-GB"/>
        </a:p>
      </dgm:t>
    </dgm:pt>
    <dgm:pt modelId="{27E88087-45DD-4766-8CE1-E23CAF0673B5}">
      <dgm:prSet/>
      <dgm:spPr/>
      <dgm:t>
        <a:bodyPr/>
        <a:lstStyle/>
        <a:p>
          <a:pPr rtl="0"/>
          <a:r>
            <a:rPr lang="en-GB" dirty="0" err="1" smtClean="0"/>
            <a:t>Gweithio’n</a:t>
          </a:r>
          <a:r>
            <a:rPr lang="en-GB" dirty="0" smtClean="0"/>
            <a:t> </a:t>
          </a:r>
          <a:r>
            <a:rPr lang="en-GB" dirty="0" err="1" smtClean="0"/>
            <a:t>agos</a:t>
          </a:r>
          <a:r>
            <a:rPr lang="en-GB" dirty="0" smtClean="0"/>
            <a:t> </a:t>
          </a:r>
          <a:r>
            <a:rPr lang="en-GB" dirty="0" err="1" smtClean="0"/>
            <a:t>â’r</a:t>
          </a:r>
          <a:r>
            <a:rPr lang="en-GB" dirty="0" smtClean="0"/>
            <a:t> </a:t>
          </a:r>
          <a:r>
            <a:rPr lang="en-GB" dirty="0" err="1" smtClean="0"/>
            <a:t>rheiny</a:t>
          </a:r>
          <a:r>
            <a:rPr lang="en-GB" dirty="0" smtClean="0"/>
            <a:t> y </a:t>
          </a:r>
          <a:r>
            <a:rPr lang="en-GB" dirty="0" err="1" smtClean="0"/>
            <a:t>tu</a:t>
          </a:r>
          <a:r>
            <a:rPr lang="en-GB" dirty="0" smtClean="0"/>
            <a:t> </a:t>
          </a:r>
          <a:r>
            <a:rPr lang="en-GB" dirty="0" err="1" smtClean="0"/>
            <a:t>allan</a:t>
          </a:r>
          <a:r>
            <a:rPr lang="en-GB" dirty="0" smtClean="0"/>
            <a:t> </a:t>
          </a:r>
          <a:r>
            <a:rPr lang="en-GB" dirty="0" err="1" smtClean="0"/>
            <a:t>i’r</a:t>
          </a:r>
          <a:r>
            <a:rPr lang="en-GB" dirty="0" smtClean="0"/>
            <a:t> </a:t>
          </a:r>
          <a:r>
            <a:rPr lang="en-GB" dirty="0" err="1" smtClean="0"/>
            <a:t>diwydiant</a:t>
          </a:r>
          <a:r>
            <a:rPr lang="en-GB" dirty="0" smtClean="0"/>
            <a:t> </a:t>
          </a:r>
          <a:r>
            <a:rPr lang="en-GB" dirty="0" err="1" smtClean="0"/>
            <a:t>nwy</a:t>
          </a:r>
          <a:r>
            <a:rPr lang="en-GB" dirty="0" smtClean="0"/>
            <a:t> - </a:t>
          </a:r>
          <a:r>
            <a:rPr lang="en-GB" dirty="0" err="1" smtClean="0"/>
            <a:t>yn</a:t>
          </a:r>
          <a:r>
            <a:rPr lang="en-GB" dirty="0" smtClean="0"/>
            <a:t> </a:t>
          </a:r>
          <a:r>
            <a:rPr lang="en-GB" dirty="0" err="1" smtClean="0"/>
            <a:t>cynnwys</a:t>
          </a:r>
          <a:r>
            <a:rPr lang="en-GB" dirty="0" smtClean="0"/>
            <a:t> </a:t>
          </a:r>
          <a:r>
            <a:rPr lang="en-GB" dirty="0" err="1" smtClean="0"/>
            <a:t>cyflwyniad</a:t>
          </a:r>
          <a:r>
            <a:rPr lang="en-GB" dirty="0" smtClean="0"/>
            <a:t> </a:t>
          </a:r>
          <a:r>
            <a:rPr lang="en-GB" dirty="0" err="1" smtClean="0"/>
            <a:t>i</a:t>
          </a:r>
          <a:r>
            <a:rPr lang="en-GB" dirty="0" smtClean="0"/>
            <a:t> </a:t>
          </a:r>
          <a:r>
            <a:rPr lang="en-GB" dirty="0" err="1" smtClean="0"/>
            <a:t>gynhadledd</a:t>
          </a:r>
          <a:r>
            <a:rPr lang="en-GB" dirty="0" smtClean="0"/>
            <a:t> </a:t>
          </a:r>
          <a:r>
            <a:rPr lang="en-GB" dirty="0" err="1" smtClean="0"/>
            <a:t>ynni</a:t>
          </a:r>
          <a:r>
            <a:rPr lang="en-GB" dirty="0" smtClean="0"/>
            <a:t> </a:t>
          </a:r>
          <a:r>
            <a:rPr lang="en-GB" dirty="0" err="1" smtClean="0"/>
            <a:t>adnewyddadwy'r</a:t>
          </a:r>
          <a:r>
            <a:rPr lang="en-GB" dirty="0" smtClean="0"/>
            <a:t> De </a:t>
          </a:r>
          <a:r>
            <a:rPr lang="en-GB" dirty="0" err="1" smtClean="0"/>
            <a:t>Orllewin</a:t>
          </a:r>
          <a:endParaRPr lang="en-GB" dirty="0">
            <a:solidFill>
              <a:schemeClr val="bg1"/>
            </a:solidFill>
          </a:endParaRPr>
        </a:p>
      </dgm:t>
    </dgm:pt>
    <dgm:pt modelId="{EEB372AC-4927-4834-9B22-04E5CC9F2B68}" type="parTrans" cxnId="{E66383B2-D72E-4DD9-A75D-41996E0295F8}">
      <dgm:prSet/>
      <dgm:spPr/>
      <dgm:t>
        <a:bodyPr/>
        <a:lstStyle/>
        <a:p>
          <a:endParaRPr lang="en-GB"/>
        </a:p>
      </dgm:t>
    </dgm:pt>
    <dgm:pt modelId="{BA613ABE-AAA4-4ACF-A9EE-DC10A98CBE1D}" type="sibTrans" cxnId="{E66383B2-D72E-4DD9-A75D-41996E0295F8}">
      <dgm:prSet/>
      <dgm:spPr/>
      <dgm:t>
        <a:bodyPr/>
        <a:lstStyle/>
        <a:p>
          <a:endParaRPr lang="en-GB"/>
        </a:p>
      </dgm:t>
    </dgm:pt>
    <dgm:pt modelId="{631560CF-1190-4256-B888-986A0E9ED0EF}">
      <dgm:prSet/>
      <dgm:spPr/>
      <dgm:t>
        <a:bodyPr/>
        <a:lstStyle/>
        <a:p>
          <a:pPr rtl="0"/>
          <a:r>
            <a:rPr lang="en-GB" dirty="0" err="1" smtClean="0"/>
            <a:t>Rydyn</a:t>
          </a:r>
          <a:r>
            <a:rPr lang="en-GB" dirty="0" smtClean="0"/>
            <a:t> </a:t>
          </a:r>
          <a:r>
            <a:rPr lang="en-GB" dirty="0" err="1" smtClean="0"/>
            <a:t>ni</a:t>
          </a:r>
          <a:r>
            <a:rPr lang="en-GB" dirty="0" smtClean="0"/>
            <a:t> </a:t>
          </a:r>
          <a:r>
            <a:rPr lang="en-GB" dirty="0" err="1" smtClean="0"/>
            <a:t>ar</a:t>
          </a:r>
          <a:r>
            <a:rPr lang="en-GB" dirty="0" smtClean="0"/>
            <a:t> y </a:t>
          </a:r>
          <a:r>
            <a:rPr lang="en-GB" dirty="0" err="1" smtClean="0"/>
            <a:t>blaen</a:t>
          </a:r>
          <a:r>
            <a:rPr lang="en-GB" dirty="0" smtClean="0"/>
            <a:t> </a:t>
          </a:r>
          <a:r>
            <a:rPr lang="en-GB" dirty="0" err="1" smtClean="0"/>
            <a:t>ar</a:t>
          </a:r>
          <a:r>
            <a:rPr lang="en-GB" dirty="0" smtClean="0"/>
            <a:t> </a:t>
          </a:r>
          <a:r>
            <a:rPr lang="en-GB" dirty="0" err="1" smtClean="0"/>
            <a:t>ein</a:t>
          </a:r>
          <a:r>
            <a:rPr lang="en-GB" dirty="0" smtClean="0"/>
            <a:t> </a:t>
          </a:r>
          <a:r>
            <a:rPr lang="en-GB" dirty="0" err="1" smtClean="0"/>
            <a:t>targedau</a:t>
          </a:r>
          <a:r>
            <a:rPr lang="en-GB" dirty="0" smtClean="0"/>
            <a:t> </a:t>
          </a:r>
          <a:r>
            <a:rPr lang="en-GB" dirty="0" err="1" smtClean="0"/>
            <a:t>i</a:t>
          </a:r>
          <a:r>
            <a:rPr lang="en-GB" dirty="0" smtClean="0"/>
            <a:t> </a:t>
          </a:r>
          <a:r>
            <a:rPr lang="en-GB" dirty="0" err="1" smtClean="0"/>
            <a:t>leihau</a:t>
          </a:r>
          <a:r>
            <a:rPr lang="en-GB" dirty="0" smtClean="0"/>
            <a:t> </a:t>
          </a:r>
          <a:r>
            <a:rPr lang="en-GB" dirty="0" err="1" smtClean="0"/>
            <a:t>ein</a:t>
          </a:r>
          <a:r>
            <a:rPr lang="en-GB" dirty="0" smtClean="0"/>
            <a:t> </a:t>
          </a:r>
          <a:r>
            <a:rPr lang="en-GB" dirty="0" err="1" smtClean="0"/>
            <a:t>hôl</a:t>
          </a:r>
          <a:r>
            <a:rPr lang="en-GB" dirty="0" smtClean="0"/>
            <a:t> </a:t>
          </a:r>
          <a:r>
            <a:rPr lang="en-GB" dirty="0" err="1" smtClean="0"/>
            <a:t>troed</a:t>
          </a:r>
          <a:r>
            <a:rPr lang="en-GB" dirty="0" smtClean="0"/>
            <a:t> carbon, o ran </a:t>
          </a:r>
          <a:r>
            <a:rPr lang="en-GB" dirty="0" err="1" smtClean="0"/>
            <a:t>cludiant</a:t>
          </a:r>
          <a:r>
            <a:rPr lang="en-GB" dirty="0" smtClean="0"/>
            <a:t> ac </a:t>
          </a:r>
          <a:r>
            <a:rPr lang="en-GB" dirty="0" err="1" smtClean="0"/>
            <a:t>allyriadau</a:t>
          </a:r>
          <a:r>
            <a:rPr lang="en-GB" dirty="0" smtClean="0"/>
            <a:t> </a:t>
          </a:r>
          <a:r>
            <a:rPr lang="en-GB" dirty="0" err="1" smtClean="0"/>
            <a:t>ffo</a:t>
          </a:r>
          <a:endParaRPr lang="en-GB" dirty="0">
            <a:solidFill>
              <a:schemeClr val="bg1"/>
            </a:solidFill>
            <a:latin typeface="Arial" panose="020B0604020202020204" pitchFamily="34" charset="0"/>
            <a:cs typeface="Arial" panose="020B0604020202020204" pitchFamily="34" charset="0"/>
          </a:endParaRPr>
        </a:p>
      </dgm:t>
    </dgm:pt>
    <dgm:pt modelId="{E2FE2923-14C2-4B46-8FE7-931CFCF6E285}" type="parTrans" cxnId="{BE302860-40A6-4511-ACF7-A884710014E1}">
      <dgm:prSet/>
      <dgm:spPr/>
      <dgm:t>
        <a:bodyPr/>
        <a:lstStyle/>
        <a:p>
          <a:endParaRPr lang="en-GB"/>
        </a:p>
      </dgm:t>
    </dgm:pt>
    <dgm:pt modelId="{C780BBDB-A677-49CB-9581-2390C5D0024C}" type="sibTrans" cxnId="{BE302860-40A6-4511-ACF7-A884710014E1}">
      <dgm:prSet/>
      <dgm:spPr/>
      <dgm:t>
        <a:bodyPr/>
        <a:lstStyle/>
        <a:p>
          <a:endParaRPr lang="en-GB"/>
        </a:p>
      </dgm:t>
    </dgm:pt>
    <dgm:pt modelId="{5B744650-244B-472C-A717-FFE77C018B9B}" type="pres">
      <dgm:prSet presAssocID="{FBE9AA42-F9FB-450D-B96E-815FD69A65BE}" presName="diagram" presStyleCnt="0">
        <dgm:presLayoutVars>
          <dgm:dir/>
          <dgm:resizeHandles val="exact"/>
        </dgm:presLayoutVars>
      </dgm:prSet>
      <dgm:spPr/>
      <dgm:t>
        <a:bodyPr/>
        <a:lstStyle/>
        <a:p>
          <a:endParaRPr lang="en-GB"/>
        </a:p>
      </dgm:t>
    </dgm:pt>
    <dgm:pt modelId="{34E71682-7BCD-4C48-8D74-C8AFE96C3038}" type="pres">
      <dgm:prSet presAssocID="{A36438CE-D2CD-4E70-AB9C-A0FF45975FFB}" presName="node" presStyleLbl="node1" presStyleIdx="0" presStyleCnt="5">
        <dgm:presLayoutVars>
          <dgm:bulletEnabled val="1"/>
        </dgm:presLayoutVars>
      </dgm:prSet>
      <dgm:spPr/>
      <dgm:t>
        <a:bodyPr/>
        <a:lstStyle/>
        <a:p>
          <a:endParaRPr lang="en-GB"/>
        </a:p>
      </dgm:t>
    </dgm:pt>
    <dgm:pt modelId="{5AE9128B-6B59-4DAD-95E0-8F42C48DB5B8}" type="pres">
      <dgm:prSet presAssocID="{FFF9E99B-8783-4C98-98CB-2CE8489A4D3A}" presName="sibTrans" presStyleCnt="0"/>
      <dgm:spPr/>
    </dgm:pt>
    <dgm:pt modelId="{72F5FBED-1681-4305-AED4-D925A78F4555}" type="pres">
      <dgm:prSet presAssocID="{10A89B3B-8A2C-4B0E-AF3C-4FF0C0109DAA}" presName="node" presStyleLbl="node1" presStyleIdx="1" presStyleCnt="5">
        <dgm:presLayoutVars>
          <dgm:bulletEnabled val="1"/>
        </dgm:presLayoutVars>
      </dgm:prSet>
      <dgm:spPr/>
      <dgm:t>
        <a:bodyPr/>
        <a:lstStyle/>
        <a:p>
          <a:endParaRPr lang="en-GB"/>
        </a:p>
      </dgm:t>
    </dgm:pt>
    <dgm:pt modelId="{1A062901-FF59-4DC0-951A-F957ED13BF4B}" type="pres">
      <dgm:prSet presAssocID="{E8008E0E-95A5-4222-820E-8E04D5A8D598}" presName="sibTrans" presStyleCnt="0"/>
      <dgm:spPr/>
    </dgm:pt>
    <dgm:pt modelId="{069DFBBD-0F88-4B68-92D6-9DF04028B7CC}" type="pres">
      <dgm:prSet presAssocID="{A8C94FD7-E4CE-42A6-AF74-E24750730DF8}" presName="node" presStyleLbl="node1" presStyleIdx="2" presStyleCnt="5">
        <dgm:presLayoutVars>
          <dgm:bulletEnabled val="1"/>
        </dgm:presLayoutVars>
      </dgm:prSet>
      <dgm:spPr/>
      <dgm:t>
        <a:bodyPr/>
        <a:lstStyle/>
        <a:p>
          <a:endParaRPr lang="en-GB"/>
        </a:p>
      </dgm:t>
    </dgm:pt>
    <dgm:pt modelId="{375573EE-8A73-4ED3-83F4-31AE8736EEC2}" type="pres">
      <dgm:prSet presAssocID="{A678880A-3A4C-4283-B381-08918195F616}" presName="sibTrans" presStyleCnt="0"/>
      <dgm:spPr/>
    </dgm:pt>
    <dgm:pt modelId="{8A374F19-E57B-43BA-AAD0-5DAF346977AE}" type="pres">
      <dgm:prSet presAssocID="{27E88087-45DD-4766-8CE1-E23CAF0673B5}" presName="node" presStyleLbl="node1" presStyleIdx="3" presStyleCnt="5" custLinFactNeighborX="-55000" custLinFactNeighborY="-2946">
        <dgm:presLayoutVars>
          <dgm:bulletEnabled val="1"/>
        </dgm:presLayoutVars>
      </dgm:prSet>
      <dgm:spPr/>
      <dgm:t>
        <a:bodyPr/>
        <a:lstStyle/>
        <a:p>
          <a:endParaRPr lang="en-GB"/>
        </a:p>
      </dgm:t>
    </dgm:pt>
    <dgm:pt modelId="{CD710608-ADA4-4C22-B8EB-CE5BA601625F}" type="pres">
      <dgm:prSet presAssocID="{BA613ABE-AAA4-4ACF-A9EE-DC10A98CBE1D}" presName="sibTrans" presStyleCnt="0"/>
      <dgm:spPr/>
    </dgm:pt>
    <dgm:pt modelId="{D6EEA2F3-7768-4CAD-8F11-71B80F46DAD0}" type="pres">
      <dgm:prSet presAssocID="{631560CF-1190-4256-B888-986A0E9ED0EF}" presName="node" presStyleLbl="node1" presStyleIdx="4" presStyleCnt="5" custLinFactNeighborX="54798" custLinFactNeighborY="2441">
        <dgm:presLayoutVars>
          <dgm:bulletEnabled val="1"/>
        </dgm:presLayoutVars>
      </dgm:prSet>
      <dgm:spPr/>
      <dgm:t>
        <a:bodyPr/>
        <a:lstStyle/>
        <a:p>
          <a:endParaRPr lang="en-GB"/>
        </a:p>
      </dgm:t>
    </dgm:pt>
  </dgm:ptLst>
  <dgm:cxnLst>
    <dgm:cxn modelId="{6970A099-89EA-4C27-B39D-370B9A9DAAE1}" type="presOf" srcId="{A8C94FD7-E4CE-42A6-AF74-E24750730DF8}" destId="{069DFBBD-0F88-4B68-92D6-9DF04028B7CC}" srcOrd="0" destOrd="0" presId="urn:microsoft.com/office/officeart/2005/8/layout/default"/>
    <dgm:cxn modelId="{C1270518-2F45-4CB0-A828-6B4B470C5146}" srcId="{FBE9AA42-F9FB-450D-B96E-815FD69A65BE}" destId="{A8C94FD7-E4CE-42A6-AF74-E24750730DF8}" srcOrd="2" destOrd="0" parTransId="{E4C35557-4317-40B8-91CB-4E0A9784621C}" sibTransId="{A678880A-3A4C-4283-B381-08918195F616}"/>
    <dgm:cxn modelId="{C807D19A-AADD-46E2-9D16-890B945484AA}" srcId="{FBE9AA42-F9FB-450D-B96E-815FD69A65BE}" destId="{A36438CE-D2CD-4E70-AB9C-A0FF45975FFB}" srcOrd="0" destOrd="0" parTransId="{554DFD14-66D1-4DEE-ABEB-577BB100975D}" sibTransId="{FFF9E99B-8783-4C98-98CB-2CE8489A4D3A}"/>
    <dgm:cxn modelId="{5A686609-5E38-4123-8D55-A6BE6950815B}" srcId="{FBE9AA42-F9FB-450D-B96E-815FD69A65BE}" destId="{10A89B3B-8A2C-4B0E-AF3C-4FF0C0109DAA}" srcOrd="1" destOrd="0" parTransId="{337C1DB8-2DEC-4F0A-A14C-6AA1BF7BF30E}" sibTransId="{E8008E0E-95A5-4222-820E-8E04D5A8D598}"/>
    <dgm:cxn modelId="{1F572CDE-6282-4D2D-847B-44A56E0491E1}" type="presOf" srcId="{27E88087-45DD-4766-8CE1-E23CAF0673B5}" destId="{8A374F19-E57B-43BA-AAD0-5DAF346977AE}" srcOrd="0" destOrd="0" presId="urn:microsoft.com/office/officeart/2005/8/layout/default"/>
    <dgm:cxn modelId="{E66383B2-D72E-4DD9-A75D-41996E0295F8}" srcId="{FBE9AA42-F9FB-450D-B96E-815FD69A65BE}" destId="{27E88087-45DD-4766-8CE1-E23CAF0673B5}" srcOrd="3" destOrd="0" parTransId="{EEB372AC-4927-4834-9B22-04E5CC9F2B68}" sibTransId="{BA613ABE-AAA4-4ACF-A9EE-DC10A98CBE1D}"/>
    <dgm:cxn modelId="{BE302860-40A6-4511-ACF7-A884710014E1}" srcId="{FBE9AA42-F9FB-450D-B96E-815FD69A65BE}" destId="{631560CF-1190-4256-B888-986A0E9ED0EF}" srcOrd="4" destOrd="0" parTransId="{E2FE2923-14C2-4B46-8FE7-931CFCF6E285}" sibTransId="{C780BBDB-A677-49CB-9581-2390C5D0024C}"/>
    <dgm:cxn modelId="{38DA3992-5376-4F4D-BC75-C5BBD2CE3118}" type="presOf" srcId="{A36438CE-D2CD-4E70-AB9C-A0FF45975FFB}" destId="{34E71682-7BCD-4C48-8D74-C8AFE96C3038}" srcOrd="0" destOrd="0" presId="urn:microsoft.com/office/officeart/2005/8/layout/default"/>
    <dgm:cxn modelId="{CF64B8C8-5644-4F9D-9A2F-94218B75D211}" type="presOf" srcId="{FBE9AA42-F9FB-450D-B96E-815FD69A65BE}" destId="{5B744650-244B-472C-A717-FFE77C018B9B}" srcOrd="0" destOrd="0" presId="urn:microsoft.com/office/officeart/2005/8/layout/default"/>
    <dgm:cxn modelId="{380ACD28-BD1A-4FE3-9208-FDA0F8C9F1FD}" type="presOf" srcId="{10A89B3B-8A2C-4B0E-AF3C-4FF0C0109DAA}" destId="{72F5FBED-1681-4305-AED4-D925A78F4555}" srcOrd="0" destOrd="0" presId="urn:microsoft.com/office/officeart/2005/8/layout/default"/>
    <dgm:cxn modelId="{6528B695-C4A0-45B8-89B6-CBB54819F11E}" type="presOf" srcId="{631560CF-1190-4256-B888-986A0E9ED0EF}" destId="{D6EEA2F3-7768-4CAD-8F11-71B80F46DAD0}" srcOrd="0" destOrd="0" presId="urn:microsoft.com/office/officeart/2005/8/layout/default"/>
    <dgm:cxn modelId="{FDE85C6B-87D3-4EFE-8168-13E82AE1E933}" type="presParOf" srcId="{5B744650-244B-472C-A717-FFE77C018B9B}" destId="{34E71682-7BCD-4C48-8D74-C8AFE96C3038}" srcOrd="0" destOrd="0" presId="urn:microsoft.com/office/officeart/2005/8/layout/default"/>
    <dgm:cxn modelId="{15C70646-FD08-4D1D-9A0F-6B2D5CC2E4FD}" type="presParOf" srcId="{5B744650-244B-472C-A717-FFE77C018B9B}" destId="{5AE9128B-6B59-4DAD-95E0-8F42C48DB5B8}" srcOrd="1" destOrd="0" presId="urn:microsoft.com/office/officeart/2005/8/layout/default"/>
    <dgm:cxn modelId="{C00CE6AC-58CF-41C2-8141-4B52C0544C4C}" type="presParOf" srcId="{5B744650-244B-472C-A717-FFE77C018B9B}" destId="{72F5FBED-1681-4305-AED4-D925A78F4555}" srcOrd="2" destOrd="0" presId="urn:microsoft.com/office/officeart/2005/8/layout/default"/>
    <dgm:cxn modelId="{03C37F75-35CC-45DC-976E-FCE6F1790422}" type="presParOf" srcId="{5B744650-244B-472C-A717-FFE77C018B9B}" destId="{1A062901-FF59-4DC0-951A-F957ED13BF4B}" srcOrd="3" destOrd="0" presId="urn:microsoft.com/office/officeart/2005/8/layout/default"/>
    <dgm:cxn modelId="{137120B3-CE0B-4E57-AC84-9986FFD5EBE3}" type="presParOf" srcId="{5B744650-244B-472C-A717-FFE77C018B9B}" destId="{069DFBBD-0F88-4B68-92D6-9DF04028B7CC}" srcOrd="4" destOrd="0" presId="urn:microsoft.com/office/officeart/2005/8/layout/default"/>
    <dgm:cxn modelId="{1889F97E-828A-48C6-81B3-D518189D832B}" type="presParOf" srcId="{5B744650-244B-472C-A717-FFE77C018B9B}" destId="{375573EE-8A73-4ED3-83F4-31AE8736EEC2}" srcOrd="5" destOrd="0" presId="urn:microsoft.com/office/officeart/2005/8/layout/default"/>
    <dgm:cxn modelId="{80E15620-E73D-46DD-A9F5-2384EEAB6516}" type="presParOf" srcId="{5B744650-244B-472C-A717-FFE77C018B9B}" destId="{8A374F19-E57B-43BA-AAD0-5DAF346977AE}" srcOrd="6" destOrd="0" presId="urn:microsoft.com/office/officeart/2005/8/layout/default"/>
    <dgm:cxn modelId="{A2550FBE-DF2B-479C-9805-9C158DC5AEB2}" type="presParOf" srcId="{5B744650-244B-472C-A717-FFE77C018B9B}" destId="{CD710608-ADA4-4C22-B8EB-CE5BA601625F}" srcOrd="7" destOrd="0" presId="urn:microsoft.com/office/officeart/2005/8/layout/default"/>
    <dgm:cxn modelId="{99201B90-87B4-4368-94E7-1F4BFB9E7D83}" type="presParOf" srcId="{5B744650-244B-472C-A717-FFE77C018B9B}" destId="{D6EEA2F3-7768-4CAD-8F11-71B80F46DA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264E3FF-F9BD-40A3-A761-828324B981D0}">
      <dgm:prSet phldrT="[Text]" custT="1"/>
      <dgm:spPr/>
      <dgm:t>
        <a:bodyPr/>
        <a:lstStyle/>
        <a:p>
          <a:r>
            <a:rPr lang="en-GB" sz="1800" dirty="0" err="1" smtClean="0"/>
            <a:t>Dylech</a:t>
          </a:r>
          <a:r>
            <a:rPr lang="en-GB" sz="1800" dirty="0" smtClean="0"/>
            <a:t> </a:t>
          </a:r>
          <a:r>
            <a:rPr lang="en-GB" sz="1800" dirty="0" err="1" smtClean="0"/>
            <a:t>godi</a:t>
          </a:r>
          <a:r>
            <a:rPr lang="en-GB" sz="1800" dirty="0" smtClean="0"/>
            <a:t> </a:t>
          </a:r>
          <a:r>
            <a:rPr lang="en-GB" sz="1800" dirty="0" err="1" smtClean="0"/>
            <a:t>ymwybyddiaeth</a:t>
          </a:r>
          <a:r>
            <a:rPr lang="en-GB" sz="1800" dirty="0" smtClean="0"/>
            <a:t> o </a:t>
          </a:r>
          <a:r>
            <a:rPr lang="en-GB" sz="1800" dirty="0" err="1" smtClean="0"/>
            <a:t>fesuryddion</a:t>
          </a:r>
          <a:r>
            <a:rPr lang="en-GB" sz="1800" dirty="0" smtClean="0"/>
            <a:t> </a:t>
          </a:r>
          <a:r>
            <a:rPr lang="en-GB" sz="1800" dirty="0" err="1" smtClean="0"/>
            <a:t>deallus</a:t>
          </a:r>
          <a:r>
            <a:rPr lang="en-GB" sz="1800" dirty="0" smtClean="0"/>
            <a:t> – </a:t>
          </a:r>
          <a:r>
            <a:rPr lang="en-GB" sz="1800" dirty="0" err="1" smtClean="0"/>
            <a:t>gan</a:t>
          </a:r>
          <a:r>
            <a:rPr lang="en-GB" sz="1800" dirty="0" smtClean="0"/>
            <a:t> </a:t>
          </a:r>
          <a:r>
            <a:rPr lang="en-GB" sz="1800" dirty="0" err="1" smtClean="0"/>
            <a:t>mai</a:t>
          </a:r>
          <a:r>
            <a:rPr lang="en-GB" sz="1800" dirty="0" smtClean="0"/>
            <a:t> </a:t>
          </a:r>
          <a:r>
            <a:rPr lang="en-GB" sz="1800" dirty="0" err="1" smtClean="0"/>
            <a:t>prin</a:t>
          </a:r>
          <a:r>
            <a:rPr lang="en-GB" sz="1800" dirty="0" smtClean="0"/>
            <a:t> </a:t>
          </a:r>
          <a:r>
            <a:rPr lang="en-GB" sz="1800" dirty="0" err="1" smtClean="0"/>
            <a:t>yw</a:t>
          </a:r>
          <a:r>
            <a:rPr lang="en-GB" sz="1800" dirty="0" smtClean="0"/>
            <a:t> </a:t>
          </a:r>
          <a:r>
            <a:rPr lang="en-GB" sz="1800" dirty="0" err="1" smtClean="0"/>
            <a:t>gwybodaeth</a:t>
          </a:r>
          <a:r>
            <a:rPr lang="en-GB" sz="1800" dirty="0" smtClean="0"/>
            <a:t> y </a:t>
          </a:r>
          <a:r>
            <a:rPr lang="en-GB" sz="1800" dirty="0" err="1" smtClean="0"/>
            <a:t>rhan</a:t>
          </a:r>
          <a:r>
            <a:rPr lang="en-GB" sz="1800" dirty="0" smtClean="0"/>
            <a:t> </a:t>
          </a:r>
          <a:r>
            <a:rPr lang="en-GB" sz="1800" dirty="0" err="1" smtClean="0"/>
            <a:t>fwyaf</a:t>
          </a:r>
          <a:r>
            <a:rPr lang="en-GB" sz="1800" dirty="0" smtClean="0"/>
            <a:t> o </a:t>
          </a:r>
          <a:r>
            <a:rPr lang="en-GB" sz="1800" dirty="0" err="1" smtClean="0"/>
            <a:t>bobl</a:t>
          </a:r>
          <a:r>
            <a:rPr lang="en-GB" sz="1800" dirty="0" smtClean="0"/>
            <a:t> o </a:t>
          </a:r>
          <a:r>
            <a:rPr lang="en-GB" sz="1800" dirty="0" err="1" smtClean="0"/>
            <a:t>hyn</a:t>
          </a:r>
          <a:endParaRPr lang="en-GB" sz="1800" dirty="0">
            <a:solidFill>
              <a:schemeClr val="bg1"/>
            </a:solidFill>
            <a:latin typeface="Arial" panose="020B0604020202020204" pitchFamily="34" charset="0"/>
            <a:cs typeface="Arial" panose="020B0604020202020204" pitchFamily="34" charset="0"/>
          </a:endParaRPr>
        </a:p>
      </dgm:t>
    </dgm:pt>
    <dgm:pt modelId="{5F9ACA02-0976-4105-8BEC-4374E6C2B20E}" type="parTrans" cxnId="{1C70C5B1-FBE9-4403-9F05-71A70F4C53BB}">
      <dgm:prSet/>
      <dgm:spPr/>
      <dgm:t>
        <a:bodyPr/>
        <a:lstStyle/>
        <a:p>
          <a:endParaRPr lang="en-GB" sz="1800">
            <a:solidFill>
              <a:schemeClr val="bg1"/>
            </a:solidFill>
          </a:endParaRPr>
        </a:p>
      </dgm:t>
    </dgm:pt>
    <dgm:pt modelId="{55C18A0F-EA0F-4E3C-98D7-EAADBCCE3F38}" type="sibTrans" cxnId="{1C70C5B1-FBE9-4403-9F05-71A70F4C53BB}">
      <dgm:prSet/>
      <dgm:spPr/>
      <dgm:t>
        <a:bodyPr/>
        <a:lstStyle/>
        <a:p>
          <a:endParaRPr lang="en-GB" sz="1800">
            <a:solidFill>
              <a:schemeClr val="bg1"/>
            </a:solidFill>
          </a:endParaRPr>
        </a:p>
      </dgm:t>
    </dgm:pt>
    <dgm:pt modelId="{0C2604EA-B97E-44B2-95BE-076BA8D05C05}">
      <dgm:prSet custT="1"/>
      <dgm:spPr/>
      <dgm:t>
        <a:bodyPr/>
        <a:lstStyle/>
        <a:p>
          <a:r>
            <a:rPr lang="en-GB" sz="1800" dirty="0" smtClean="0"/>
            <a:t>Mae </a:t>
          </a:r>
          <a:r>
            <a:rPr lang="en-GB" sz="1800" dirty="0" err="1" smtClean="0"/>
            <a:t>angen</a:t>
          </a:r>
          <a:r>
            <a:rPr lang="en-GB" sz="1800" dirty="0" smtClean="0"/>
            <a:t> </a:t>
          </a:r>
          <a:r>
            <a:rPr lang="en-GB" sz="1800" dirty="0" err="1" smtClean="0"/>
            <a:t>cynllunio</a:t>
          </a:r>
          <a:r>
            <a:rPr lang="en-GB" sz="1800" dirty="0" smtClean="0"/>
            <a:t> </a:t>
          </a:r>
          <a:r>
            <a:rPr lang="en-GB" sz="1800" dirty="0" err="1" smtClean="0"/>
            <a:t>gofalus</a:t>
          </a:r>
          <a:r>
            <a:rPr lang="en-GB" sz="1800" dirty="0" smtClean="0"/>
            <a:t> </a:t>
          </a:r>
          <a:r>
            <a:rPr lang="en-GB" sz="1800" dirty="0" err="1" smtClean="0"/>
            <a:t>cyn</a:t>
          </a:r>
          <a:r>
            <a:rPr lang="en-GB" sz="1800" dirty="0" smtClean="0"/>
            <a:t> </a:t>
          </a:r>
          <a:r>
            <a:rPr lang="en-GB" sz="1800" dirty="0" err="1" smtClean="0"/>
            <a:t>cyflwyno</a:t>
          </a:r>
          <a:r>
            <a:rPr lang="en-GB" sz="1800" dirty="0" smtClean="0"/>
            <a:t> </a:t>
          </a:r>
          <a:r>
            <a:rPr lang="en-GB" sz="1800" dirty="0" err="1" smtClean="0"/>
            <a:t>mesuryddion</a:t>
          </a:r>
          <a:r>
            <a:rPr lang="en-GB" sz="1800" dirty="0" smtClean="0"/>
            <a:t> </a:t>
          </a:r>
          <a:r>
            <a:rPr lang="en-GB" sz="1800" dirty="0" err="1" smtClean="0"/>
            <a:t>clyfar</a:t>
          </a:r>
          <a:r>
            <a:rPr lang="en-GB" sz="1800" dirty="0" smtClean="0"/>
            <a:t>. Mae </a:t>
          </a:r>
          <a:r>
            <a:rPr lang="en-GB" sz="1800" dirty="0" err="1" smtClean="0"/>
            <a:t>hyn</a:t>
          </a:r>
          <a:r>
            <a:rPr lang="en-GB" sz="1800" dirty="0" smtClean="0"/>
            <a:t> </a:t>
          </a:r>
          <a:r>
            <a:rPr lang="en-GB" sz="1800" dirty="0" err="1" smtClean="0"/>
            <a:t>yn</a:t>
          </a:r>
          <a:r>
            <a:rPr lang="en-GB" sz="1800" dirty="0" smtClean="0"/>
            <a:t> </a:t>
          </a:r>
          <a:r>
            <a:rPr lang="en-GB" sz="1800" dirty="0" err="1" smtClean="0"/>
            <a:t>cynnwys</a:t>
          </a:r>
          <a:r>
            <a:rPr lang="en-GB" sz="1800" dirty="0" smtClean="0"/>
            <a:t> </a:t>
          </a:r>
          <a:r>
            <a:rPr lang="en-GB" sz="1800" dirty="0" err="1" smtClean="0"/>
            <a:t>ystod</a:t>
          </a:r>
          <a:r>
            <a:rPr lang="en-GB" sz="1800" dirty="0" smtClean="0"/>
            <a:t> o </a:t>
          </a:r>
          <a:r>
            <a:rPr lang="en-GB" sz="1800" dirty="0" err="1" smtClean="0"/>
            <a:t>gwmnïau</a:t>
          </a:r>
          <a:r>
            <a:rPr lang="en-GB" sz="1800" dirty="0" smtClean="0"/>
            <a:t>, a </a:t>
          </a:r>
          <a:r>
            <a:rPr lang="en-GB" sz="1800" dirty="0" err="1" smtClean="0"/>
            <a:t>chyflenwyr</a:t>
          </a:r>
          <a:r>
            <a:rPr lang="en-GB" sz="1800" dirty="0" smtClean="0"/>
            <a:t> </a:t>
          </a:r>
          <a:r>
            <a:rPr lang="en-GB" sz="1800" dirty="0" err="1" smtClean="0"/>
            <a:t>yn</a:t>
          </a:r>
          <a:r>
            <a:rPr lang="en-GB" sz="1800" dirty="0" smtClean="0"/>
            <a:t> </a:t>
          </a:r>
          <a:r>
            <a:rPr lang="en-GB" sz="1800" dirty="0" err="1" smtClean="0"/>
            <a:t>benodol</a:t>
          </a:r>
          <a:endParaRPr lang="en-GB" sz="1800" dirty="0">
            <a:solidFill>
              <a:schemeClr val="bg1"/>
            </a:solidFill>
            <a:latin typeface="Arial" panose="020B0604020202020204" pitchFamily="34" charset="0"/>
            <a:cs typeface="Arial" panose="020B0604020202020204" pitchFamily="34" charset="0"/>
          </a:endParaRPr>
        </a:p>
      </dgm:t>
    </dgm:pt>
    <dgm:pt modelId="{E97B53A5-7932-44B0-B989-5FAB2C15AB49}" type="parTrans" cxnId="{D5ACD4EC-1DE4-4AA3-A157-BC3AFDAD7689}">
      <dgm:prSet/>
      <dgm:spPr/>
      <dgm:t>
        <a:bodyPr/>
        <a:lstStyle/>
        <a:p>
          <a:endParaRPr lang="en-GB" sz="1800">
            <a:solidFill>
              <a:schemeClr val="bg1"/>
            </a:solidFill>
          </a:endParaRPr>
        </a:p>
      </dgm:t>
    </dgm:pt>
    <dgm:pt modelId="{8DDD3C7E-3965-48D6-9DD9-16C67179A2FA}" type="sibTrans" cxnId="{D5ACD4EC-1DE4-4AA3-A157-BC3AFDAD7689}">
      <dgm:prSet/>
      <dgm:spPr/>
      <dgm:t>
        <a:bodyPr/>
        <a:lstStyle/>
        <a:p>
          <a:endParaRPr lang="en-GB" sz="1800">
            <a:solidFill>
              <a:schemeClr val="bg1"/>
            </a:solidFill>
          </a:endParaRPr>
        </a:p>
      </dgm:t>
    </dgm:pt>
    <dgm:pt modelId="{DA0A78FE-8AC5-4BE7-969B-D5A76800CDF1}">
      <dgm:prSet custT="1"/>
      <dgm:spPr/>
      <dgm:t>
        <a:bodyPr/>
        <a:lstStyle/>
        <a:p>
          <a:r>
            <a:rPr lang="cy-GB" sz="1800" b="0" dirty="0" smtClean="0"/>
            <a:t>Mae llawer o bobl ddod o hyd i dechnoleg hon yn ddryslyd. Mae angen gwneud mwy i'w wneud i esbonio manteision i'ch cwsmeriaid</a:t>
          </a:r>
          <a:endParaRPr lang="en-GB" sz="1800" dirty="0">
            <a:solidFill>
              <a:schemeClr val="bg1"/>
            </a:solidFill>
            <a:latin typeface="Arial" panose="020B0604020202020204" pitchFamily="34" charset="0"/>
            <a:cs typeface="Arial" panose="020B0604020202020204" pitchFamily="34" charset="0"/>
          </a:endParaRPr>
        </a:p>
      </dgm:t>
    </dgm:pt>
    <dgm:pt modelId="{B601D2CE-05FE-4772-AFB6-39B8DD436FB1}" type="parTrans" cxnId="{3C140A17-298E-496E-B134-5D8B2CABFB89}">
      <dgm:prSet/>
      <dgm:spPr/>
      <dgm:t>
        <a:bodyPr/>
        <a:lstStyle/>
        <a:p>
          <a:endParaRPr lang="en-GB" sz="1800">
            <a:solidFill>
              <a:schemeClr val="bg1"/>
            </a:solidFill>
          </a:endParaRPr>
        </a:p>
      </dgm:t>
    </dgm:pt>
    <dgm:pt modelId="{81801A8E-84FD-495D-8C75-20A195B922BC}" type="sibTrans" cxnId="{3C140A17-298E-496E-B134-5D8B2CABFB89}">
      <dgm:prSet/>
      <dgm:spPr/>
      <dgm:t>
        <a:bodyPr/>
        <a:lstStyle/>
        <a:p>
          <a:endParaRPr lang="en-GB" sz="1800">
            <a:solidFill>
              <a:schemeClr val="bg1"/>
            </a:solidFill>
          </a:endParaRPr>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3"/>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3"/>
      <dgm:spPr/>
    </dgm:pt>
    <dgm:pt modelId="{D8C9E172-54FE-4554-94DF-7C890B71CD45}" type="pres">
      <dgm:prSet presAssocID="{D459A8CB-300D-4D11-A7DF-2813180A01E2}" presName="dstNode" presStyleLbl="node1" presStyleIdx="0" presStyleCnt="3"/>
      <dgm:spPr/>
    </dgm:pt>
    <dgm:pt modelId="{92D126F9-D11D-4B94-8870-7A869EE6D0F7}" type="pres">
      <dgm:prSet presAssocID="{3264E3FF-F9BD-40A3-A761-828324B981D0}" presName="text_1" presStyleLbl="node1" presStyleIdx="0" presStyleCnt="3">
        <dgm:presLayoutVars>
          <dgm:bulletEnabled val="1"/>
        </dgm:presLayoutVars>
      </dgm:prSet>
      <dgm:spPr/>
      <dgm:t>
        <a:bodyPr/>
        <a:lstStyle/>
        <a:p>
          <a:endParaRPr lang="en-GB"/>
        </a:p>
      </dgm:t>
    </dgm:pt>
    <dgm:pt modelId="{4FA7B483-0FF3-46F6-8419-7F383AE07B8B}" type="pres">
      <dgm:prSet presAssocID="{3264E3FF-F9BD-40A3-A761-828324B981D0}" presName="accent_1" presStyleCnt="0"/>
      <dgm:spPr/>
    </dgm:pt>
    <dgm:pt modelId="{247A77BE-867D-46FC-B0B1-28A2780BDB1D}" type="pres">
      <dgm:prSet presAssocID="{3264E3FF-F9BD-40A3-A761-828324B981D0}" presName="accentRepeatNode" presStyleLbl="solidFgAcc1" presStyleIdx="0" presStyleCnt="3"/>
      <dgm:spPr/>
    </dgm:pt>
    <dgm:pt modelId="{8C357B17-DD0B-4422-8DC8-2D30592199F8}" type="pres">
      <dgm:prSet presAssocID="{0C2604EA-B97E-44B2-95BE-076BA8D05C05}" presName="text_2" presStyleLbl="node1" presStyleIdx="1" presStyleCnt="3">
        <dgm:presLayoutVars>
          <dgm:bulletEnabled val="1"/>
        </dgm:presLayoutVars>
      </dgm:prSet>
      <dgm:spPr/>
      <dgm:t>
        <a:bodyPr/>
        <a:lstStyle/>
        <a:p>
          <a:endParaRPr lang="en-GB"/>
        </a:p>
      </dgm:t>
    </dgm:pt>
    <dgm:pt modelId="{B8DE7041-5B15-4001-A0A7-EB8A197B5068}" type="pres">
      <dgm:prSet presAssocID="{0C2604EA-B97E-44B2-95BE-076BA8D05C05}" presName="accent_2" presStyleCnt="0"/>
      <dgm:spPr/>
    </dgm:pt>
    <dgm:pt modelId="{3E2F5179-210E-4B19-B164-D9B439780549}" type="pres">
      <dgm:prSet presAssocID="{0C2604EA-B97E-44B2-95BE-076BA8D05C05}" presName="accentRepeatNode" presStyleLbl="solidFgAcc1" presStyleIdx="1" presStyleCnt="3"/>
      <dgm:spPr/>
    </dgm:pt>
    <dgm:pt modelId="{757B4A19-0141-48FE-9A85-0954C67AE724}" type="pres">
      <dgm:prSet presAssocID="{DA0A78FE-8AC5-4BE7-969B-D5A76800CDF1}" presName="text_3" presStyleLbl="node1" presStyleIdx="2" presStyleCnt="3">
        <dgm:presLayoutVars>
          <dgm:bulletEnabled val="1"/>
        </dgm:presLayoutVars>
      </dgm:prSet>
      <dgm:spPr/>
      <dgm:t>
        <a:bodyPr/>
        <a:lstStyle/>
        <a:p>
          <a:endParaRPr lang="en-GB"/>
        </a:p>
      </dgm:t>
    </dgm:pt>
    <dgm:pt modelId="{42B786DD-1CDA-463F-AAD3-812E83C0C80E}" type="pres">
      <dgm:prSet presAssocID="{DA0A78FE-8AC5-4BE7-969B-D5A76800CDF1}" presName="accent_3" presStyleCnt="0"/>
      <dgm:spPr/>
    </dgm:pt>
    <dgm:pt modelId="{2B7AE835-A078-420A-81FB-3F1F5A52D6A3}" type="pres">
      <dgm:prSet presAssocID="{DA0A78FE-8AC5-4BE7-969B-D5A76800CDF1}" presName="accentRepeatNode" presStyleLbl="solidFgAcc1" presStyleIdx="2" presStyleCnt="3"/>
      <dgm:spPr/>
    </dgm:pt>
  </dgm:ptLst>
  <dgm:cxnLst>
    <dgm:cxn modelId="{D5ACD4EC-1DE4-4AA3-A157-BC3AFDAD7689}" srcId="{D459A8CB-300D-4D11-A7DF-2813180A01E2}" destId="{0C2604EA-B97E-44B2-95BE-076BA8D05C05}" srcOrd="1" destOrd="0" parTransId="{E97B53A5-7932-44B0-B989-5FAB2C15AB49}" sibTransId="{8DDD3C7E-3965-48D6-9DD9-16C67179A2FA}"/>
    <dgm:cxn modelId="{1C70C5B1-FBE9-4403-9F05-71A70F4C53BB}" srcId="{D459A8CB-300D-4D11-A7DF-2813180A01E2}" destId="{3264E3FF-F9BD-40A3-A761-828324B981D0}" srcOrd="0" destOrd="0" parTransId="{5F9ACA02-0976-4105-8BEC-4374E6C2B20E}" sibTransId="{55C18A0F-EA0F-4E3C-98D7-EAADBCCE3F38}"/>
    <dgm:cxn modelId="{C557A99C-091C-42EC-84E6-8E944C98EA03}" type="presOf" srcId="{3264E3FF-F9BD-40A3-A761-828324B981D0}" destId="{92D126F9-D11D-4B94-8870-7A869EE6D0F7}" srcOrd="0" destOrd="0" presId="urn:microsoft.com/office/officeart/2008/layout/VerticalCurvedList"/>
    <dgm:cxn modelId="{655E6083-00C3-4717-A6E9-4B4B602753A4}" type="presOf" srcId="{0C2604EA-B97E-44B2-95BE-076BA8D05C05}" destId="{8C357B17-DD0B-4422-8DC8-2D30592199F8}" srcOrd="0" destOrd="0" presId="urn:microsoft.com/office/officeart/2008/layout/VerticalCurvedList"/>
    <dgm:cxn modelId="{3C140A17-298E-496E-B134-5D8B2CABFB89}" srcId="{D459A8CB-300D-4D11-A7DF-2813180A01E2}" destId="{DA0A78FE-8AC5-4BE7-969B-D5A76800CDF1}" srcOrd="2" destOrd="0" parTransId="{B601D2CE-05FE-4772-AFB6-39B8DD436FB1}" sibTransId="{81801A8E-84FD-495D-8C75-20A195B922BC}"/>
    <dgm:cxn modelId="{3C7330EC-709B-499A-B861-CF6CFE3D0D65}" type="presOf" srcId="{55C18A0F-EA0F-4E3C-98D7-EAADBCCE3F38}" destId="{22BE834E-C124-4A30-9090-DA10434FEFD8}" srcOrd="0" destOrd="0" presId="urn:microsoft.com/office/officeart/2008/layout/VerticalCurvedList"/>
    <dgm:cxn modelId="{932BEB86-0183-4654-9DF1-2BD2D6909E11}" type="presOf" srcId="{D459A8CB-300D-4D11-A7DF-2813180A01E2}" destId="{0D00B434-B061-4F65-8E54-EE4636341EBE}" srcOrd="0" destOrd="0" presId="urn:microsoft.com/office/officeart/2008/layout/VerticalCurvedList"/>
    <dgm:cxn modelId="{B1B9ABF0-4FA8-4119-AE46-D9C18AE27CE1}" type="presOf" srcId="{DA0A78FE-8AC5-4BE7-969B-D5A76800CDF1}" destId="{757B4A19-0141-48FE-9A85-0954C67AE724}" srcOrd="0" destOrd="0" presId="urn:microsoft.com/office/officeart/2008/layout/VerticalCurvedList"/>
    <dgm:cxn modelId="{F88C3FE8-740B-4F7B-8FDB-76482A5EDB44}" type="presParOf" srcId="{0D00B434-B061-4F65-8E54-EE4636341EBE}" destId="{B6E7EB3E-68ED-4990-8F9E-569126CD3B4D}" srcOrd="0" destOrd="0" presId="urn:microsoft.com/office/officeart/2008/layout/VerticalCurvedList"/>
    <dgm:cxn modelId="{8B09460E-8D18-401F-A96F-4591B1FCAE5C}" type="presParOf" srcId="{B6E7EB3E-68ED-4990-8F9E-569126CD3B4D}" destId="{050A3109-8A74-46C1-BCD9-6E87423316F1}" srcOrd="0" destOrd="0" presId="urn:microsoft.com/office/officeart/2008/layout/VerticalCurvedList"/>
    <dgm:cxn modelId="{C009808B-D72C-49AA-A469-1B951F8B7337}" type="presParOf" srcId="{050A3109-8A74-46C1-BCD9-6E87423316F1}" destId="{C51D367A-D326-4AF5-8B67-37221E78DE51}" srcOrd="0" destOrd="0" presId="urn:microsoft.com/office/officeart/2008/layout/VerticalCurvedList"/>
    <dgm:cxn modelId="{B6431345-2EF2-42A2-8802-B4F75DED232E}" type="presParOf" srcId="{050A3109-8A74-46C1-BCD9-6E87423316F1}" destId="{22BE834E-C124-4A30-9090-DA10434FEFD8}" srcOrd="1" destOrd="0" presId="urn:microsoft.com/office/officeart/2008/layout/VerticalCurvedList"/>
    <dgm:cxn modelId="{77098DC8-7122-4175-BA46-FA35598A9BBF}" type="presParOf" srcId="{050A3109-8A74-46C1-BCD9-6E87423316F1}" destId="{CA0CEFC9-4421-493F-8ADC-C7BB6847E039}" srcOrd="2" destOrd="0" presId="urn:microsoft.com/office/officeart/2008/layout/VerticalCurvedList"/>
    <dgm:cxn modelId="{C30EC72A-947C-434E-A8A5-BD42A4650282}" type="presParOf" srcId="{050A3109-8A74-46C1-BCD9-6E87423316F1}" destId="{D8C9E172-54FE-4554-94DF-7C890B71CD45}" srcOrd="3" destOrd="0" presId="urn:microsoft.com/office/officeart/2008/layout/VerticalCurvedList"/>
    <dgm:cxn modelId="{EF65EB58-0863-4BBC-AA75-9E8D6E2C85F5}" type="presParOf" srcId="{B6E7EB3E-68ED-4990-8F9E-569126CD3B4D}" destId="{92D126F9-D11D-4B94-8870-7A869EE6D0F7}" srcOrd="1" destOrd="0" presId="urn:microsoft.com/office/officeart/2008/layout/VerticalCurvedList"/>
    <dgm:cxn modelId="{7896BF8D-D925-4705-8DE0-5DD634DA6C1D}" type="presParOf" srcId="{B6E7EB3E-68ED-4990-8F9E-569126CD3B4D}" destId="{4FA7B483-0FF3-46F6-8419-7F383AE07B8B}" srcOrd="2" destOrd="0" presId="urn:microsoft.com/office/officeart/2008/layout/VerticalCurvedList"/>
    <dgm:cxn modelId="{432CB389-12E4-4ADD-8606-360358BC92B3}" type="presParOf" srcId="{4FA7B483-0FF3-46F6-8419-7F383AE07B8B}" destId="{247A77BE-867D-46FC-B0B1-28A2780BDB1D}" srcOrd="0" destOrd="0" presId="urn:microsoft.com/office/officeart/2008/layout/VerticalCurvedList"/>
    <dgm:cxn modelId="{E9F35E89-467E-442D-8C2B-CE0441DFFECA}" type="presParOf" srcId="{B6E7EB3E-68ED-4990-8F9E-569126CD3B4D}" destId="{8C357B17-DD0B-4422-8DC8-2D30592199F8}" srcOrd="3" destOrd="0" presId="urn:microsoft.com/office/officeart/2008/layout/VerticalCurvedList"/>
    <dgm:cxn modelId="{BC8492F8-2BDD-4DEE-8111-24F350E2AF74}" type="presParOf" srcId="{B6E7EB3E-68ED-4990-8F9E-569126CD3B4D}" destId="{B8DE7041-5B15-4001-A0A7-EB8A197B5068}" srcOrd="4" destOrd="0" presId="urn:microsoft.com/office/officeart/2008/layout/VerticalCurvedList"/>
    <dgm:cxn modelId="{18C532AC-0CD3-45FA-94EA-9C94229FC710}" type="presParOf" srcId="{B8DE7041-5B15-4001-A0A7-EB8A197B5068}" destId="{3E2F5179-210E-4B19-B164-D9B439780549}" srcOrd="0" destOrd="0" presId="urn:microsoft.com/office/officeart/2008/layout/VerticalCurvedList"/>
    <dgm:cxn modelId="{97771B3C-711F-4A59-B13E-977E12250EC3}" type="presParOf" srcId="{B6E7EB3E-68ED-4990-8F9E-569126CD3B4D}" destId="{757B4A19-0141-48FE-9A85-0954C67AE724}" srcOrd="5" destOrd="0" presId="urn:microsoft.com/office/officeart/2008/layout/VerticalCurvedList"/>
    <dgm:cxn modelId="{3021E10C-0062-485E-AFD9-DA099F16B3C8}" type="presParOf" srcId="{B6E7EB3E-68ED-4990-8F9E-569126CD3B4D}" destId="{42B786DD-1CDA-463F-AAD3-812E83C0C80E}" srcOrd="6" destOrd="0" presId="urn:microsoft.com/office/officeart/2008/layout/VerticalCurvedList"/>
    <dgm:cxn modelId="{8ABB4E30-8D1A-4186-B12E-0D72C1CFD5C5}" type="presParOf" srcId="{42B786DD-1CDA-463F-AAD3-812E83C0C80E}" destId="{2B7AE835-A078-420A-81FB-3F1F5A52D6A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1BC732-01D4-4937-AB04-ADCE00C993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44AB5D1A-7710-4465-8609-FEA159C6E3DE}">
      <dgm:prSet/>
      <dgm:spPr/>
      <dgm:t>
        <a:bodyPr/>
        <a:lstStyle/>
        <a:p>
          <a:pPr rtl="0"/>
          <a:r>
            <a:rPr lang="en-GB" dirty="0" err="1" smtClean="0"/>
            <a:t>Ymgyrch</a:t>
          </a:r>
          <a:r>
            <a:rPr lang="en-GB" dirty="0" smtClean="0"/>
            <a:t> </a:t>
          </a:r>
          <a:r>
            <a:rPr lang="en-GB" dirty="0" err="1" smtClean="0"/>
            <a:t>ymwybyddiaeth</a:t>
          </a:r>
          <a:r>
            <a:rPr lang="en-GB" dirty="0" smtClean="0"/>
            <a:t> </a:t>
          </a:r>
          <a:r>
            <a:rPr lang="en-GB" dirty="0" err="1" smtClean="0"/>
            <a:t>cydweithwyr</a:t>
          </a:r>
          <a:r>
            <a:rPr lang="en-GB" dirty="0" smtClean="0"/>
            <a:t> o </a:t>
          </a:r>
          <a:r>
            <a:rPr lang="en-GB" dirty="0" err="1" smtClean="0"/>
            <a:t>fesuryddion</a:t>
          </a:r>
          <a:r>
            <a:rPr lang="en-GB" dirty="0" smtClean="0"/>
            <a:t> </a:t>
          </a:r>
          <a:r>
            <a:rPr lang="en-GB" dirty="0" err="1" smtClean="0"/>
            <a:t>clyfar</a:t>
          </a:r>
          <a:r>
            <a:rPr lang="en-GB" dirty="0" smtClean="0"/>
            <a:t> a </a:t>
          </a:r>
          <a:r>
            <a:rPr lang="en-GB" dirty="0" err="1" smtClean="0"/>
            <a:t>hyfforddiant</a:t>
          </a:r>
          <a:r>
            <a:rPr lang="en-GB" dirty="0" smtClean="0"/>
            <a:t> </a:t>
          </a:r>
          <a:r>
            <a:rPr lang="en-GB" dirty="0" err="1" smtClean="0"/>
            <a:t>mesuryddion</a:t>
          </a:r>
          <a:r>
            <a:rPr lang="en-GB" dirty="0" smtClean="0"/>
            <a:t> </a:t>
          </a:r>
          <a:r>
            <a:rPr lang="en-GB" dirty="0" err="1" smtClean="0"/>
            <a:t>clyfar</a:t>
          </a:r>
          <a:r>
            <a:rPr lang="en-GB" dirty="0" smtClean="0"/>
            <a:t> – 108 o </a:t>
          </a:r>
          <a:r>
            <a:rPr lang="en-GB" dirty="0" err="1" smtClean="0"/>
            <a:t>weithwyr</a:t>
          </a:r>
          <a:r>
            <a:rPr lang="en-GB" dirty="0" smtClean="0"/>
            <a:t> </a:t>
          </a:r>
          <a:endParaRPr lang="en-GB" dirty="0">
            <a:latin typeface="Arial" panose="020B0604020202020204" pitchFamily="34" charset="0"/>
            <a:cs typeface="Arial" panose="020B0604020202020204" pitchFamily="34" charset="0"/>
          </a:endParaRPr>
        </a:p>
      </dgm:t>
    </dgm:pt>
    <dgm:pt modelId="{75E64786-BFDF-4DC6-A72B-3AB868893F2C}" type="parTrans" cxnId="{4B12EC4F-B296-4B02-9ED5-315382E1FC65}">
      <dgm:prSet/>
      <dgm:spPr/>
      <dgm:t>
        <a:bodyPr/>
        <a:lstStyle/>
        <a:p>
          <a:endParaRPr lang="en-GB"/>
        </a:p>
      </dgm:t>
    </dgm:pt>
    <dgm:pt modelId="{79192D5A-FBCB-461E-A604-EAD68BEF188D}" type="sibTrans" cxnId="{4B12EC4F-B296-4B02-9ED5-315382E1FC65}">
      <dgm:prSet/>
      <dgm:spPr/>
      <dgm:t>
        <a:bodyPr/>
        <a:lstStyle/>
        <a:p>
          <a:endParaRPr lang="en-GB"/>
        </a:p>
      </dgm:t>
    </dgm:pt>
    <dgm:pt modelId="{8FCCF765-5D68-48FC-9D4F-15FBCB34BC96}">
      <dgm:prSet/>
      <dgm:spPr/>
      <dgm:t>
        <a:bodyPr/>
        <a:lstStyle/>
        <a:p>
          <a:pPr rtl="0"/>
          <a:r>
            <a:rPr lang="en-GB" dirty="0" err="1" smtClean="0"/>
            <a:t>Wedi</a:t>
          </a:r>
          <a:r>
            <a:rPr lang="en-GB" dirty="0" smtClean="0"/>
            <a:t> </a:t>
          </a:r>
          <a:r>
            <a:rPr lang="en-GB" dirty="0" err="1" smtClean="0"/>
            <a:t>ennill</a:t>
          </a:r>
          <a:r>
            <a:rPr lang="en-GB" dirty="0" smtClean="0"/>
            <a:t> </a:t>
          </a:r>
          <a:r>
            <a:rPr lang="en-GB" dirty="0" err="1" smtClean="0"/>
            <a:t>cytundeb</a:t>
          </a:r>
          <a:r>
            <a:rPr lang="en-GB" dirty="0" smtClean="0"/>
            <a:t> </a:t>
          </a:r>
          <a:r>
            <a:rPr lang="en-GB" dirty="0" err="1" smtClean="0"/>
            <a:t>i</a:t>
          </a:r>
          <a:r>
            <a:rPr lang="en-GB" dirty="0" smtClean="0"/>
            <a:t> </a:t>
          </a:r>
          <a:r>
            <a:rPr lang="en-GB" dirty="0" err="1" smtClean="0"/>
            <a:t>osod</a:t>
          </a:r>
          <a:r>
            <a:rPr lang="en-GB" dirty="0" smtClean="0"/>
            <a:t> 6,000 o </a:t>
          </a:r>
          <a:r>
            <a:rPr lang="en-GB" dirty="0" err="1" smtClean="0"/>
            <a:t>fesuryddion</a:t>
          </a:r>
          <a:r>
            <a:rPr lang="en-GB" dirty="0" smtClean="0"/>
            <a:t> </a:t>
          </a:r>
          <a:r>
            <a:rPr lang="en-GB" dirty="0" err="1" smtClean="0"/>
            <a:t>clyfar</a:t>
          </a:r>
          <a:r>
            <a:rPr lang="en-GB" dirty="0" smtClean="0"/>
            <a:t> </a:t>
          </a:r>
          <a:r>
            <a:rPr lang="en-GB" dirty="0" err="1" smtClean="0"/>
            <a:t>yn</a:t>
          </a:r>
          <a:r>
            <a:rPr lang="en-GB" dirty="0" smtClean="0"/>
            <a:t> Plymouth a </a:t>
          </a:r>
          <a:r>
            <a:rPr lang="en-GB" dirty="0" err="1" smtClean="0"/>
            <a:t>hynny’n</a:t>
          </a:r>
          <a:r>
            <a:rPr lang="en-GB" dirty="0" smtClean="0"/>
            <a:t> </a:t>
          </a:r>
          <a:r>
            <a:rPr lang="en-GB" dirty="0" err="1" smtClean="0"/>
            <a:t>cynnwys</a:t>
          </a:r>
          <a:r>
            <a:rPr lang="en-GB" dirty="0" smtClean="0"/>
            <a:t> </a:t>
          </a:r>
          <a:r>
            <a:rPr lang="en-GB" dirty="0" err="1" smtClean="0"/>
            <a:t>darparu</a:t>
          </a:r>
          <a:r>
            <a:rPr lang="en-GB" dirty="0" smtClean="0"/>
            <a:t> </a:t>
          </a:r>
          <a:r>
            <a:rPr lang="en-GB" dirty="0" err="1" smtClean="0"/>
            <a:t>cyngor</a:t>
          </a:r>
          <a:r>
            <a:rPr lang="en-GB" dirty="0" smtClean="0"/>
            <a:t> </a:t>
          </a:r>
          <a:r>
            <a:rPr lang="en-GB" dirty="0" err="1" smtClean="0"/>
            <a:t>ar</a:t>
          </a:r>
          <a:r>
            <a:rPr lang="en-GB" dirty="0" smtClean="0"/>
            <a:t> </a:t>
          </a:r>
          <a:r>
            <a:rPr lang="en-GB" dirty="0" err="1" smtClean="0"/>
            <a:t>ynni</a:t>
          </a:r>
          <a:r>
            <a:rPr lang="en-GB" dirty="0" smtClean="0"/>
            <a:t> </a:t>
          </a:r>
          <a:r>
            <a:rPr lang="en-GB" dirty="0" err="1" smtClean="0"/>
            <a:t>i</a:t>
          </a:r>
          <a:r>
            <a:rPr lang="en-GB" dirty="0" smtClean="0"/>
            <a:t> </a:t>
          </a:r>
          <a:r>
            <a:rPr lang="en-GB" dirty="0" err="1" smtClean="0"/>
            <a:t>gwsmeriaid</a:t>
          </a:r>
          <a:r>
            <a:rPr lang="en-GB" dirty="0" smtClean="0"/>
            <a:t>, </a:t>
          </a:r>
          <a:r>
            <a:rPr lang="en-GB" dirty="0" err="1" smtClean="0"/>
            <a:t>fel</a:t>
          </a:r>
          <a:r>
            <a:rPr lang="en-GB" dirty="0" smtClean="0"/>
            <a:t> </a:t>
          </a:r>
          <a:r>
            <a:rPr lang="en-GB" dirty="0" err="1" smtClean="0"/>
            <a:t>safon</a:t>
          </a:r>
          <a:endParaRPr lang="en-GB" dirty="0">
            <a:latin typeface="Arial" panose="020B0604020202020204" pitchFamily="34" charset="0"/>
            <a:cs typeface="Arial" panose="020B0604020202020204" pitchFamily="34" charset="0"/>
          </a:endParaRPr>
        </a:p>
      </dgm:t>
    </dgm:pt>
    <dgm:pt modelId="{AF66FF94-D19E-4FD9-BF11-3CD9BD94090D}" type="parTrans" cxnId="{D133A529-4754-401A-B9E0-A50F306E8556}">
      <dgm:prSet/>
      <dgm:spPr/>
      <dgm:t>
        <a:bodyPr/>
        <a:lstStyle/>
        <a:p>
          <a:endParaRPr lang="en-GB"/>
        </a:p>
      </dgm:t>
    </dgm:pt>
    <dgm:pt modelId="{F4001610-2629-4A94-AE81-D9C08DCFE982}" type="sibTrans" cxnId="{D133A529-4754-401A-B9E0-A50F306E8556}">
      <dgm:prSet/>
      <dgm:spPr/>
      <dgm:t>
        <a:bodyPr/>
        <a:lstStyle/>
        <a:p>
          <a:endParaRPr lang="en-GB"/>
        </a:p>
      </dgm:t>
    </dgm:pt>
    <dgm:pt modelId="{5636D5E7-B50C-4F54-8194-CB75C24DCF10}">
      <dgm:prSet/>
      <dgm:spPr>
        <a:solidFill>
          <a:schemeClr val="bg1"/>
        </a:solidFill>
      </dgm:spPr>
      <dgm:t>
        <a:bodyPr/>
        <a:lstStyle/>
        <a:p>
          <a:pPr rtl="0"/>
          <a:endParaRPr lang="en-GB" dirty="0"/>
        </a:p>
      </dgm:t>
    </dgm:pt>
    <dgm:pt modelId="{6514EA68-AFE8-4392-84C7-69AD1E9D77E4}" type="parTrans" cxnId="{A74F38AC-9029-48C3-BC07-94F44A9B3622}">
      <dgm:prSet/>
      <dgm:spPr/>
      <dgm:t>
        <a:bodyPr/>
        <a:lstStyle/>
        <a:p>
          <a:endParaRPr lang="en-GB"/>
        </a:p>
      </dgm:t>
    </dgm:pt>
    <dgm:pt modelId="{466D9206-4CE4-4E29-A7C6-0E2E61E35C04}" type="sibTrans" cxnId="{A74F38AC-9029-48C3-BC07-94F44A9B3622}">
      <dgm:prSet/>
      <dgm:spPr/>
      <dgm:t>
        <a:bodyPr/>
        <a:lstStyle/>
        <a:p>
          <a:endParaRPr lang="en-GB"/>
        </a:p>
      </dgm:t>
    </dgm:pt>
    <dgm:pt modelId="{EF1F30BE-B73B-4BFF-8A62-41B1EAE9CA26}">
      <dgm:prSet/>
      <dgm:spPr/>
      <dgm:t>
        <a:bodyPr/>
        <a:lstStyle/>
        <a:p>
          <a:pPr rtl="0"/>
          <a:r>
            <a:rPr lang="en-GB" dirty="0" err="1" smtClean="0"/>
            <a:t>Ymgysylltu</a:t>
          </a:r>
          <a:r>
            <a:rPr lang="en-GB" dirty="0" smtClean="0"/>
            <a:t> â </a:t>
          </a:r>
          <a:r>
            <a:rPr lang="en-GB" dirty="0" err="1" smtClean="0"/>
            <a:t>chyflenwyr</a:t>
          </a:r>
          <a:r>
            <a:rPr lang="en-GB" dirty="0" smtClean="0"/>
            <a:t> </a:t>
          </a:r>
          <a:r>
            <a:rPr lang="en-GB" dirty="0" err="1" smtClean="0"/>
            <a:t>a’r</a:t>
          </a:r>
          <a:r>
            <a:rPr lang="en-GB" dirty="0" smtClean="0"/>
            <a:t> </a:t>
          </a:r>
          <a:r>
            <a:rPr lang="en-GB" dirty="0" err="1" smtClean="0"/>
            <a:t>gweithredwyr</a:t>
          </a:r>
          <a:r>
            <a:rPr lang="en-GB" dirty="0" smtClean="0"/>
            <a:t> </a:t>
          </a:r>
          <a:r>
            <a:rPr lang="en-GB" dirty="0" err="1" smtClean="0"/>
            <a:t>trydan</a:t>
          </a:r>
          <a:r>
            <a:rPr lang="en-GB" dirty="0" smtClean="0"/>
            <a:t> </a:t>
          </a:r>
          <a:r>
            <a:rPr lang="en-GB" dirty="0" err="1" smtClean="0"/>
            <a:t>i</a:t>
          </a:r>
          <a:r>
            <a:rPr lang="en-GB" dirty="0" smtClean="0"/>
            <a:t> </a:t>
          </a:r>
          <a:r>
            <a:rPr lang="en-GB" dirty="0" err="1" smtClean="0"/>
            <a:t>sicrhau</a:t>
          </a:r>
          <a:r>
            <a:rPr lang="en-GB" dirty="0" smtClean="0"/>
            <a:t> </a:t>
          </a:r>
          <a:r>
            <a:rPr lang="en-GB" dirty="0" err="1" smtClean="0"/>
            <a:t>cyflwyniad</a:t>
          </a:r>
          <a:r>
            <a:rPr lang="en-GB" dirty="0" smtClean="0"/>
            <a:t> </a:t>
          </a:r>
          <a:r>
            <a:rPr lang="en-GB" dirty="0" err="1" smtClean="0"/>
            <a:t>diogel</a:t>
          </a:r>
          <a:r>
            <a:rPr lang="en-GB" dirty="0" smtClean="0"/>
            <a:t> </a:t>
          </a:r>
          <a:r>
            <a:rPr lang="en-GB" dirty="0" err="1" smtClean="0"/>
            <a:t>mesuryddion</a:t>
          </a:r>
          <a:r>
            <a:rPr lang="en-GB" dirty="0" smtClean="0"/>
            <a:t> </a:t>
          </a:r>
          <a:r>
            <a:rPr lang="en-GB" dirty="0" err="1" smtClean="0"/>
            <a:t>clyfar</a:t>
          </a:r>
          <a:endParaRPr lang="en-GB" dirty="0">
            <a:latin typeface="Arial" panose="020B0604020202020204" pitchFamily="34" charset="0"/>
            <a:cs typeface="Arial" panose="020B0604020202020204" pitchFamily="34" charset="0"/>
          </a:endParaRPr>
        </a:p>
      </dgm:t>
    </dgm:pt>
    <dgm:pt modelId="{BF16EB48-1EC9-4A96-88CC-BAEADD5BCDFB}" type="parTrans" cxnId="{42512917-E3DB-4FB7-84F1-5A31827CE9B6}">
      <dgm:prSet/>
      <dgm:spPr/>
      <dgm:t>
        <a:bodyPr/>
        <a:lstStyle/>
        <a:p>
          <a:endParaRPr lang="en-GB"/>
        </a:p>
      </dgm:t>
    </dgm:pt>
    <dgm:pt modelId="{91DAE9D9-9182-41B0-A899-E4C752D59615}" type="sibTrans" cxnId="{42512917-E3DB-4FB7-84F1-5A31827CE9B6}">
      <dgm:prSet/>
      <dgm:spPr/>
      <dgm:t>
        <a:bodyPr/>
        <a:lstStyle/>
        <a:p>
          <a:endParaRPr lang="en-GB"/>
        </a:p>
      </dgm:t>
    </dgm:pt>
    <dgm:pt modelId="{ACEF80DD-622B-42C0-89A1-BEFB8377711D}">
      <dgm:prSet/>
      <dgm:spPr/>
      <dgm:t>
        <a:bodyPr/>
        <a:lstStyle/>
        <a:p>
          <a:pPr rtl="0"/>
          <a:r>
            <a:rPr lang="en-GB" dirty="0" err="1" smtClean="0"/>
            <a:t>Rhan</a:t>
          </a:r>
          <a:r>
            <a:rPr lang="en-GB" dirty="0" smtClean="0"/>
            <a:t> </a:t>
          </a:r>
          <a:r>
            <a:rPr lang="en-GB" dirty="0" err="1" smtClean="0"/>
            <a:t>dau’r</a:t>
          </a:r>
          <a:r>
            <a:rPr lang="en-GB" dirty="0" smtClean="0"/>
            <a:t> </a:t>
          </a:r>
          <a:r>
            <a:rPr lang="en-GB" dirty="0" err="1" smtClean="0"/>
            <a:t>ymgyrch</a:t>
          </a:r>
          <a:r>
            <a:rPr lang="en-GB" dirty="0" smtClean="0"/>
            <a:t> </a:t>
          </a:r>
          <a:r>
            <a:rPr lang="en-GB" dirty="0" err="1" smtClean="0"/>
            <a:t>ymwybyddiaeth</a:t>
          </a:r>
          <a:r>
            <a:rPr lang="en-GB" dirty="0" smtClean="0"/>
            <a:t> – </a:t>
          </a:r>
          <a:r>
            <a:rPr lang="en-GB" dirty="0" err="1" smtClean="0"/>
            <a:t>gwybodaeth</a:t>
          </a:r>
          <a:r>
            <a:rPr lang="en-GB" dirty="0" smtClean="0"/>
            <a:t> </a:t>
          </a:r>
          <a:r>
            <a:rPr lang="en-GB" dirty="0" err="1" smtClean="0"/>
            <a:t>gwefan</a:t>
          </a:r>
          <a:r>
            <a:rPr lang="en-GB" dirty="0" smtClean="0"/>
            <a:t> </a:t>
          </a:r>
          <a:r>
            <a:rPr lang="en-GB" dirty="0" err="1" smtClean="0"/>
            <a:t>i</a:t>
          </a:r>
          <a:r>
            <a:rPr lang="en-GB" dirty="0" smtClean="0"/>
            <a:t> </a:t>
          </a:r>
          <a:r>
            <a:rPr lang="en-GB" dirty="0" err="1" smtClean="0"/>
            <a:t>gwsmeriaid</a:t>
          </a:r>
          <a:r>
            <a:rPr lang="en-GB" dirty="0" smtClean="0"/>
            <a:t> (</a:t>
          </a:r>
          <a:r>
            <a:rPr lang="en-GB" dirty="0" err="1" smtClean="0"/>
            <a:t>yn</a:t>
          </a:r>
          <a:r>
            <a:rPr lang="en-GB" dirty="0" smtClean="0"/>
            <a:t> </a:t>
          </a:r>
          <a:r>
            <a:rPr lang="en-GB" dirty="0" err="1" smtClean="0"/>
            <a:t>cael</a:t>
          </a:r>
          <a:r>
            <a:rPr lang="en-GB" dirty="0" smtClean="0"/>
            <a:t> </a:t>
          </a:r>
          <a:r>
            <a:rPr lang="en-GB" dirty="0" err="1" smtClean="0"/>
            <a:t>ei</a:t>
          </a:r>
          <a:r>
            <a:rPr lang="en-GB" dirty="0" smtClean="0"/>
            <a:t> </a:t>
          </a:r>
          <a:r>
            <a:rPr lang="en-GB" dirty="0" err="1" smtClean="0"/>
            <a:t>llunio</a:t>
          </a:r>
          <a:r>
            <a:rPr lang="en-GB" dirty="0" smtClean="0"/>
            <a:t>)</a:t>
          </a:r>
          <a:endParaRPr lang="en-GB" dirty="0">
            <a:latin typeface="Arial" panose="020B0604020202020204" pitchFamily="34" charset="0"/>
            <a:cs typeface="Arial" panose="020B0604020202020204" pitchFamily="34" charset="0"/>
          </a:endParaRPr>
        </a:p>
      </dgm:t>
    </dgm:pt>
    <dgm:pt modelId="{DAF4C6E9-5C45-4150-A926-DB41B73868E4}" type="sibTrans" cxnId="{A15F1022-5B5D-4A1E-B825-744C372B78E4}">
      <dgm:prSet/>
      <dgm:spPr/>
      <dgm:t>
        <a:bodyPr/>
        <a:lstStyle/>
        <a:p>
          <a:endParaRPr lang="en-GB"/>
        </a:p>
      </dgm:t>
    </dgm:pt>
    <dgm:pt modelId="{8D49E27E-793F-4F1B-89CD-DC623B3AEADF}" type="parTrans" cxnId="{A15F1022-5B5D-4A1E-B825-744C372B78E4}">
      <dgm:prSet/>
      <dgm:spPr/>
      <dgm:t>
        <a:bodyPr/>
        <a:lstStyle/>
        <a:p>
          <a:endParaRPr lang="en-GB"/>
        </a:p>
      </dgm:t>
    </dgm:pt>
    <dgm:pt modelId="{4CEF60F5-4A0F-4169-9463-BE423FFA1D80}" type="pres">
      <dgm:prSet presAssocID="{671BC732-01D4-4937-AB04-ADCE00C993A3}" presName="diagram" presStyleCnt="0">
        <dgm:presLayoutVars>
          <dgm:dir/>
          <dgm:resizeHandles val="exact"/>
        </dgm:presLayoutVars>
      </dgm:prSet>
      <dgm:spPr/>
      <dgm:t>
        <a:bodyPr/>
        <a:lstStyle/>
        <a:p>
          <a:endParaRPr lang="en-GB"/>
        </a:p>
      </dgm:t>
    </dgm:pt>
    <dgm:pt modelId="{E6768383-165A-459A-8595-0BF303EC25E3}" type="pres">
      <dgm:prSet presAssocID="{44AB5D1A-7710-4465-8609-FEA159C6E3DE}" presName="node" presStyleLbl="node1" presStyleIdx="0" presStyleCnt="5">
        <dgm:presLayoutVars>
          <dgm:bulletEnabled val="1"/>
        </dgm:presLayoutVars>
      </dgm:prSet>
      <dgm:spPr/>
      <dgm:t>
        <a:bodyPr/>
        <a:lstStyle/>
        <a:p>
          <a:endParaRPr lang="en-GB"/>
        </a:p>
      </dgm:t>
    </dgm:pt>
    <dgm:pt modelId="{95E988D7-1CD9-4667-994E-E5146E24B3CC}" type="pres">
      <dgm:prSet presAssocID="{79192D5A-FBCB-461E-A604-EAD68BEF188D}" presName="sibTrans" presStyleCnt="0"/>
      <dgm:spPr/>
    </dgm:pt>
    <dgm:pt modelId="{5B820D63-BABB-4DB6-B887-CA1E7258A36D}" type="pres">
      <dgm:prSet presAssocID="{5636D5E7-B50C-4F54-8194-CB75C24DCF10}" presName="node" presStyleLbl="node1" presStyleIdx="1" presStyleCnt="5">
        <dgm:presLayoutVars>
          <dgm:bulletEnabled val="1"/>
        </dgm:presLayoutVars>
      </dgm:prSet>
      <dgm:spPr/>
      <dgm:t>
        <a:bodyPr/>
        <a:lstStyle/>
        <a:p>
          <a:endParaRPr lang="en-GB"/>
        </a:p>
      </dgm:t>
    </dgm:pt>
    <dgm:pt modelId="{E0416F31-9F30-4E63-A2B7-C6C3056F48BF}" type="pres">
      <dgm:prSet presAssocID="{466D9206-4CE4-4E29-A7C6-0E2E61E35C04}" presName="sibTrans" presStyleCnt="0"/>
      <dgm:spPr/>
    </dgm:pt>
    <dgm:pt modelId="{4AF17E07-974F-4C4F-AEEE-45A7D9DF1F99}" type="pres">
      <dgm:prSet presAssocID="{8FCCF765-5D68-48FC-9D4F-15FBCB34BC96}" presName="node" presStyleLbl="node1" presStyleIdx="2" presStyleCnt="5">
        <dgm:presLayoutVars>
          <dgm:bulletEnabled val="1"/>
        </dgm:presLayoutVars>
      </dgm:prSet>
      <dgm:spPr/>
      <dgm:t>
        <a:bodyPr/>
        <a:lstStyle/>
        <a:p>
          <a:endParaRPr lang="en-GB"/>
        </a:p>
      </dgm:t>
    </dgm:pt>
    <dgm:pt modelId="{F174B852-52CA-4C3E-83F9-77B5846EE92A}" type="pres">
      <dgm:prSet presAssocID="{F4001610-2629-4A94-AE81-D9C08DCFE982}" presName="sibTrans" presStyleCnt="0"/>
      <dgm:spPr/>
    </dgm:pt>
    <dgm:pt modelId="{741ACD3D-441F-4AB2-9212-A7E08C9F8082}" type="pres">
      <dgm:prSet presAssocID="{ACEF80DD-622B-42C0-89A1-BEFB8377711D}" presName="node" presStyleLbl="node1" presStyleIdx="3" presStyleCnt="5">
        <dgm:presLayoutVars>
          <dgm:bulletEnabled val="1"/>
        </dgm:presLayoutVars>
      </dgm:prSet>
      <dgm:spPr/>
      <dgm:t>
        <a:bodyPr/>
        <a:lstStyle/>
        <a:p>
          <a:endParaRPr lang="en-GB"/>
        </a:p>
      </dgm:t>
    </dgm:pt>
    <dgm:pt modelId="{B2867145-AB84-4AD1-92B3-8480CC37D286}" type="pres">
      <dgm:prSet presAssocID="{DAF4C6E9-5C45-4150-A926-DB41B73868E4}" presName="sibTrans" presStyleCnt="0"/>
      <dgm:spPr/>
    </dgm:pt>
    <dgm:pt modelId="{964BEA9B-888E-4073-AE28-4D68ECE67A5A}" type="pres">
      <dgm:prSet presAssocID="{EF1F30BE-B73B-4BFF-8A62-41B1EAE9CA26}" presName="node" presStyleLbl="node1" presStyleIdx="4" presStyleCnt="5">
        <dgm:presLayoutVars>
          <dgm:bulletEnabled val="1"/>
        </dgm:presLayoutVars>
      </dgm:prSet>
      <dgm:spPr/>
      <dgm:t>
        <a:bodyPr/>
        <a:lstStyle/>
        <a:p>
          <a:endParaRPr lang="en-GB"/>
        </a:p>
      </dgm:t>
    </dgm:pt>
  </dgm:ptLst>
  <dgm:cxnLst>
    <dgm:cxn modelId="{66704F61-269F-498A-A399-E4DF86043EB7}" type="presOf" srcId="{ACEF80DD-622B-42C0-89A1-BEFB8377711D}" destId="{741ACD3D-441F-4AB2-9212-A7E08C9F8082}" srcOrd="0" destOrd="0" presId="urn:microsoft.com/office/officeart/2005/8/layout/default"/>
    <dgm:cxn modelId="{735AE144-1BFB-436D-9D26-414702223E6B}" type="presOf" srcId="{671BC732-01D4-4937-AB04-ADCE00C993A3}" destId="{4CEF60F5-4A0F-4169-9463-BE423FFA1D80}" srcOrd="0" destOrd="0" presId="urn:microsoft.com/office/officeart/2005/8/layout/default"/>
    <dgm:cxn modelId="{D133A529-4754-401A-B9E0-A50F306E8556}" srcId="{671BC732-01D4-4937-AB04-ADCE00C993A3}" destId="{8FCCF765-5D68-48FC-9D4F-15FBCB34BC96}" srcOrd="2" destOrd="0" parTransId="{AF66FF94-D19E-4FD9-BF11-3CD9BD94090D}" sibTransId="{F4001610-2629-4A94-AE81-D9C08DCFE982}"/>
    <dgm:cxn modelId="{D027797D-BDE3-4D7D-9FE7-AEA48158ED1F}" type="presOf" srcId="{8FCCF765-5D68-48FC-9D4F-15FBCB34BC96}" destId="{4AF17E07-974F-4C4F-AEEE-45A7D9DF1F99}" srcOrd="0" destOrd="0" presId="urn:microsoft.com/office/officeart/2005/8/layout/default"/>
    <dgm:cxn modelId="{AAC338ED-2B49-4C33-ACC2-1E2D3A5EB359}" type="presOf" srcId="{5636D5E7-B50C-4F54-8194-CB75C24DCF10}" destId="{5B820D63-BABB-4DB6-B887-CA1E7258A36D}" srcOrd="0" destOrd="0" presId="urn:microsoft.com/office/officeart/2005/8/layout/default"/>
    <dgm:cxn modelId="{4B09174B-21B6-4C88-AEE7-51993845CAC4}" type="presOf" srcId="{44AB5D1A-7710-4465-8609-FEA159C6E3DE}" destId="{E6768383-165A-459A-8595-0BF303EC25E3}" srcOrd="0" destOrd="0" presId="urn:microsoft.com/office/officeart/2005/8/layout/default"/>
    <dgm:cxn modelId="{4B12EC4F-B296-4B02-9ED5-315382E1FC65}" srcId="{671BC732-01D4-4937-AB04-ADCE00C993A3}" destId="{44AB5D1A-7710-4465-8609-FEA159C6E3DE}" srcOrd="0" destOrd="0" parTransId="{75E64786-BFDF-4DC6-A72B-3AB868893F2C}" sibTransId="{79192D5A-FBCB-461E-A604-EAD68BEF188D}"/>
    <dgm:cxn modelId="{A74F38AC-9029-48C3-BC07-94F44A9B3622}" srcId="{671BC732-01D4-4937-AB04-ADCE00C993A3}" destId="{5636D5E7-B50C-4F54-8194-CB75C24DCF10}" srcOrd="1" destOrd="0" parTransId="{6514EA68-AFE8-4392-84C7-69AD1E9D77E4}" sibTransId="{466D9206-4CE4-4E29-A7C6-0E2E61E35C04}"/>
    <dgm:cxn modelId="{42512917-E3DB-4FB7-84F1-5A31827CE9B6}" srcId="{671BC732-01D4-4937-AB04-ADCE00C993A3}" destId="{EF1F30BE-B73B-4BFF-8A62-41B1EAE9CA26}" srcOrd="4" destOrd="0" parTransId="{BF16EB48-1EC9-4A96-88CC-BAEADD5BCDFB}" sibTransId="{91DAE9D9-9182-41B0-A899-E4C752D59615}"/>
    <dgm:cxn modelId="{F35702B0-55B4-4781-B9A3-E6EA45D847E9}" type="presOf" srcId="{EF1F30BE-B73B-4BFF-8A62-41B1EAE9CA26}" destId="{964BEA9B-888E-4073-AE28-4D68ECE67A5A}" srcOrd="0" destOrd="0" presId="urn:microsoft.com/office/officeart/2005/8/layout/default"/>
    <dgm:cxn modelId="{A15F1022-5B5D-4A1E-B825-744C372B78E4}" srcId="{671BC732-01D4-4937-AB04-ADCE00C993A3}" destId="{ACEF80DD-622B-42C0-89A1-BEFB8377711D}" srcOrd="3" destOrd="0" parTransId="{8D49E27E-793F-4F1B-89CD-DC623B3AEADF}" sibTransId="{DAF4C6E9-5C45-4150-A926-DB41B73868E4}"/>
    <dgm:cxn modelId="{BB16E1CE-1BA5-4836-8117-D290E1C488A2}" type="presParOf" srcId="{4CEF60F5-4A0F-4169-9463-BE423FFA1D80}" destId="{E6768383-165A-459A-8595-0BF303EC25E3}" srcOrd="0" destOrd="0" presId="urn:microsoft.com/office/officeart/2005/8/layout/default"/>
    <dgm:cxn modelId="{52DEB072-AAA1-4353-BAAF-E5AA2D8811F8}" type="presParOf" srcId="{4CEF60F5-4A0F-4169-9463-BE423FFA1D80}" destId="{95E988D7-1CD9-4667-994E-E5146E24B3CC}" srcOrd="1" destOrd="0" presId="urn:microsoft.com/office/officeart/2005/8/layout/default"/>
    <dgm:cxn modelId="{FB9BFC66-8634-44F7-BEA7-48EE9DFB613C}" type="presParOf" srcId="{4CEF60F5-4A0F-4169-9463-BE423FFA1D80}" destId="{5B820D63-BABB-4DB6-B887-CA1E7258A36D}" srcOrd="2" destOrd="0" presId="urn:microsoft.com/office/officeart/2005/8/layout/default"/>
    <dgm:cxn modelId="{C2FF737B-6C64-4C59-B6E5-915CB37048CE}" type="presParOf" srcId="{4CEF60F5-4A0F-4169-9463-BE423FFA1D80}" destId="{E0416F31-9F30-4E63-A2B7-C6C3056F48BF}" srcOrd="3" destOrd="0" presId="urn:microsoft.com/office/officeart/2005/8/layout/default"/>
    <dgm:cxn modelId="{B7BEF77E-1F47-47F8-A04C-6E24F041A8B5}" type="presParOf" srcId="{4CEF60F5-4A0F-4169-9463-BE423FFA1D80}" destId="{4AF17E07-974F-4C4F-AEEE-45A7D9DF1F99}" srcOrd="4" destOrd="0" presId="urn:microsoft.com/office/officeart/2005/8/layout/default"/>
    <dgm:cxn modelId="{A5B2C0CF-C010-4BFE-B0FA-6EF5A2AF718B}" type="presParOf" srcId="{4CEF60F5-4A0F-4169-9463-BE423FFA1D80}" destId="{F174B852-52CA-4C3E-83F9-77B5846EE92A}" srcOrd="5" destOrd="0" presId="urn:microsoft.com/office/officeart/2005/8/layout/default"/>
    <dgm:cxn modelId="{B92193BF-F35B-4A54-9BCD-B98B844EE3AA}" type="presParOf" srcId="{4CEF60F5-4A0F-4169-9463-BE423FFA1D80}" destId="{741ACD3D-441F-4AB2-9212-A7E08C9F8082}" srcOrd="6" destOrd="0" presId="urn:microsoft.com/office/officeart/2005/8/layout/default"/>
    <dgm:cxn modelId="{8CA7D82C-C5FA-496D-9230-B915DDDFD74A}" type="presParOf" srcId="{4CEF60F5-4A0F-4169-9463-BE423FFA1D80}" destId="{B2867145-AB84-4AD1-92B3-8480CC37D286}" srcOrd="7" destOrd="0" presId="urn:microsoft.com/office/officeart/2005/8/layout/default"/>
    <dgm:cxn modelId="{78430C62-995E-4E2E-BFF4-6F27B58406D5}" type="presParOf" srcId="{4CEF60F5-4A0F-4169-9463-BE423FFA1D80}" destId="{964BEA9B-888E-4073-AE28-4D68ECE67A5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264E3FF-F9BD-40A3-A761-828324B981D0}">
      <dgm:prSet phldrT="[Text]" custT="1"/>
      <dgm:spPr/>
      <dgm:t>
        <a:bodyPr/>
        <a:lstStyle/>
        <a:p>
          <a:r>
            <a:rPr lang="en-GB" sz="1800" dirty="0" err="1" smtClean="0"/>
            <a:t>Doedd</a:t>
          </a:r>
          <a:r>
            <a:rPr lang="en-GB" sz="1800" dirty="0" smtClean="0"/>
            <a:t> </a:t>
          </a:r>
          <a:r>
            <a:rPr lang="en-GB" sz="1800" dirty="0" err="1" smtClean="0"/>
            <a:t>gennym</a:t>
          </a:r>
          <a:r>
            <a:rPr lang="en-GB" sz="1800" dirty="0" smtClean="0"/>
            <a:t> </a:t>
          </a:r>
          <a:r>
            <a:rPr lang="en-GB" sz="1800" dirty="0" err="1" smtClean="0"/>
            <a:t>ni</a:t>
          </a:r>
          <a:r>
            <a:rPr lang="en-GB" sz="1800" dirty="0" smtClean="0"/>
            <a:t> </a:t>
          </a:r>
          <a:r>
            <a:rPr lang="en-GB" sz="1800" dirty="0" err="1" smtClean="0"/>
            <a:t>ddim</a:t>
          </a:r>
          <a:r>
            <a:rPr lang="en-GB" sz="1800" dirty="0" smtClean="0"/>
            <a:t> </a:t>
          </a:r>
          <a:r>
            <a:rPr lang="en-GB" sz="1800" dirty="0" err="1" smtClean="0"/>
            <a:t>syniad</a:t>
          </a:r>
          <a:r>
            <a:rPr lang="en-GB" sz="1800" dirty="0" smtClean="0"/>
            <a:t> </a:t>
          </a:r>
          <a:r>
            <a:rPr lang="en-GB" sz="1800" dirty="0" err="1" smtClean="0"/>
            <a:t>fod</a:t>
          </a:r>
          <a:r>
            <a:rPr lang="en-GB" sz="1800" dirty="0" smtClean="0"/>
            <a:t> </a:t>
          </a:r>
          <a:r>
            <a:rPr lang="en-GB" sz="1800" dirty="0" err="1" smtClean="0"/>
            <a:t>hyn</a:t>
          </a:r>
          <a:r>
            <a:rPr lang="en-GB" sz="1800" dirty="0" smtClean="0"/>
            <a:t> </a:t>
          </a:r>
          <a:r>
            <a:rPr lang="en-GB" sz="1800" dirty="0" err="1" smtClean="0"/>
            <a:t>yn</a:t>
          </a:r>
          <a:r>
            <a:rPr lang="en-GB" sz="1800" dirty="0" smtClean="0"/>
            <a:t> </a:t>
          </a:r>
          <a:r>
            <a:rPr lang="en-GB" sz="1800" dirty="0" err="1" smtClean="0"/>
            <a:t>broblem</a:t>
          </a:r>
          <a:r>
            <a:rPr lang="en-GB" sz="1800" dirty="0" smtClean="0"/>
            <a:t> </a:t>
          </a:r>
          <a:endParaRPr lang="en-GB" sz="1800" dirty="0">
            <a:solidFill>
              <a:schemeClr val="bg1"/>
            </a:solidFill>
            <a:latin typeface="Arial" panose="020B0604020202020204" pitchFamily="34" charset="0"/>
            <a:cs typeface="Arial" panose="020B0604020202020204" pitchFamily="34" charset="0"/>
          </a:endParaRPr>
        </a:p>
      </dgm:t>
    </dgm:pt>
    <dgm:pt modelId="{5F9ACA02-0976-4105-8BEC-4374E6C2B20E}" type="parTrans" cxnId="{1C70C5B1-FBE9-4403-9F05-71A70F4C53BB}">
      <dgm:prSet/>
      <dgm:spPr/>
      <dgm:t>
        <a:bodyPr/>
        <a:lstStyle/>
        <a:p>
          <a:endParaRPr lang="en-GB" sz="1800">
            <a:solidFill>
              <a:schemeClr val="bg1"/>
            </a:solidFill>
          </a:endParaRPr>
        </a:p>
      </dgm:t>
    </dgm:pt>
    <dgm:pt modelId="{55C18A0F-EA0F-4E3C-98D7-EAADBCCE3F38}" type="sibTrans" cxnId="{1C70C5B1-FBE9-4403-9F05-71A70F4C53BB}">
      <dgm:prSet/>
      <dgm:spPr/>
      <dgm:t>
        <a:bodyPr/>
        <a:lstStyle/>
        <a:p>
          <a:endParaRPr lang="en-GB" sz="1800">
            <a:solidFill>
              <a:schemeClr val="bg1"/>
            </a:solidFill>
          </a:endParaRPr>
        </a:p>
      </dgm:t>
    </dgm:pt>
    <dgm:pt modelId="{1DB2CFC5-90FC-4D04-BF69-A0B4FF9B15DD}">
      <dgm:prSet custT="1"/>
      <dgm:spPr/>
      <dgm:t>
        <a:bodyPr/>
        <a:lstStyle/>
        <a:p>
          <a:r>
            <a:rPr lang="en-GB" sz="1800" dirty="0" err="1" smtClean="0"/>
            <a:t>Mae’r</a:t>
          </a:r>
          <a:r>
            <a:rPr lang="en-GB" sz="1800" dirty="0" smtClean="0"/>
            <a:t> </a:t>
          </a:r>
          <a:r>
            <a:rPr lang="en-GB" sz="1800" dirty="0" err="1" smtClean="0"/>
            <a:t>broblem</a:t>
          </a:r>
          <a:r>
            <a:rPr lang="en-GB" sz="1800" dirty="0" smtClean="0"/>
            <a:t> hon ag </a:t>
          </a:r>
          <a:r>
            <a:rPr lang="en-GB" sz="1800" dirty="0" err="1" smtClean="0"/>
            <a:t>oblygiadau</a:t>
          </a:r>
          <a:r>
            <a:rPr lang="en-GB" sz="1800" dirty="0" smtClean="0"/>
            <a:t> </a:t>
          </a:r>
          <a:r>
            <a:rPr lang="en-GB" sz="1800" dirty="0" err="1" smtClean="0"/>
            <a:t>diogelwch</a:t>
          </a:r>
          <a:r>
            <a:rPr lang="en-GB" sz="1800" dirty="0" smtClean="0"/>
            <a:t> </a:t>
          </a:r>
          <a:r>
            <a:rPr lang="en-GB" sz="1800" dirty="0" err="1" smtClean="0"/>
            <a:t>enfawr</a:t>
          </a:r>
          <a:endParaRPr lang="en-GB" sz="1800" dirty="0">
            <a:solidFill>
              <a:schemeClr val="bg1"/>
            </a:solidFill>
            <a:latin typeface="Arial" panose="020B0604020202020204" pitchFamily="34" charset="0"/>
            <a:cs typeface="Arial" panose="020B0604020202020204" pitchFamily="34" charset="0"/>
          </a:endParaRPr>
        </a:p>
      </dgm:t>
    </dgm:pt>
    <dgm:pt modelId="{0749869E-7C11-4ADB-B5BF-DDF5424C372A}" type="parTrans" cxnId="{F0E22D8E-B2EE-4EC2-B28B-3819E730FA7A}">
      <dgm:prSet/>
      <dgm:spPr/>
      <dgm:t>
        <a:bodyPr/>
        <a:lstStyle/>
        <a:p>
          <a:endParaRPr lang="en-GB" sz="1800">
            <a:solidFill>
              <a:schemeClr val="bg1"/>
            </a:solidFill>
          </a:endParaRPr>
        </a:p>
      </dgm:t>
    </dgm:pt>
    <dgm:pt modelId="{5124626F-F4F8-4123-ADC1-EC9B53032BF1}" type="sibTrans" cxnId="{F0E22D8E-B2EE-4EC2-B28B-3819E730FA7A}">
      <dgm:prSet/>
      <dgm:spPr/>
      <dgm:t>
        <a:bodyPr/>
        <a:lstStyle/>
        <a:p>
          <a:endParaRPr lang="en-GB" sz="1800">
            <a:solidFill>
              <a:schemeClr val="bg1"/>
            </a:solidFill>
          </a:endParaRPr>
        </a:p>
      </dgm:t>
    </dgm:pt>
    <dgm:pt modelId="{15A06AEF-5D2F-41DE-ACE4-637B615B9C2B}">
      <dgm:prSet custT="1"/>
      <dgm:spPr/>
      <dgm:t>
        <a:bodyPr/>
        <a:lstStyle/>
        <a:p>
          <a:r>
            <a:rPr lang="en-GB" sz="1800" dirty="0" err="1" smtClean="0"/>
            <a:t>Dylech</a:t>
          </a:r>
          <a:r>
            <a:rPr lang="en-GB" sz="1800" dirty="0" smtClean="0"/>
            <a:t> </a:t>
          </a:r>
          <a:r>
            <a:rPr lang="en-GB" sz="1800" dirty="0" err="1" smtClean="0"/>
            <a:t>weithio</a:t>
          </a:r>
          <a:r>
            <a:rPr lang="en-GB" sz="1800" dirty="0" smtClean="0"/>
            <a:t> </a:t>
          </a:r>
          <a:r>
            <a:rPr lang="en-GB" sz="1800" dirty="0" err="1" smtClean="0"/>
            <a:t>mewn</a:t>
          </a:r>
          <a:r>
            <a:rPr lang="en-GB" sz="1800" dirty="0" smtClean="0"/>
            <a:t> </a:t>
          </a:r>
          <a:r>
            <a:rPr lang="en-GB" sz="1800" dirty="0" err="1" smtClean="0"/>
            <a:t>partneriaeth</a:t>
          </a:r>
          <a:r>
            <a:rPr lang="en-GB" sz="1800" dirty="0" smtClean="0"/>
            <a:t> â </a:t>
          </a:r>
          <a:r>
            <a:rPr lang="en-GB" sz="1800" dirty="0" err="1" smtClean="0"/>
            <a:t>sefydliadau</a:t>
          </a:r>
          <a:r>
            <a:rPr lang="en-GB" sz="1800" dirty="0" smtClean="0"/>
            <a:t> </a:t>
          </a:r>
          <a:r>
            <a:rPr lang="en-GB" sz="1800" dirty="0" err="1" smtClean="0"/>
            <a:t>eraill</a:t>
          </a:r>
          <a:r>
            <a:rPr lang="en-GB" sz="1800" dirty="0" smtClean="0"/>
            <a:t> </a:t>
          </a:r>
          <a:r>
            <a:rPr lang="en-GB" sz="1800" dirty="0" err="1" smtClean="0"/>
            <a:t>yn</a:t>
          </a:r>
          <a:r>
            <a:rPr lang="en-GB" sz="1800" dirty="0" smtClean="0"/>
            <a:t> </a:t>
          </a:r>
          <a:r>
            <a:rPr lang="en-GB" sz="1800" dirty="0" err="1" smtClean="0"/>
            <a:t>cynnwys</a:t>
          </a:r>
          <a:r>
            <a:rPr lang="en-GB" sz="1800" dirty="0" smtClean="0"/>
            <a:t> </a:t>
          </a:r>
          <a:r>
            <a:rPr lang="en-GB" sz="1800" dirty="0" err="1" smtClean="0"/>
            <a:t>yr</a:t>
          </a:r>
          <a:r>
            <a:rPr lang="en-GB" sz="1800" dirty="0" smtClean="0"/>
            <a:t> </a:t>
          </a:r>
          <a:r>
            <a:rPr lang="en-GB" sz="1800" dirty="0" err="1" smtClean="0"/>
            <a:t>heddlu</a:t>
          </a:r>
          <a:endParaRPr lang="en-GB" sz="1800" dirty="0">
            <a:solidFill>
              <a:schemeClr val="bg1"/>
            </a:solidFill>
            <a:latin typeface="Arial" panose="020B0604020202020204" pitchFamily="34" charset="0"/>
            <a:cs typeface="Arial" panose="020B0604020202020204" pitchFamily="34" charset="0"/>
          </a:endParaRPr>
        </a:p>
      </dgm:t>
    </dgm:pt>
    <dgm:pt modelId="{433AA211-BE23-49F0-8A22-D72A670688A1}" type="parTrans" cxnId="{19BB0E48-3C14-4F13-B7F3-D79C1BC08E86}">
      <dgm:prSet/>
      <dgm:spPr/>
      <dgm:t>
        <a:bodyPr/>
        <a:lstStyle/>
        <a:p>
          <a:endParaRPr lang="en-GB" sz="1800">
            <a:solidFill>
              <a:schemeClr val="bg1"/>
            </a:solidFill>
          </a:endParaRPr>
        </a:p>
      </dgm:t>
    </dgm:pt>
    <dgm:pt modelId="{A51A9359-3D7D-4A05-A205-86397FCAD17D}" type="sibTrans" cxnId="{19BB0E48-3C14-4F13-B7F3-D79C1BC08E86}">
      <dgm:prSet/>
      <dgm:spPr/>
      <dgm:t>
        <a:bodyPr/>
        <a:lstStyle/>
        <a:p>
          <a:endParaRPr lang="en-GB" sz="1800">
            <a:solidFill>
              <a:schemeClr val="bg1"/>
            </a:solidFill>
          </a:endParaRPr>
        </a:p>
      </dgm:t>
    </dgm:pt>
    <dgm:pt modelId="{831FD9D2-8662-4AE9-B221-B595F8DADAE7}">
      <dgm:prSet phldrT="[Text]" custT="1"/>
      <dgm:spPr/>
      <dgm:t>
        <a:bodyPr/>
        <a:lstStyle/>
        <a:p>
          <a:r>
            <a:rPr lang="en-GB" sz="1800" dirty="0" err="1" smtClean="0"/>
            <a:t>Dylech</a:t>
          </a:r>
          <a:r>
            <a:rPr lang="en-GB" sz="1800" dirty="0" smtClean="0"/>
            <a:t> </a:t>
          </a:r>
          <a:r>
            <a:rPr lang="en-GB" sz="1800" dirty="0" err="1" smtClean="0"/>
            <a:t>godi</a:t>
          </a:r>
          <a:r>
            <a:rPr lang="en-GB" sz="1800" dirty="0" smtClean="0"/>
            <a:t> </a:t>
          </a:r>
          <a:r>
            <a:rPr lang="en-GB" sz="1800" dirty="0" err="1" smtClean="0"/>
            <a:t>ymwybyddiaeth</a:t>
          </a:r>
          <a:r>
            <a:rPr lang="en-GB" sz="1800" dirty="0" smtClean="0"/>
            <a:t> </a:t>
          </a:r>
          <a:r>
            <a:rPr lang="en-GB" sz="1800" dirty="0" err="1" smtClean="0"/>
            <a:t>o’r</a:t>
          </a:r>
          <a:r>
            <a:rPr lang="en-GB" sz="1800" dirty="0" smtClean="0"/>
            <a:t> </a:t>
          </a:r>
          <a:r>
            <a:rPr lang="en-GB" sz="1800" dirty="0" err="1" smtClean="0"/>
            <a:t>broblem</a:t>
          </a:r>
          <a:r>
            <a:rPr lang="en-GB" sz="1800" dirty="0" smtClean="0"/>
            <a:t> hon</a:t>
          </a:r>
          <a:endParaRPr lang="en-GB" sz="1800" dirty="0">
            <a:solidFill>
              <a:schemeClr val="bg1"/>
            </a:solidFill>
            <a:latin typeface="Arial" panose="020B0604020202020204" pitchFamily="34" charset="0"/>
            <a:cs typeface="Arial" panose="020B0604020202020204" pitchFamily="34" charset="0"/>
          </a:endParaRPr>
        </a:p>
      </dgm:t>
    </dgm:pt>
    <dgm:pt modelId="{52DD4F08-F804-43C9-BF69-AF522B51E8AE}" type="parTrans" cxnId="{1D08BD0D-4FB9-4A76-8880-C3ED789DBC7C}">
      <dgm:prSet/>
      <dgm:spPr/>
      <dgm:t>
        <a:bodyPr/>
        <a:lstStyle/>
        <a:p>
          <a:endParaRPr lang="en-GB" sz="1800">
            <a:solidFill>
              <a:schemeClr val="bg1"/>
            </a:solidFill>
          </a:endParaRPr>
        </a:p>
      </dgm:t>
    </dgm:pt>
    <dgm:pt modelId="{09A38115-DE5A-4F06-80FE-480C16F41982}" type="sibTrans" cxnId="{1D08BD0D-4FB9-4A76-8880-C3ED789DBC7C}">
      <dgm:prSet/>
      <dgm:spPr/>
      <dgm:t>
        <a:bodyPr/>
        <a:lstStyle/>
        <a:p>
          <a:endParaRPr lang="en-GB" sz="1800">
            <a:solidFill>
              <a:schemeClr val="bg1"/>
            </a:solidFill>
          </a:endParaRPr>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4"/>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4"/>
      <dgm:spPr/>
    </dgm:pt>
    <dgm:pt modelId="{D8C9E172-54FE-4554-94DF-7C890B71CD45}" type="pres">
      <dgm:prSet presAssocID="{D459A8CB-300D-4D11-A7DF-2813180A01E2}" presName="dstNode" presStyleLbl="node1" presStyleIdx="0" presStyleCnt="4"/>
      <dgm:spPr/>
    </dgm:pt>
    <dgm:pt modelId="{92D126F9-D11D-4B94-8870-7A869EE6D0F7}" type="pres">
      <dgm:prSet presAssocID="{3264E3FF-F9BD-40A3-A761-828324B981D0}" presName="text_1" presStyleLbl="node1" presStyleIdx="0" presStyleCnt="4">
        <dgm:presLayoutVars>
          <dgm:bulletEnabled val="1"/>
        </dgm:presLayoutVars>
      </dgm:prSet>
      <dgm:spPr/>
      <dgm:t>
        <a:bodyPr/>
        <a:lstStyle/>
        <a:p>
          <a:endParaRPr lang="en-GB"/>
        </a:p>
      </dgm:t>
    </dgm:pt>
    <dgm:pt modelId="{4FA7B483-0FF3-46F6-8419-7F383AE07B8B}" type="pres">
      <dgm:prSet presAssocID="{3264E3FF-F9BD-40A3-A761-828324B981D0}" presName="accent_1" presStyleCnt="0"/>
      <dgm:spPr/>
    </dgm:pt>
    <dgm:pt modelId="{247A77BE-867D-46FC-B0B1-28A2780BDB1D}" type="pres">
      <dgm:prSet presAssocID="{3264E3FF-F9BD-40A3-A761-828324B981D0}" presName="accentRepeatNode" presStyleLbl="solidFgAcc1" presStyleIdx="0" presStyleCnt="4"/>
      <dgm:spPr/>
    </dgm:pt>
    <dgm:pt modelId="{B46E5EDF-7AFF-472F-B6EB-F8B33F108EA4}" type="pres">
      <dgm:prSet presAssocID="{831FD9D2-8662-4AE9-B221-B595F8DADAE7}" presName="text_2" presStyleLbl="node1" presStyleIdx="1" presStyleCnt="4">
        <dgm:presLayoutVars>
          <dgm:bulletEnabled val="1"/>
        </dgm:presLayoutVars>
      </dgm:prSet>
      <dgm:spPr/>
      <dgm:t>
        <a:bodyPr/>
        <a:lstStyle/>
        <a:p>
          <a:endParaRPr lang="en-GB"/>
        </a:p>
      </dgm:t>
    </dgm:pt>
    <dgm:pt modelId="{9CE5EE33-DA2C-4A48-A11B-76151345065C}" type="pres">
      <dgm:prSet presAssocID="{831FD9D2-8662-4AE9-B221-B595F8DADAE7}" presName="accent_2" presStyleCnt="0"/>
      <dgm:spPr/>
    </dgm:pt>
    <dgm:pt modelId="{F8353A8E-7F62-4A11-8FBE-5F6903C293B1}" type="pres">
      <dgm:prSet presAssocID="{831FD9D2-8662-4AE9-B221-B595F8DADAE7}" presName="accentRepeatNode" presStyleLbl="solidFgAcc1" presStyleIdx="1" presStyleCnt="4"/>
      <dgm:spPr/>
    </dgm:pt>
    <dgm:pt modelId="{9E7D9FCD-FE78-4864-ABA0-5E4E53017410}" type="pres">
      <dgm:prSet presAssocID="{1DB2CFC5-90FC-4D04-BF69-A0B4FF9B15DD}" presName="text_3" presStyleLbl="node1" presStyleIdx="2" presStyleCnt="4" custLinFactNeighborX="-1922" custLinFactNeighborY="1989">
        <dgm:presLayoutVars>
          <dgm:bulletEnabled val="1"/>
        </dgm:presLayoutVars>
      </dgm:prSet>
      <dgm:spPr/>
      <dgm:t>
        <a:bodyPr/>
        <a:lstStyle/>
        <a:p>
          <a:endParaRPr lang="en-GB"/>
        </a:p>
      </dgm:t>
    </dgm:pt>
    <dgm:pt modelId="{27D845B7-36ED-45F5-9148-4215B7195FF3}" type="pres">
      <dgm:prSet presAssocID="{1DB2CFC5-90FC-4D04-BF69-A0B4FF9B15DD}" presName="accent_3" presStyleCnt="0"/>
      <dgm:spPr/>
    </dgm:pt>
    <dgm:pt modelId="{684685AB-A877-4822-AF25-382CEBF6CC9E}" type="pres">
      <dgm:prSet presAssocID="{1DB2CFC5-90FC-4D04-BF69-A0B4FF9B15DD}" presName="accentRepeatNode" presStyleLbl="solidFgAcc1" presStyleIdx="2" presStyleCnt="4"/>
      <dgm:spPr/>
    </dgm:pt>
    <dgm:pt modelId="{E61D02E3-1E17-4FDA-A8FE-87886A814456}" type="pres">
      <dgm:prSet presAssocID="{15A06AEF-5D2F-41DE-ACE4-637B615B9C2B}" presName="text_4" presStyleLbl="node1" presStyleIdx="3" presStyleCnt="4">
        <dgm:presLayoutVars>
          <dgm:bulletEnabled val="1"/>
        </dgm:presLayoutVars>
      </dgm:prSet>
      <dgm:spPr/>
      <dgm:t>
        <a:bodyPr/>
        <a:lstStyle/>
        <a:p>
          <a:endParaRPr lang="en-GB"/>
        </a:p>
      </dgm:t>
    </dgm:pt>
    <dgm:pt modelId="{0193B81F-BA3D-482E-8649-C7CB1DA05DC0}" type="pres">
      <dgm:prSet presAssocID="{15A06AEF-5D2F-41DE-ACE4-637B615B9C2B}" presName="accent_4" presStyleCnt="0"/>
      <dgm:spPr/>
    </dgm:pt>
    <dgm:pt modelId="{2BF3E30B-802B-4253-A797-858926624FDC}" type="pres">
      <dgm:prSet presAssocID="{15A06AEF-5D2F-41DE-ACE4-637B615B9C2B}" presName="accentRepeatNode" presStyleLbl="solidFgAcc1" presStyleIdx="3" presStyleCnt="4"/>
      <dgm:spPr/>
    </dgm:pt>
  </dgm:ptLst>
  <dgm:cxnLst>
    <dgm:cxn modelId="{EFE34A7E-D733-4FBD-A2BD-B719CBD72709}" type="presOf" srcId="{831FD9D2-8662-4AE9-B221-B595F8DADAE7}" destId="{B46E5EDF-7AFF-472F-B6EB-F8B33F108EA4}" srcOrd="0" destOrd="0" presId="urn:microsoft.com/office/officeart/2008/layout/VerticalCurvedList"/>
    <dgm:cxn modelId="{1C70C5B1-FBE9-4403-9F05-71A70F4C53BB}" srcId="{D459A8CB-300D-4D11-A7DF-2813180A01E2}" destId="{3264E3FF-F9BD-40A3-A761-828324B981D0}" srcOrd="0" destOrd="0" parTransId="{5F9ACA02-0976-4105-8BEC-4374E6C2B20E}" sibTransId="{55C18A0F-EA0F-4E3C-98D7-EAADBCCE3F38}"/>
    <dgm:cxn modelId="{36EE67FD-EFCC-4A54-A2AB-208F49B19864}" type="presOf" srcId="{55C18A0F-EA0F-4E3C-98D7-EAADBCCE3F38}" destId="{22BE834E-C124-4A30-9090-DA10434FEFD8}" srcOrd="0" destOrd="0" presId="urn:microsoft.com/office/officeart/2008/layout/VerticalCurvedList"/>
    <dgm:cxn modelId="{04E25D0D-597E-426E-9551-3D48D38973DF}" type="presOf" srcId="{15A06AEF-5D2F-41DE-ACE4-637B615B9C2B}" destId="{E61D02E3-1E17-4FDA-A8FE-87886A814456}" srcOrd="0" destOrd="0" presId="urn:microsoft.com/office/officeart/2008/layout/VerticalCurvedList"/>
    <dgm:cxn modelId="{E26CF6FF-DD82-4A89-A533-B424A94F54AF}" type="presOf" srcId="{3264E3FF-F9BD-40A3-A761-828324B981D0}" destId="{92D126F9-D11D-4B94-8870-7A869EE6D0F7}" srcOrd="0" destOrd="0" presId="urn:microsoft.com/office/officeart/2008/layout/VerticalCurvedList"/>
    <dgm:cxn modelId="{F0E22D8E-B2EE-4EC2-B28B-3819E730FA7A}" srcId="{D459A8CB-300D-4D11-A7DF-2813180A01E2}" destId="{1DB2CFC5-90FC-4D04-BF69-A0B4FF9B15DD}" srcOrd="2" destOrd="0" parTransId="{0749869E-7C11-4ADB-B5BF-DDF5424C372A}" sibTransId="{5124626F-F4F8-4123-ADC1-EC9B53032BF1}"/>
    <dgm:cxn modelId="{79BB529C-C1ED-4FA0-B781-7CA1F38CD0DF}" type="presOf" srcId="{D459A8CB-300D-4D11-A7DF-2813180A01E2}" destId="{0D00B434-B061-4F65-8E54-EE4636341EBE}" srcOrd="0" destOrd="0" presId="urn:microsoft.com/office/officeart/2008/layout/VerticalCurvedList"/>
    <dgm:cxn modelId="{19BB0E48-3C14-4F13-B7F3-D79C1BC08E86}" srcId="{D459A8CB-300D-4D11-A7DF-2813180A01E2}" destId="{15A06AEF-5D2F-41DE-ACE4-637B615B9C2B}" srcOrd="3" destOrd="0" parTransId="{433AA211-BE23-49F0-8A22-D72A670688A1}" sibTransId="{A51A9359-3D7D-4A05-A205-86397FCAD17D}"/>
    <dgm:cxn modelId="{1D08BD0D-4FB9-4A76-8880-C3ED789DBC7C}" srcId="{D459A8CB-300D-4D11-A7DF-2813180A01E2}" destId="{831FD9D2-8662-4AE9-B221-B595F8DADAE7}" srcOrd="1" destOrd="0" parTransId="{52DD4F08-F804-43C9-BF69-AF522B51E8AE}" sibTransId="{09A38115-DE5A-4F06-80FE-480C16F41982}"/>
    <dgm:cxn modelId="{C1C45542-BF22-4C22-9936-C21162783877}" type="presOf" srcId="{1DB2CFC5-90FC-4D04-BF69-A0B4FF9B15DD}" destId="{9E7D9FCD-FE78-4864-ABA0-5E4E53017410}" srcOrd="0" destOrd="0" presId="urn:microsoft.com/office/officeart/2008/layout/VerticalCurvedList"/>
    <dgm:cxn modelId="{D8137E61-73E7-42BF-8739-DCD404549108}" type="presParOf" srcId="{0D00B434-B061-4F65-8E54-EE4636341EBE}" destId="{B6E7EB3E-68ED-4990-8F9E-569126CD3B4D}" srcOrd="0" destOrd="0" presId="urn:microsoft.com/office/officeart/2008/layout/VerticalCurvedList"/>
    <dgm:cxn modelId="{8A56DD43-E9C4-4B6D-94DA-E80F19C407F9}" type="presParOf" srcId="{B6E7EB3E-68ED-4990-8F9E-569126CD3B4D}" destId="{050A3109-8A74-46C1-BCD9-6E87423316F1}" srcOrd="0" destOrd="0" presId="urn:microsoft.com/office/officeart/2008/layout/VerticalCurvedList"/>
    <dgm:cxn modelId="{285E29E7-65B2-4426-AB6D-424AE7806F74}" type="presParOf" srcId="{050A3109-8A74-46C1-BCD9-6E87423316F1}" destId="{C51D367A-D326-4AF5-8B67-37221E78DE51}" srcOrd="0" destOrd="0" presId="urn:microsoft.com/office/officeart/2008/layout/VerticalCurvedList"/>
    <dgm:cxn modelId="{0F62FD69-2AE9-4D3E-AE74-2A8A297CECBF}" type="presParOf" srcId="{050A3109-8A74-46C1-BCD9-6E87423316F1}" destId="{22BE834E-C124-4A30-9090-DA10434FEFD8}" srcOrd="1" destOrd="0" presId="urn:microsoft.com/office/officeart/2008/layout/VerticalCurvedList"/>
    <dgm:cxn modelId="{CB991F0F-09E3-4A3D-9D31-9A3982A42815}" type="presParOf" srcId="{050A3109-8A74-46C1-BCD9-6E87423316F1}" destId="{CA0CEFC9-4421-493F-8ADC-C7BB6847E039}" srcOrd="2" destOrd="0" presId="urn:microsoft.com/office/officeart/2008/layout/VerticalCurvedList"/>
    <dgm:cxn modelId="{BE5136B9-A31C-46DE-8E0E-7D2E3236AA95}" type="presParOf" srcId="{050A3109-8A74-46C1-BCD9-6E87423316F1}" destId="{D8C9E172-54FE-4554-94DF-7C890B71CD45}" srcOrd="3" destOrd="0" presId="urn:microsoft.com/office/officeart/2008/layout/VerticalCurvedList"/>
    <dgm:cxn modelId="{B79F030E-1F85-474D-81BB-08BE6626EAB5}" type="presParOf" srcId="{B6E7EB3E-68ED-4990-8F9E-569126CD3B4D}" destId="{92D126F9-D11D-4B94-8870-7A869EE6D0F7}" srcOrd="1" destOrd="0" presId="urn:microsoft.com/office/officeart/2008/layout/VerticalCurvedList"/>
    <dgm:cxn modelId="{3B904DD3-BDC6-467F-A775-A1FF295F4223}" type="presParOf" srcId="{B6E7EB3E-68ED-4990-8F9E-569126CD3B4D}" destId="{4FA7B483-0FF3-46F6-8419-7F383AE07B8B}" srcOrd="2" destOrd="0" presId="urn:microsoft.com/office/officeart/2008/layout/VerticalCurvedList"/>
    <dgm:cxn modelId="{AE57272C-B87A-47B5-9D9A-E8041CF47A2E}" type="presParOf" srcId="{4FA7B483-0FF3-46F6-8419-7F383AE07B8B}" destId="{247A77BE-867D-46FC-B0B1-28A2780BDB1D}" srcOrd="0" destOrd="0" presId="urn:microsoft.com/office/officeart/2008/layout/VerticalCurvedList"/>
    <dgm:cxn modelId="{785D52F1-65CA-43EB-B820-E49F49DEDBF6}" type="presParOf" srcId="{B6E7EB3E-68ED-4990-8F9E-569126CD3B4D}" destId="{B46E5EDF-7AFF-472F-B6EB-F8B33F108EA4}" srcOrd="3" destOrd="0" presId="urn:microsoft.com/office/officeart/2008/layout/VerticalCurvedList"/>
    <dgm:cxn modelId="{53869313-88D6-41D6-A8A0-C411C0684358}" type="presParOf" srcId="{B6E7EB3E-68ED-4990-8F9E-569126CD3B4D}" destId="{9CE5EE33-DA2C-4A48-A11B-76151345065C}" srcOrd="4" destOrd="0" presId="urn:microsoft.com/office/officeart/2008/layout/VerticalCurvedList"/>
    <dgm:cxn modelId="{814D8123-788E-4114-B949-B18B2A4E8D44}" type="presParOf" srcId="{9CE5EE33-DA2C-4A48-A11B-76151345065C}" destId="{F8353A8E-7F62-4A11-8FBE-5F6903C293B1}" srcOrd="0" destOrd="0" presId="urn:microsoft.com/office/officeart/2008/layout/VerticalCurvedList"/>
    <dgm:cxn modelId="{5AB76E6C-0FA6-4EA4-B503-21157092FBDA}" type="presParOf" srcId="{B6E7EB3E-68ED-4990-8F9E-569126CD3B4D}" destId="{9E7D9FCD-FE78-4864-ABA0-5E4E53017410}" srcOrd="5" destOrd="0" presId="urn:microsoft.com/office/officeart/2008/layout/VerticalCurvedList"/>
    <dgm:cxn modelId="{8C462CDF-AC0B-4DFB-ACCB-A406813A1242}" type="presParOf" srcId="{B6E7EB3E-68ED-4990-8F9E-569126CD3B4D}" destId="{27D845B7-36ED-45F5-9148-4215B7195FF3}" srcOrd="6" destOrd="0" presId="urn:microsoft.com/office/officeart/2008/layout/VerticalCurvedList"/>
    <dgm:cxn modelId="{9ADC0AD2-A4A8-4B9A-9C49-8A3392DCB272}" type="presParOf" srcId="{27D845B7-36ED-45F5-9148-4215B7195FF3}" destId="{684685AB-A877-4822-AF25-382CEBF6CC9E}" srcOrd="0" destOrd="0" presId="urn:microsoft.com/office/officeart/2008/layout/VerticalCurvedList"/>
    <dgm:cxn modelId="{26416527-38F9-4D0D-851A-4F5625119C59}" type="presParOf" srcId="{B6E7EB3E-68ED-4990-8F9E-569126CD3B4D}" destId="{E61D02E3-1E17-4FDA-A8FE-87886A814456}" srcOrd="7" destOrd="0" presId="urn:microsoft.com/office/officeart/2008/layout/VerticalCurvedList"/>
    <dgm:cxn modelId="{D3333D0A-63E6-4D4E-BAB4-86E0DB1E746D}" type="presParOf" srcId="{B6E7EB3E-68ED-4990-8F9E-569126CD3B4D}" destId="{0193B81F-BA3D-482E-8649-C7CB1DA05DC0}" srcOrd="8" destOrd="0" presId="urn:microsoft.com/office/officeart/2008/layout/VerticalCurvedList"/>
    <dgm:cxn modelId="{55079B82-7278-4E50-A09B-C7237A6089DD}" type="presParOf" srcId="{0193B81F-BA3D-482E-8649-C7CB1DA05DC0}" destId="{2BF3E30B-802B-4253-A797-858926624F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E9AA42-F9FB-450D-B96E-815FD69A65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A36438CE-D2CD-4E70-AB9C-A0FF45975FFB}">
      <dgm:prSet/>
      <dgm:spPr/>
      <dgm:t>
        <a:bodyPr/>
        <a:lstStyle/>
        <a:p>
          <a:pPr rtl="0"/>
          <a:r>
            <a:rPr lang="en-GB" dirty="0" err="1" smtClean="0"/>
            <a:t>Casglu</a:t>
          </a:r>
          <a:r>
            <a:rPr lang="en-GB" dirty="0" smtClean="0"/>
            <a:t> </a:t>
          </a:r>
          <a:r>
            <a:rPr lang="en-GB" b="1" dirty="0" err="1" smtClean="0"/>
            <a:t>dros</a:t>
          </a:r>
          <a:r>
            <a:rPr lang="en-GB" b="1" dirty="0" smtClean="0"/>
            <a:t> £899,000 </a:t>
          </a:r>
          <a:r>
            <a:rPr lang="en-GB" dirty="0" smtClean="0"/>
            <a:t>(</a:t>
          </a:r>
          <a:r>
            <a:rPr lang="en-GB" dirty="0" err="1" smtClean="0"/>
            <a:t>yn</a:t>
          </a:r>
          <a:r>
            <a:rPr lang="en-GB" dirty="0" smtClean="0"/>
            <a:t> </a:t>
          </a:r>
          <a:r>
            <a:rPr lang="en-GB" dirty="0" err="1" smtClean="0"/>
            <a:t>cynnwys</a:t>
          </a:r>
          <a:r>
            <a:rPr lang="en-GB" dirty="0" smtClean="0"/>
            <a:t> TAW) – </a:t>
          </a:r>
          <a:r>
            <a:rPr lang="en-GB" dirty="0" err="1" smtClean="0"/>
            <a:t>bron</a:t>
          </a:r>
          <a:r>
            <a:rPr lang="en-GB" dirty="0" smtClean="0"/>
            <a:t> </a:t>
          </a:r>
          <a:r>
            <a:rPr lang="en-GB" dirty="0" err="1" smtClean="0"/>
            <a:t>i</a:t>
          </a:r>
          <a:r>
            <a:rPr lang="en-GB" dirty="0" smtClean="0"/>
            <a:t> </a:t>
          </a:r>
          <a:r>
            <a:rPr lang="en-GB" dirty="0" err="1" smtClean="0"/>
            <a:t>ddwbl</a:t>
          </a:r>
          <a:r>
            <a:rPr lang="en-GB" dirty="0" smtClean="0"/>
            <a:t> y </a:t>
          </a:r>
          <a:r>
            <a:rPr lang="en-GB" dirty="0" err="1" smtClean="0"/>
            <a:t>flwyddyn</a:t>
          </a:r>
          <a:r>
            <a:rPr lang="en-GB" dirty="0" smtClean="0"/>
            <a:t> </a:t>
          </a:r>
          <a:r>
            <a:rPr lang="en-GB" dirty="0" err="1" smtClean="0"/>
            <a:t>reoleiddiol</a:t>
          </a:r>
          <a:r>
            <a:rPr lang="en-GB" dirty="0" smtClean="0"/>
            <a:t> </a:t>
          </a:r>
          <a:r>
            <a:rPr lang="en-GB" dirty="0" err="1" smtClean="0"/>
            <a:t>flaenorol</a:t>
          </a:r>
          <a:endParaRPr lang="en-GB" dirty="0">
            <a:latin typeface="Arial" panose="020B0604020202020204" pitchFamily="34" charset="0"/>
            <a:cs typeface="Arial" panose="020B0604020202020204" pitchFamily="34" charset="0"/>
          </a:endParaRPr>
        </a:p>
      </dgm:t>
    </dgm:pt>
    <dgm:pt modelId="{554DFD14-66D1-4DEE-ABEB-577BB100975D}" type="parTrans" cxnId="{C807D19A-AADD-46E2-9D16-890B945484AA}">
      <dgm:prSet/>
      <dgm:spPr/>
      <dgm:t>
        <a:bodyPr/>
        <a:lstStyle/>
        <a:p>
          <a:endParaRPr lang="en-GB"/>
        </a:p>
      </dgm:t>
    </dgm:pt>
    <dgm:pt modelId="{FFF9E99B-8783-4C98-98CB-2CE8489A4D3A}" type="sibTrans" cxnId="{C807D19A-AADD-46E2-9D16-890B945484AA}">
      <dgm:prSet/>
      <dgm:spPr/>
      <dgm:t>
        <a:bodyPr/>
        <a:lstStyle/>
        <a:p>
          <a:endParaRPr lang="en-GB"/>
        </a:p>
      </dgm:t>
    </dgm:pt>
    <dgm:pt modelId="{10A89B3B-8A2C-4B0E-AF3C-4FF0C0109DAA}">
      <dgm:prSet/>
      <dgm:spPr/>
      <dgm:t>
        <a:bodyPr/>
        <a:lstStyle/>
        <a:p>
          <a:pPr rtl="0"/>
          <a:r>
            <a:rPr lang="en-GB" dirty="0" err="1" smtClean="0"/>
            <a:t>Hyrwyddo</a:t>
          </a:r>
          <a:r>
            <a:rPr lang="en-GB" dirty="0" smtClean="0"/>
            <a:t> </a:t>
          </a:r>
          <a:r>
            <a:rPr lang="en-GB" dirty="0" err="1" smtClean="0"/>
            <a:t>dolenni’n</a:t>
          </a:r>
          <a:r>
            <a:rPr lang="en-GB" dirty="0" smtClean="0"/>
            <a:t> </a:t>
          </a:r>
          <a:r>
            <a:rPr lang="en-GB" dirty="0" err="1" smtClean="0"/>
            <a:t>rheolaidd</a:t>
          </a:r>
          <a:r>
            <a:rPr lang="en-GB" dirty="0" smtClean="0"/>
            <a:t> </a:t>
          </a:r>
          <a:r>
            <a:rPr lang="en-GB" dirty="0" err="1" smtClean="0"/>
            <a:t>ar</a:t>
          </a:r>
          <a:r>
            <a:rPr lang="en-GB" dirty="0" smtClean="0"/>
            <a:t> </a:t>
          </a:r>
          <a:r>
            <a:rPr lang="en-GB" dirty="0" err="1" smtClean="0"/>
            <a:t>gyfryngau</a:t>
          </a:r>
          <a:r>
            <a:rPr lang="en-GB" dirty="0" smtClean="0"/>
            <a:t> </a:t>
          </a:r>
          <a:r>
            <a:rPr lang="en-GB" dirty="0" err="1" smtClean="0"/>
            <a:t>cymdeithasol</a:t>
          </a:r>
          <a:r>
            <a:rPr lang="en-GB" dirty="0" smtClean="0"/>
            <a:t>, </a:t>
          </a:r>
          <a:r>
            <a:rPr lang="en-GB" dirty="0" err="1" smtClean="0"/>
            <a:t>gan</a:t>
          </a:r>
          <a:r>
            <a:rPr lang="en-GB" dirty="0" smtClean="0"/>
            <a:t> </a:t>
          </a:r>
          <a:r>
            <a:rPr lang="en-GB" dirty="0" err="1" smtClean="0"/>
            <a:t>eu</a:t>
          </a:r>
          <a:r>
            <a:rPr lang="en-GB" dirty="0" smtClean="0"/>
            <a:t> </a:t>
          </a:r>
          <a:r>
            <a:rPr lang="en-GB" dirty="0" err="1" smtClean="0"/>
            <a:t>cyfeirio</a:t>
          </a:r>
          <a:r>
            <a:rPr lang="en-GB" dirty="0" smtClean="0"/>
            <a:t> at y </a:t>
          </a:r>
          <a:r>
            <a:rPr lang="en-GB" dirty="0" err="1" smtClean="0"/>
            <a:t>wefan</a:t>
          </a:r>
          <a:r>
            <a:rPr lang="en-GB" dirty="0" smtClean="0"/>
            <a:t> </a:t>
          </a:r>
          <a:r>
            <a:rPr lang="en-GB" dirty="0" err="1" smtClean="0"/>
            <a:t>i</a:t>
          </a:r>
          <a:r>
            <a:rPr lang="en-GB" dirty="0" smtClean="0"/>
            <a:t> </a:t>
          </a:r>
          <a:r>
            <a:rPr lang="en-GB" dirty="0" err="1" smtClean="0"/>
            <a:t>adrodd</a:t>
          </a:r>
          <a:r>
            <a:rPr lang="en-GB" dirty="0" smtClean="0"/>
            <a:t> </a:t>
          </a:r>
          <a:r>
            <a:rPr lang="en-GB" dirty="0" err="1" smtClean="0"/>
            <a:t>lladrad</a:t>
          </a:r>
          <a:r>
            <a:rPr lang="en-GB" dirty="0" smtClean="0"/>
            <a:t> </a:t>
          </a:r>
          <a:r>
            <a:rPr lang="en-GB" dirty="0" err="1" smtClean="0"/>
            <a:t>nwy</a:t>
          </a:r>
          <a:r>
            <a:rPr lang="en-GB" dirty="0" smtClean="0"/>
            <a:t>  a </a:t>
          </a:r>
          <a:r>
            <a:rPr lang="en-GB" dirty="0" err="1" smtClean="0"/>
            <a:t>amheuir</a:t>
          </a:r>
          <a:endParaRPr lang="en-GB" dirty="0">
            <a:latin typeface="Arial" panose="020B0604020202020204" pitchFamily="34" charset="0"/>
            <a:cs typeface="Arial" panose="020B0604020202020204" pitchFamily="34" charset="0"/>
          </a:endParaRPr>
        </a:p>
      </dgm:t>
    </dgm:pt>
    <dgm:pt modelId="{337C1DB8-2DEC-4F0A-A14C-6AA1BF7BF30E}" type="parTrans" cxnId="{5A686609-5E38-4123-8D55-A6BE6950815B}">
      <dgm:prSet/>
      <dgm:spPr/>
      <dgm:t>
        <a:bodyPr/>
        <a:lstStyle/>
        <a:p>
          <a:endParaRPr lang="en-GB"/>
        </a:p>
      </dgm:t>
    </dgm:pt>
    <dgm:pt modelId="{E8008E0E-95A5-4222-820E-8E04D5A8D598}" type="sibTrans" cxnId="{5A686609-5E38-4123-8D55-A6BE6950815B}">
      <dgm:prSet/>
      <dgm:spPr/>
      <dgm:t>
        <a:bodyPr/>
        <a:lstStyle/>
        <a:p>
          <a:endParaRPr lang="en-GB"/>
        </a:p>
      </dgm:t>
    </dgm:pt>
    <dgm:pt modelId="{5B744650-244B-472C-A717-FFE77C018B9B}" type="pres">
      <dgm:prSet presAssocID="{FBE9AA42-F9FB-450D-B96E-815FD69A65BE}" presName="diagram" presStyleCnt="0">
        <dgm:presLayoutVars>
          <dgm:dir/>
          <dgm:resizeHandles val="exact"/>
        </dgm:presLayoutVars>
      </dgm:prSet>
      <dgm:spPr/>
      <dgm:t>
        <a:bodyPr/>
        <a:lstStyle/>
        <a:p>
          <a:endParaRPr lang="en-GB"/>
        </a:p>
      </dgm:t>
    </dgm:pt>
    <dgm:pt modelId="{34E71682-7BCD-4C48-8D74-C8AFE96C3038}" type="pres">
      <dgm:prSet presAssocID="{A36438CE-D2CD-4E70-AB9C-A0FF45975FFB}" presName="node" presStyleLbl="node1" presStyleIdx="0" presStyleCnt="2">
        <dgm:presLayoutVars>
          <dgm:bulletEnabled val="1"/>
        </dgm:presLayoutVars>
      </dgm:prSet>
      <dgm:spPr/>
      <dgm:t>
        <a:bodyPr/>
        <a:lstStyle/>
        <a:p>
          <a:endParaRPr lang="en-GB"/>
        </a:p>
      </dgm:t>
    </dgm:pt>
    <dgm:pt modelId="{5AE9128B-6B59-4DAD-95E0-8F42C48DB5B8}" type="pres">
      <dgm:prSet presAssocID="{FFF9E99B-8783-4C98-98CB-2CE8489A4D3A}" presName="sibTrans" presStyleCnt="0"/>
      <dgm:spPr/>
    </dgm:pt>
    <dgm:pt modelId="{72F5FBED-1681-4305-AED4-D925A78F4555}" type="pres">
      <dgm:prSet presAssocID="{10A89B3B-8A2C-4B0E-AF3C-4FF0C0109DAA}" presName="node" presStyleLbl="node1" presStyleIdx="1" presStyleCnt="2">
        <dgm:presLayoutVars>
          <dgm:bulletEnabled val="1"/>
        </dgm:presLayoutVars>
      </dgm:prSet>
      <dgm:spPr/>
      <dgm:t>
        <a:bodyPr/>
        <a:lstStyle/>
        <a:p>
          <a:endParaRPr lang="en-GB"/>
        </a:p>
      </dgm:t>
    </dgm:pt>
  </dgm:ptLst>
  <dgm:cxnLst>
    <dgm:cxn modelId="{C807D19A-AADD-46E2-9D16-890B945484AA}" srcId="{FBE9AA42-F9FB-450D-B96E-815FD69A65BE}" destId="{A36438CE-D2CD-4E70-AB9C-A0FF45975FFB}" srcOrd="0" destOrd="0" parTransId="{554DFD14-66D1-4DEE-ABEB-577BB100975D}" sibTransId="{FFF9E99B-8783-4C98-98CB-2CE8489A4D3A}"/>
    <dgm:cxn modelId="{5A686609-5E38-4123-8D55-A6BE6950815B}" srcId="{FBE9AA42-F9FB-450D-B96E-815FD69A65BE}" destId="{10A89B3B-8A2C-4B0E-AF3C-4FF0C0109DAA}" srcOrd="1" destOrd="0" parTransId="{337C1DB8-2DEC-4F0A-A14C-6AA1BF7BF30E}" sibTransId="{E8008E0E-95A5-4222-820E-8E04D5A8D598}"/>
    <dgm:cxn modelId="{E2D7BE9A-13F5-4404-98F8-AC99095C9D9D}" type="presOf" srcId="{10A89B3B-8A2C-4B0E-AF3C-4FF0C0109DAA}" destId="{72F5FBED-1681-4305-AED4-D925A78F4555}" srcOrd="0" destOrd="0" presId="urn:microsoft.com/office/officeart/2005/8/layout/default"/>
    <dgm:cxn modelId="{39432681-70C6-4F50-AB83-D20157E3CB7C}" type="presOf" srcId="{A36438CE-D2CD-4E70-AB9C-A0FF45975FFB}" destId="{34E71682-7BCD-4C48-8D74-C8AFE96C3038}" srcOrd="0" destOrd="0" presId="urn:microsoft.com/office/officeart/2005/8/layout/default"/>
    <dgm:cxn modelId="{647152A3-F478-4391-8CF7-15AA7372F3FC}" type="presOf" srcId="{FBE9AA42-F9FB-450D-B96E-815FD69A65BE}" destId="{5B744650-244B-472C-A717-FFE77C018B9B}" srcOrd="0" destOrd="0" presId="urn:microsoft.com/office/officeart/2005/8/layout/default"/>
    <dgm:cxn modelId="{B3EF44CA-0C20-4BBA-82FF-8E48F4757844}" type="presParOf" srcId="{5B744650-244B-472C-A717-FFE77C018B9B}" destId="{34E71682-7BCD-4C48-8D74-C8AFE96C3038}" srcOrd="0" destOrd="0" presId="urn:microsoft.com/office/officeart/2005/8/layout/default"/>
    <dgm:cxn modelId="{7F7CEB4B-7EB1-4D7F-BFB6-5DA85CDE3BC1}" type="presParOf" srcId="{5B744650-244B-472C-A717-FFE77C018B9B}" destId="{5AE9128B-6B59-4DAD-95E0-8F42C48DB5B8}" srcOrd="1" destOrd="0" presId="urn:microsoft.com/office/officeart/2005/8/layout/default"/>
    <dgm:cxn modelId="{0601AFEE-E412-4AFF-A82E-00663FBCE9F5}" type="presParOf" srcId="{5B744650-244B-472C-A717-FFE77C018B9B}" destId="{72F5FBED-1681-4305-AED4-D925A78F455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70ED94-7CAC-4830-8C70-65D1F5698FC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FA6A8C07-840A-4135-8A44-DAAB9EE1E958}">
      <dgm:prSet/>
      <dgm:spPr/>
      <dgm:t>
        <a:bodyPr/>
        <a:lstStyle/>
        <a:p>
          <a:pPr rtl="0"/>
          <a:r>
            <a:rPr lang="en-GB" dirty="0" smtClean="0"/>
            <a:t>Atal carbon </a:t>
          </a:r>
          <a:r>
            <a:rPr lang="en-GB" dirty="0" err="1" smtClean="0"/>
            <a:t>monocsid</a:t>
          </a:r>
          <a:r>
            <a:rPr lang="en-GB" dirty="0" smtClean="0"/>
            <a:t> ac </a:t>
          </a:r>
          <a:r>
            <a:rPr lang="en-GB" dirty="0" err="1" smtClean="0"/>
            <a:t>ymwybyddiaeth</a:t>
          </a:r>
          <a:r>
            <a:rPr lang="en-GB" dirty="0" smtClean="0"/>
            <a:t> </a:t>
          </a:r>
          <a:r>
            <a:rPr lang="en-GB" dirty="0" err="1" smtClean="0"/>
            <a:t>ohono</a:t>
          </a:r>
          <a:endParaRPr lang="en-GB" dirty="0">
            <a:latin typeface="Arial" panose="020B0604020202020204" pitchFamily="34" charset="0"/>
            <a:cs typeface="Arial" panose="020B0604020202020204" pitchFamily="34" charset="0"/>
          </a:endParaRPr>
        </a:p>
      </dgm:t>
    </dgm:pt>
    <dgm:pt modelId="{929495F0-C0E5-4FE4-A467-AAF8E27AE1CC}" type="parTrans" cxnId="{FC2ACDB1-BF43-488F-9862-BDEA4B751DD1}">
      <dgm:prSet/>
      <dgm:spPr/>
      <dgm:t>
        <a:bodyPr/>
        <a:lstStyle/>
        <a:p>
          <a:endParaRPr lang="en-GB"/>
        </a:p>
      </dgm:t>
    </dgm:pt>
    <dgm:pt modelId="{1E7214EF-771A-4802-AF35-3C530BC2112D}" type="sibTrans" cxnId="{FC2ACDB1-BF43-488F-9862-BDEA4B751DD1}">
      <dgm:prSet/>
      <dgm:spPr/>
      <dgm:t>
        <a:bodyPr/>
        <a:lstStyle/>
        <a:p>
          <a:endParaRPr lang="en-GB"/>
        </a:p>
      </dgm:t>
    </dgm:pt>
    <dgm:pt modelId="{EC821F61-EDB6-4C6E-90E2-B323EA5721CD}">
      <dgm:prSet/>
      <dgm:spPr/>
      <dgm:t>
        <a:bodyPr/>
        <a:lstStyle/>
        <a:p>
          <a:pPr rtl="0"/>
          <a:r>
            <a:rPr lang="en-GB" dirty="0" err="1" smtClean="0"/>
            <a:t>Arloesedd</a:t>
          </a:r>
          <a:endParaRPr lang="en-GB" dirty="0">
            <a:latin typeface="Arial" panose="020B0604020202020204" pitchFamily="34" charset="0"/>
            <a:cs typeface="Arial" panose="020B0604020202020204" pitchFamily="34" charset="0"/>
          </a:endParaRPr>
        </a:p>
      </dgm:t>
    </dgm:pt>
    <dgm:pt modelId="{5BF68019-A5D1-4A79-9746-8CAD945836F8}" type="parTrans" cxnId="{33E8FC5A-F0E0-4DB7-BF80-04C31EC94D88}">
      <dgm:prSet/>
      <dgm:spPr/>
      <dgm:t>
        <a:bodyPr/>
        <a:lstStyle/>
        <a:p>
          <a:endParaRPr lang="en-GB"/>
        </a:p>
      </dgm:t>
    </dgm:pt>
    <dgm:pt modelId="{8E123685-B51B-4E0E-A94C-B36AE7CE5D31}" type="sibTrans" cxnId="{33E8FC5A-F0E0-4DB7-BF80-04C31EC94D88}">
      <dgm:prSet/>
      <dgm:spPr/>
      <dgm:t>
        <a:bodyPr/>
        <a:lstStyle/>
        <a:p>
          <a:endParaRPr lang="en-GB"/>
        </a:p>
      </dgm:t>
    </dgm:pt>
    <dgm:pt modelId="{ADD92ECC-412F-4C6B-8619-D3A95F336C25}">
      <dgm:prSet/>
      <dgm:spPr/>
      <dgm:t>
        <a:bodyPr/>
        <a:lstStyle/>
        <a:p>
          <a:pPr rtl="0"/>
          <a:r>
            <a:rPr lang="en-GB" dirty="0" err="1" smtClean="0"/>
            <a:t>Dyfodol</a:t>
          </a:r>
          <a:r>
            <a:rPr lang="en-GB" dirty="0" smtClean="0"/>
            <a:t> carbon is</a:t>
          </a:r>
          <a:endParaRPr lang="en-GB" dirty="0">
            <a:latin typeface="Arial" panose="020B0604020202020204" pitchFamily="34" charset="0"/>
            <a:cs typeface="Arial" panose="020B0604020202020204" pitchFamily="34" charset="0"/>
          </a:endParaRPr>
        </a:p>
      </dgm:t>
    </dgm:pt>
    <dgm:pt modelId="{47E13102-B56E-4F25-AD95-9E5C0E0F19A7}" type="parTrans" cxnId="{05F8DB07-B3D2-4F6F-A7EA-5576461EF2DF}">
      <dgm:prSet/>
      <dgm:spPr/>
      <dgm:t>
        <a:bodyPr/>
        <a:lstStyle/>
        <a:p>
          <a:endParaRPr lang="en-GB"/>
        </a:p>
      </dgm:t>
    </dgm:pt>
    <dgm:pt modelId="{7E7262C5-3D7E-44B0-BBCD-080D2F71BE99}" type="sibTrans" cxnId="{05F8DB07-B3D2-4F6F-A7EA-5576461EF2DF}">
      <dgm:prSet/>
      <dgm:spPr/>
      <dgm:t>
        <a:bodyPr/>
        <a:lstStyle/>
        <a:p>
          <a:endParaRPr lang="en-GB"/>
        </a:p>
      </dgm:t>
    </dgm:pt>
    <dgm:pt modelId="{0F785AF2-B837-4DF4-9A11-7AE0994C41FD}">
      <dgm:prSet/>
      <dgm:spPr/>
      <dgm:t>
        <a:bodyPr/>
        <a:lstStyle/>
        <a:p>
          <a:pPr rtl="0"/>
          <a:r>
            <a:rPr lang="en-GB" dirty="0" err="1" smtClean="0"/>
            <a:t>Cynllunio</a:t>
          </a:r>
          <a:r>
            <a:rPr lang="en-GB" dirty="0" smtClean="0"/>
            <a:t> </a:t>
          </a:r>
          <a:r>
            <a:rPr lang="en-GB" dirty="0" err="1" smtClean="0"/>
            <a:t>ar</a:t>
          </a:r>
          <a:r>
            <a:rPr lang="en-GB" dirty="0" smtClean="0"/>
            <a:t> </a:t>
          </a:r>
          <a:r>
            <a:rPr lang="en-GB" dirty="0" err="1" smtClean="0"/>
            <a:t>gyfer</a:t>
          </a:r>
          <a:r>
            <a:rPr lang="en-GB" dirty="0" smtClean="0"/>
            <a:t> </a:t>
          </a:r>
          <a:r>
            <a:rPr lang="en-GB" dirty="0" err="1" smtClean="0"/>
            <a:t>digwyddiad</a:t>
          </a:r>
          <a:r>
            <a:rPr lang="en-GB" dirty="0" smtClean="0"/>
            <a:t> </a:t>
          </a:r>
          <a:r>
            <a:rPr lang="en-GB" dirty="0" err="1" smtClean="0"/>
            <a:t>mawr</a:t>
          </a:r>
          <a:endParaRPr lang="en-GB" dirty="0">
            <a:latin typeface="Arial" panose="020B0604020202020204" pitchFamily="34" charset="0"/>
            <a:cs typeface="Arial" panose="020B0604020202020204" pitchFamily="34" charset="0"/>
          </a:endParaRPr>
        </a:p>
      </dgm:t>
    </dgm:pt>
    <dgm:pt modelId="{C3C58633-8CC3-4323-ABC4-55931511CDF3}" type="parTrans" cxnId="{C11D141A-FAF1-46F6-BA6D-B3E71ECA6FF6}">
      <dgm:prSet/>
      <dgm:spPr/>
      <dgm:t>
        <a:bodyPr/>
        <a:lstStyle/>
        <a:p>
          <a:endParaRPr lang="en-GB"/>
        </a:p>
      </dgm:t>
    </dgm:pt>
    <dgm:pt modelId="{0D571C63-3D81-4772-B8CD-F3816B437564}" type="sibTrans" cxnId="{C11D141A-FAF1-46F6-BA6D-B3E71ECA6FF6}">
      <dgm:prSet/>
      <dgm:spPr/>
      <dgm:t>
        <a:bodyPr/>
        <a:lstStyle/>
        <a:p>
          <a:endParaRPr lang="en-GB"/>
        </a:p>
      </dgm:t>
    </dgm:pt>
    <dgm:pt modelId="{3054F1E3-5795-4196-AFA6-DE1D822DBAAE}">
      <dgm:prSet/>
      <dgm:spPr/>
      <dgm:t>
        <a:bodyPr/>
        <a:lstStyle/>
        <a:p>
          <a:pPr rtl="0"/>
          <a:r>
            <a:rPr lang="en-GB" dirty="0" err="1" smtClean="0"/>
            <a:t>Bodloni’r</a:t>
          </a:r>
          <a:r>
            <a:rPr lang="en-GB" dirty="0" smtClean="0"/>
            <a:t> </a:t>
          </a:r>
          <a:r>
            <a:rPr lang="en-GB" dirty="0" err="1" smtClean="0"/>
            <a:t>galw</a:t>
          </a:r>
          <a:r>
            <a:rPr lang="en-GB" dirty="0" smtClean="0"/>
            <a:t> </a:t>
          </a:r>
          <a:r>
            <a:rPr lang="en-GB" dirty="0" err="1" smtClean="0"/>
            <a:t>yn</a:t>
          </a:r>
          <a:r>
            <a:rPr lang="en-GB" dirty="0" smtClean="0"/>
            <a:t> y </a:t>
          </a:r>
          <a:r>
            <a:rPr lang="en-GB" dirty="0" err="1" smtClean="0"/>
            <a:t>dyfodol</a:t>
          </a:r>
          <a:endParaRPr lang="en-GB" dirty="0">
            <a:latin typeface="Arial" panose="020B0604020202020204" pitchFamily="34" charset="0"/>
            <a:cs typeface="Arial" panose="020B0604020202020204" pitchFamily="34" charset="0"/>
          </a:endParaRPr>
        </a:p>
      </dgm:t>
    </dgm:pt>
    <dgm:pt modelId="{0183F644-A7EE-44AD-859C-9F27F322E87D}" type="parTrans" cxnId="{B1272622-5DDA-4162-B71A-915B0B6EBC6A}">
      <dgm:prSet/>
      <dgm:spPr/>
      <dgm:t>
        <a:bodyPr/>
        <a:lstStyle/>
        <a:p>
          <a:endParaRPr lang="en-GB"/>
        </a:p>
      </dgm:t>
    </dgm:pt>
    <dgm:pt modelId="{8C4566E0-93B4-44C0-AE91-BB62809AC395}" type="sibTrans" cxnId="{B1272622-5DDA-4162-B71A-915B0B6EBC6A}">
      <dgm:prSet/>
      <dgm:spPr/>
      <dgm:t>
        <a:bodyPr/>
        <a:lstStyle/>
        <a:p>
          <a:endParaRPr lang="en-GB"/>
        </a:p>
      </dgm:t>
    </dgm:pt>
    <dgm:pt modelId="{227265B0-1B55-4A62-9DC6-D2D62EA19915}">
      <dgm:prSet/>
      <dgm:spPr/>
      <dgm:t>
        <a:bodyPr/>
        <a:lstStyle/>
        <a:p>
          <a:pPr rtl="0"/>
          <a:r>
            <a:rPr lang="en-GB" dirty="0" err="1" smtClean="0"/>
            <a:t>Diogelu’r</a:t>
          </a:r>
          <a:r>
            <a:rPr lang="en-GB" dirty="0" smtClean="0"/>
            <a:t> </a:t>
          </a:r>
          <a:r>
            <a:rPr lang="en-GB" dirty="0" err="1" smtClean="0"/>
            <a:t>amgylchedd</a:t>
          </a:r>
          <a:endParaRPr lang="en-GB" dirty="0">
            <a:latin typeface="Arial" panose="020B0604020202020204" pitchFamily="34" charset="0"/>
            <a:cs typeface="Arial" panose="020B0604020202020204" pitchFamily="34" charset="0"/>
          </a:endParaRPr>
        </a:p>
      </dgm:t>
    </dgm:pt>
    <dgm:pt modelId="{2AE559EF-6DE5-4E41-9D3C-4A9D026650D0}" type="parTrans" cxnId="{AB509111-738B-46AF-8291-15C8923E984D}">
      <dgm:prSet/>
      <dgm:spPr/>
      <dgm:t>
        <a:bodyPr/>
        <a:lstStyle/>
        <a:p>
          <a:endParaRPr lang="en-GB"/>
        </a:p>
      </dgm:t>
    </dgm:pt>
    <dgm:pt modelId="{299110EB-2B3B-42A5-94C5-4A9D00D5798F}" type="sibTrans" cxnId="{AB509111-738B-46AF-8291-15C8923E984D}">
      <dgm:prSet/>
      <dgm:spPr/>
      <dgm:t>
        <a:bodyPr/>
        <a:lstStyle/>
        <a:p>
          <a:endParaRPr lang="en-GB"/>
        </a:p>
      </dgm:t>
    </dgm:pt>
    <dgm:pt modelId="{C460053C-B110-4315-A961-F1D5D91A751A}">
      <dgm:prSet/>
      <dgm:spPr/>
      <dgm:t>
        <a:bodyPr/>
        <a:lstStyle/>
        <a:p>
          <a:pPr rtl="0"/>
          <a:r>
            <a:rPr lang="en-GB" dirty="0" err="1" smtClean="0"/>
            <a:t>Mesuryddion</a:t>
          </a:r>
          <a:r>
            <a:rPr lang="en-GB" dirty="0" smtClean="0"/>
            <a:t> </a:t>
          </a:r>
          <a:r>
            <a:rPr lang="en-GB" dirty="0" err="1" smtClean="0"/>
            <a:t>clyfar</a:t>
          </a:r>
          <a:endParaRPr lang="en-GB" dirty="0">
            <a:latin typeface="Arial" panose="020B0604020202020204" pitchFamily="34" charset="0"/>
            <a:cs typeface="Arial" panose="020B0604020202020204" pitchFamily="34" charset="0"/>
          </a:endParaRPr>
        </a:p>
      </dgm:t>
    </dgm:pt>
    <dgm:pt modelId="{78B1288C-8E8E-4B23-9A5A-C7EB817E6B78}" type="parTrans" cxnId="{1A7DCF63-FB78-498B-9BD2-E2C2DACF6087}">
      <dgm:prSet/>
      <dgm:spPr/>
      <dgm:t>
        <a:bodyPr/>
        <a:lstStyle/>
        <a:p>
          <a:endParaRPr lang="en-GB"/>
        </a:p>
      </dgm:t>
    </dgm:pt>
    <dgm:pt modelId="{0F459181-BA37-4446-B9D9-A9287BD26CF9}" type="sibTrans" cxnId="{1A7DCF63-FB78-498B-9BD2-E2C2DACF6087}">
      <dgm:prSet/>
      <dgm:spPr/>
      <dgm:t>
        <a:bodyPr/>
        <a:lstStyle/>
        <a:p>
          <a:endParaRPr lang="en-GB"/>
        </a:p>
      </dgm:t>
    </dgm:pt>
    <dgm:pt modelId="{791D74A0-E0EA-4BCB-815A-7797F460426D}">
      <dgm:prSet/>
      <dgm:spPr/>
      <dgm:t>
        <a:bodyPr/>
        <a:lstStyle/>
        <a:p>
          <a:pPr rtl="0"/>
          <a:r>
            <a:rPr lang="en-GB" dirty="0" err="1" smtClean="0"/>
            <a:t>Rhoi</a:t>
          </a:r>
          <a:r>
            <a:rPr lang="en-GB" dirty="0" smtClean="0"/>
            <a:t> </a:t>
          </a:r>
          <a:r>
            <a:rPr lang="en-GB" dirty="0" err="1" smtClean="0"/>
            <a:t>cymorth</a:t>
          </a:r>
          <a:r>
            <a:rPr lang="en-GB" dirty="0" smtClean="0"/>
            <a:t> </a:t>
          </a:r>
          <a:r>
            <a:rPr lang="en-GB" dirty="0" err="1" smtClean="0"/>
            <a:t>i’r</a:t>
          </a:r>
          <a:r>
            <a:rPr lang="en-GB" dirty="0" smtClean="0"/>
            <a:t> </a:t>
          </a:r>
          <a:r>
            <a:rPr lang="en-GB" dirty="0" err="1" smtClean="0"/>
            <a:t>tlawd</a:t>
          </a:r>
          <a:r>
            <a:rPr lang="en-GB" dirty="0" smtClean="0"/>
            <a:t> o ran </a:t>
          </a:r>
          <a:r>
            <a:rPr lang="en-GB" dirty="0" err="1" smtClean="0"/>
            <a:t>tanwydd</a:t>
          </a:r>
          <a:endParaRPr lang="en-GB" dirty="0">
            <a:latin typeface="Arial" panose="020B0604020202020204" pitchFamily="34" charset="0"/>
            <a:cs typeface="Arial" panose="020B0604020202020204" pitchFamily="34" charset="0"/>
          </a:endParaRPr>
        </a:p>
      </dgm:t>
    </dgm:pt>
    <dgm:pt modelId="{08488966-1EBA-4396-B92B-B61646031ABE}" type="parTrans" cxnId="{268CEC12-598D-4015-AAEC-CC775025B710}">
      <dgm:prSet/>
      <dgm:spPr/>
      <dgm:t>
        <a:bodyPr/>
        <a:lstStyle/>
        <a:p>
          <a:endParaRPr lang="en-GB"/>
        </a:p>
      </dgm:t>
    </dgm:pt>
    <dgm:pt modelId="{50795FF1-E7CD-4B52-98E8-98E1219EF14E}" type="sibTrans" cxnId="{268CEC12-598D-4015-AAEC-CC775025B710}">
      <dgm:prSet/>
      <dgm:spPr/>
      <dgm:t>
        <a:bodyPr/>
        <a:lstStyle/>
        <a:p>
          <a:endParaRPr lang="en-GB"/>
        </a:p>
      </dgm:t>
    </dgm:pt>
    <dgm:pt modelId="{530DC38E-185D-46E6-84DE-FAA06F4DE759}">
      <dgm:prSet/>
      <dgm:spPr/>
      <dgm:t>
        <a:bodyPr/>
        <a:lstStyle/>
        <a:p>
          <a:pPr rtl="0"/>
          <a:r>
            <a:rPr lang="en-GB" dirty="0" err="1" smtClean="0"/>
            <a:t>Lladrad</a:t>
          </a:r>
          <a:r>
            <a:rPr lang="en-GB" dirty="0" smtClean="0"/>
            <a:t> </a:t>
          </a:r>
          <a:r>
            <a:rPr lang="en-GB" dirty="0" err="1" smtClean="0"/>
            <a:t>nwy</a:t>
          </a:r>
          <a:endParaRPr lang="en-GB" dirty="0">
            <a:latin typeface="Arial" panose="020B0604020202020204" pitchFamily="34" charset="0"/>
            <a:cs typeface="Arial" panose="020B0604020202020204" pitchFamily="34" charset="0"/>
          </a:endParaRPr>
        </a:p>
      </dgm:t>
    </dgm:pt>
    <dgm:pt modelId="{47F757C8-86B0-4153-9079-EC9636A0854C}" type="parTrans" cxnId="{FAFE383D-8AAA-44BA-8130-123312A434B8}">
      <dgm:prSet/>
      <dgm:spPr/>
      <dgm:t>
        <a:bodyPr/>
        <a:lstStyle/>
        <a:p>
          <a:endParaRPr lang="en-GB"/>
        </a:p>
      </dgm:t>
    </dgm:pt>
    <dgm:pt modelId="{8697E329-EDE3-4E96-A967-CCF114241B2D}" type="sibTrans" cxnId="{FAFE383D-8AAA-44BA-8130-123312A434B8}">
      <dgm:prSet/>
      <dgm:spPr/>
      <dgm:t>
        <a:bodyPr/>
        <a:lstStyle/>
        <a:p>
          <a:endParaRPr lang="en-GB"/>
        </a:p>
      </dgm:t>
    </dgm:pt>
    <dgm:pt modelId="{F4EFC06E-9439-4822-8C84-CF145A6C6E75}">
      <dgm:prSet/>
      <dgm:spPr/>
      <dgm:t>
        <a:bodyPr/>
        <a:lstStyle/>
        <a:p>
          <a:pPr rtl="0"/>
          <a:r>
            <a:rPr lang="en-GB" dirty="0" err="1" smtClean="0"/>
            <a:t>Cymorth</a:t>
          </a:r>
          <a:r>
            <a:rPr lang="en-GB" dirty="0" smtClean="0"/>
            <a:t> </a:t>
          </a:r>
          <a:r>
            <a:rPr lang="en-GB" dirty="0" err="1" smtClean="0"/>
            <a:t>cwsmeriaid</a:t>
          </a:r>
          <a:r>
            <a:rPr lang="en-GB" dirty="0" smtClean="0"/>
            <a:t> </a:t>
          </a:r>
          <a:r>
            <a:rPr lang="en-GB" dirty="0" err="1" smtClean="0"/>
            <a:t>sy’n</a:t>
          </a:r>
          <a:r>
            <a:rPr lang="en-GB" dirty="0" smtClean="0"/>
            <a:t> </a:t>
          </a:r>
          <a:r>
            <a:rPr lang="en-GB" dirty="0" err="1" smtClean="0"/>
            <a:t>agored</a:t>
          </a:r>
          <a:r>
            <a:rPr lang="en-GB" dirty="0" smtClean="0"/>
            <a:t> </a:t>
          </a:r>
          <a:r>
            <a:rPr lang="en-GB" dirty="0" err="1" smtClean="0"/>
            <a:t>i</a:t>
          </a:r>
          <a:r>
            <a:rPr lang="en-GB" dirty="0" smtClean="0"/>
            <a:t> </a:t>
          </a:r>
          <a:r>
            <a:rPr lang="en-GB" dirty="0" err="1" smtClean="0"/>
            <a:t>niwed</a:t>
          </a:r>
          <a:endParaRPr lang="en-GB" dirty="0">
            <a:latin typeface="Arial" panose="020B0604020202020204" pitchFamily="34" charset="0"/>
            <a:cs typeface="Arial" panose="020B0604020202020204" pitchFamily="34" charset="0"/>
          </a:endParaRPr>
        </a:p>
      </dgm:t>
    </dgm:pt>
    <dgm:pt modelId="{69D16CCF-B344-4E14-AF11-8AEBF8C119DC}" type="parTrans" cxnId="{38A57981-B17B-44ED-9658-371AD564299B}">
      <dgm:prSet/>
      <dgm:spPr/>
      <dgm:t>
        <a:bodyPr/>
        <a:lstStyle/>
        <a:p>
          <a:endParaRPr lang="en-GB"/>
        </a:p>
      </dgm:t>
    </dgm:pt>
    <dgm:pt modelId="{E52CCCA1-3045-4E1A-8E25-D350679BF7D0}" type="sibTrans" cxnId="{38A57981-B17B-44ED-9658-371AD564299B}">
      <dgm:prSet/>
      <dgm:spPr/>
      <dgm:t>
        <a:bodyPr/>
        <a:lstStyle/>
        <a:p>
          <a:endParaRPr lang="en-GB"/>
        </a:p>
      </dgm:t>
    </dgm:pt>
    <dgm:pt modelId="{C4133649-7464-41EB-A48B-03E99496618E}">
      <dgm:prSet/>
      <dgm:spPr/>
      <dgm:t>
        <a:bodyPr/>
        <a:lstStyle/>
        <a:p>
          <a:pPr rtl="0"/>
          <a:r>
            <a:rPr lang="en-GB" dirty="0" err="1" smtClean="0"/>
            <a:t>Cysylltiadau</a:t>
          </a:r>
          <a:r>
            <a:rPr lang="en-GB" dirty="0" smtClean="0"/>
            <a:t> - NEWYDD</a:t>
          </a:r>
          <a:endParaRPr lang="en-GB" dirty="0">
            <a:latin typeface="Arial" panose="020B0604020202020204" pitchFamily="34" charset="0"/>
            <a:cs typeface="Arial" panose="020B0604020202020204" pitchFamily="34" charset="0"/>
          </a:endParaRPr>
        </a:p>
      </dgm:t>
    </dgm:pt>
    <dgm:pt modelId="{A584F96D-0077-4E9A-82A0-502DA1991E41}" type="parTrans" cxnId="{5B188535-CF70-416F-8961-E6CF67FB315E}">
      <dgm:prSet/>
      <dgm:spPr/>
      <dgm:t>
        <a:bodyPr/>
        <a:lstStyle/>
        <a:p>
          <a:endParaRPr lang="en-GB"/>
        </a:p>
      </dgm:t>
    </dgm:pt>
    <dgm:pt modelId="{C343060D-FDAB-4E84-B5D8-DF048CB353AA}" type="sibTrans" cxnId="{5B188535-CF70-416F-8961-E6CF67FB315E}">
      <dgm:prSet/>
      <dgm:spPr/>
      <dgm:t>
        <a:bodyPr/>
        <a:lstStyle/>
        <a:p>
          <a:endParaRPr lang="en-GB"/>
        </a:p>
      </dgm:t>
    </dgm:pt>
    <dgm:pt modelId="{15E8A40E-55CC-4FCE-9E75-C152B349DE02}">
      <dgm:prSet/>
      <dgm:spPr/>
      <dgm:t>
        <a:bodyPr/>
        <a:lstStyle/>
        <a:p>
          <a:pPr rtl="0"/>
          <a:r>
            <a:rPr lang="en-GB" dirty="0" err="1" smtClean="0"/>
            <a:t>Gwasanaethau</a:t>
          </a:r>
          <a:r>
            <a:rPr lang="en-GB" dirty="0" smtClean="0"/>
            <a:t> </a:t>
          </a:r>
          <a:r>
            <a:rPr lang="en-GB" dirty="0" err="1" smtClean="0"/>
            <a:t>cwsmeriaid</a:t>
          </a:r>
          <a:r>
            <a:rPr lang="en-GB" dirty="0" smtClean="0"/>
            <a:t> - NEWYDD</a:t>
          </a:r>
          <a:endParaRPr lang="en-GB" dirty="0">
            <a:latin typeface="Arial" panose="020B0604020202020204" pitchFamily="34" charset="0"/>
            <a:cs typeface="Arial" panose="020B0604020202020204" pitchFamily="34" charset="0"/>
          </a:endParaRPr>
        </a:p>
      </dgm:t>
    </dgm:pt>
    <dgm:pt modelId="{95C8B238-7E2C-451A-B34F-8C5F71F453ED}" type="parTrans" cxnId="{A25ABF25-9C98-42BE-9333-F198DDE24123}">
      <dgm:prSet/>
      <dgm:spPr/>
      <dgm:t>
        <a:bodyPr/>
        <a:lstStyle/>
        <a:p>
          <a:endParaRPr lang="en-GB"/>
        </a:p>
      </dgm:t>
    </dgm:pt>
    <dgm:pt modelId="{F09BED2E-62C4-4C80-815E-B77034F5775C}" type="sibTrans" cxnId="{A25ABF25-9C98-42BE-9333-F198DDE24123}">
      <dgm:prSet/>
      <dgm:spPr/>
      <dgm:t>
        <a:bodyPr/>
        <a:lstStyle/>
        <a:p>
          <a:endParaRPr lang="en-GB"/>
        </a:p>
      </dgm:t>
    </dgm:pt>
    <dgm:pt modelId="{D42E9D50-9535-4B02-A2A5-118130955EA8}" type="pres">
      <dgm:prSet presAssocID="{3270ED94-7CAC-4830-8C70-65D1F5698FC5}" presName="diagram" presStyleCnt="0">
        <dgm:presLayoutVars>
          <dgm:dir/>
          <dgm:resizeHandles val="exact"/>
        </dgm:presLayoutVars>
      </dgm:prSet>
      <dgm:spPr/>
      <dgm:t>
        <a:bodyPr/>
        <a:lstStyle/>
        <a:p>
          <a:endParaRPr lang="en-GB"/>
        </a:p>
      </dgm:t>
    </dgm:pt>
    <dgm:pt modelId="{1B988E91-153C-407B-AD37-9998F7832AC2}" type="pres">
      <dgm:prSet presAssocID="{FA6A8C07-840A-4135-8A44-DAAB9EE1E958}" presName="node" presStyleLbl="node1" presStyleIdx="0" presStyleCnt="12">
        <dgm:presLayoutVars>
          <dgm:bulletEnabled val="1"/>
        </dgm:presLayoutVars>
      </dgm:prSet>
      <dgm:spPr/>
      <dgm:t>
        <a:bodyPr/>
        <a:lstStyle/>
        <a:p>
          <a:endParaRPr lang="en-GB"/>
        </a:p>
      </dgm:t>
    </dgm:pt>
    <dgm:pt modelId="{FEC7A135-8A19-4DDD-A62C-84C37B89343F}" type="pres">
      <dgm:prSet presAssocID="{1E7214EF-771A-4802-AF35-3C530BC2112D}" presName="sibTrans" presStyleCnt="0"/>
      <dgm:spPr/>
    </dgm:pt>
    <dgm:pt modelId="{D944E73D-44C1-46EC-BA53-9A29C51BE7C0}" type="pres">
      <dgm:prSet presAssocID="{EC821F61-EDB6-4C6E-90E2-B323EA5721CD}" presName="node" presStyleLbl="node1" presStyleIdx="1" presStyleCnt="12">
        <dgm:presLayoutVars>
          <dgm:bulletEnabled val="1"/>
        </dgm:presLayoutVars>
      </dgm:prSet>
      <dgm:spPr/>
      <dgm:t>
        <a:bodyPr/>
        <a:lstStyle/>
        <a:p>
          <a:endParaRPr lang="en-GB"/>
        </a:p>
      </dgm:t>
    </dgm:pt>
    <dgm:pt modelId="{B9461EFD-9ADD-4337-A62A-A93636F80E33}" type="pres">
      <dgm:prSet presAssocID="{8E123685-B51B-4E0E-A94C-B36AE7CE5D31}" presName="sibTrans" presStyleCnt="0"/>
      <dgm:spPr/>
    </dgm:pt>
    <dgm:pt modelId="{8947D901-5ACE-4903-95A9-0A22521C709D}" type="pres">
      <dgm:prSet presAssocID="{ADD92ECC-412F-4C6B-8619-D3A95F336C25}" presName="node" presStyleLbl="node1" presStyleIdx="2" presStyleCnt="12">
        <dgm:presLayoutVars>
          <dgm:bulletEnabled val="1"/>
        </dgm:presLayoutVars>
      </dgm:prSet>
      <dgm:spPr/>
      <dgm:t>
        <a:bodyPr/>
        <a:lstStyle/>
        <a:p>
          <a:endParaRPr lang="en-GB"/>
        </a:p>
      </dgm:t>
    </dgm:pt>
    <dgm:pt modelId="{A6EB9A3E-0EE5-4F3E-BEA6-B0F81FF52D1A}" type="pres">
      <dgm:prSet presAssocID="{7E7262C5-3D7E-44B0-BBCD-080D2F71BE99}" presName="sibTrans" presStyleCnt="0"/>
      <dgm:spPr/>
    </dgm:pt>
    <dgm:pt modelId="{525BF40C-15EB-46AD-8C8D-E64EEB61D8A5}" type="pres">
      <dgm:prSet presAssocID="{0F785AF2-B837-4DF4-9A11-7AE0994C41FD}" presName="node" presStyleLbl="node1" presStyleIdx="3" presStyleCnt="12">
        <dgm:presLayoutVars>
          <dgm:bulletEnabled val="1"/>
        </dgm:presLayoutVars>
      </dgm:prSet>
      <dgm:spPr/>
      <dgm:t>
        <a:bodyPr/>
        <a:lstStyle/>
        <a:p>
          <a:endParaRPr lang="en-GB"/>
        </a:p>
      </dgm:t>
    </dgm:pt>
    <dgm:pt modelId="{8230F52D-8B60-436C-A4B0-3CF2F58E65F5}" type="pres">
      <dgm:prSet presAssocID="{0D571C63-3D81-4772-B8CD-F3816B437564}" presName="sibTrans" presStyleCnt="0"/>
      <dgm:spPr/>
    </dgm:pt>
    <dgm:pt modelId="{F4E6677C-B9B4-4680-8885-88130AD7FFE9}" type="pres">
      <dgm:prSet presAssocID="{3054F1E3-5795-4196-AFA6-DE1D822DBAAE}" presName="node" presStyleLbl="node1" presStyleIdx="4" presStyleCnt="12">
        <dgm:presLayoutVars>
          <dgm:bulletEnabled val="1"/>
        </dgm:presLayoutVars>
      </dgm:prSet>
      <dgm:spPr/>
      <dgm:t>
        <a:bodyPr/>
        <a:lstStyle/>
        <a:p>
          <a:endParaRPr lang="en-GB"/>
        </a:p>
      </dgm:t>
    </dgm:pt>
    <dgm:pt modelId="{164FA6C7-7688-436D-9DEB-F130AA72B762}" type="pres">
      <dgm:prSet presAssocID="{8C4566E0-93B4-44C0-AE91-BB62809AC395}" presName="sibTrans" presStyleCnt="0"/>
      <dgm:spPr/>
    </dgm:pt>
    <dgm:pt modelId="{BC7435A7-EB8F-4407-A48C-7D7D803FFECF}" type="pres">
      <dgm:prSet presAssocID="{227265B0-1B55-4A62-9DC6-D2D62EA19915}" presName="node" presStyleLbl="node1" presStyleIdx="5" presStyleCnt="12">
        <dgm:presLayoutVars>
          <dgm:bulletEnabled val="1"/>
        </dgm:presLayoutVars>
      </dgm:prSet>
      <dgm:spPr/>
      <dgm:t>
        <a:bodyPr/>
        <a:lstStyle/>
        <a:p>
          <a:endParaRPr lang="en-GB"/>
        </a:p>
      </dgm:t>
    </dgm:pt>
    <dgm:pt modelId="{FEB30007-077F-4929-8A87-1F3AC5B84C0F}" type="pres">
      <dgm:prSet presAssocID="{299110EB-2B3B-42A5-94C5-4A9D00D5798F}" presName="sibTrans" presStyleCnt="0"/>
      <dgm:spPr/>
    </dgm:pt>
    <dgm:pt modelId="{EB94E203-045A-40F5-927C-6877E4B45BBE}" type="pres">
      <dgm:prSet presAssocID="{C460053C-B110-4315-A961-F1D5D91A751A}" presName="node" presStyleLbl="node1" presStyleIdx="6" presStyleCnt="12">
        <dgm:presLayoutVars>
          <dgm:bulletEnabled val="1"/>
        </dgm:presLayoutVars>
      </dgm:prSet>
      <dgm:spPr/>
      <dgm:t>
        <a:bodyPr/>
        <a:lstStyle/>
        <a:p>
          <a:endParaRPr lang="en-GB"/>
        </a:p>
      </dgm:t>
    </dgm:pt>
    <dgm:pt modelId="{F08F0EE0-6D34-47E2-AD5D-4714AB95375D}" type="pres">
      <dgm:prSet presAssocID="{0F459181-BA37-4446-B9D9-A9287BD26CF9}" presName="sibTrans" presStyleCnt="0"/>
      <dgm:spPr/>
    </dgm:pt>
    <dgm:pt modelId="{599540B8-6ECC-4C72-AD54-F6473E634D3F}" type="pres">
      <dgm:prSet presAssocID="{791D74A0-E0EA-4BCB-815A-7797F460426D}" presName="node" presStyleLbl="node1" presStyleIdx="7" presStyleCnt="12">
        <dgm:presLayoutVars>
          <dgm:bulletEnabled val="1"/>
        </dgm:presLayoutVars>
      </dgm:prSet>
      <dgm:spPr/>
      <dgm:t>
        <a:bodyPr/>
        <a:lstStyle/>
        <a:p>
          <a:endParaRPr lang="en-GB"/>
        </a:p>
      </dgm:t>
    </dgm:pt>
    <dgm:pt modelId="{0EE29179-8C8D-49D5-B5CD-ED92E53E1A18}" type="pres">
      <dgm:prSet presAssocID="{50795FF1-E7CD-4B52-98E8-98E1219EF14E}" presName="sibTrans" presStyleCnt="0"/>
      <dgm:spPr/>
    </dgm:pt>
    <dgm:pt modelId="{92FBE961-9DA5-444E-8E01-DD11C43C3D8C}" type="pres">
      <dgm:prSet presAssocID="{530DC38E-185D-46E6-84DE-FAA06F4DE759}" presName="node" presStyleLbl="node1" presStyleIdx="8" presStyleCnt="12">
        <dgm:presLayoutVars>
          <dgm:bulletEnabled val="1"/>
        </dgm:presLayoutVars>
      </dgm:prSet>
      <dgm:spPr/>
      <dgm:t>
        <a:bodyPr/>
        <a:lstStyle/>
        <a:p>
          <a:endParaRPr lang="en-GB"/>
        </a:p>
      </dgm:t>
    </dgm:pt>
    <dgm:pt modelId="{A09DBBF1-474D-4CCE-90BB-9FA8C99DDF43}" type="pres">
      <dgm:prSet presAssocID="{8697E329-EDE3-4E96-A967-CCF114241B2D}" presName="sibTrans" presStyleCnt="0"/>
      <dgm:spPr/>
    </dgm:pt>
    <dgm:pt modelId="{254C0131-207A-4092-9191-5C34156E2678}" type="pres">
      <dgm:prSet presAssocID="{F4EFC06E-9439-4822-8C84-CF145A6C6E75}" presName="node" presStyleLbl="node1" presStyleIdx="9" presStyleCnt="12">
        <dgm:presLayoutVars>
          <dgm:bulletEnabled val="1"/>
        </dgm:presLayoutVars>
      </dgm:prSet>
      <dgm:spPr/>
      <dgm:t>
        <a:bodyPr/>
        <a:lstStyle/>
        <a:p>
          <a:endParaRPr lang="en-GB"/>
        </a:p>
      </dgm:t>
    </dgm:pt>
    <dgm:pt modelId="{AF7C100E-526C-4D6A-82C6-C25DBA07F105}" type="pres">
      <dgm:prSet presAssocID="{E52CCCA1-3045-4E1A-8E25-D350679BF7D0}" presName="sibTrans" presStyleCnt="0"/>
      <dgm:spPr/>
    </dgm:pt>
    <dgm:pt modelId="{C2C2C084-E3E5-4274-9E67-BC0C9F638D7A}" type="pres">
      <dgm:prSet presAssocID="{C4133649-7464-41EB-A48B-03E99496618E}" presName="node" presStyleLbl="node1" presStyleIdx="10" presStyleCnt="12">
        <dgm:presLayoutVars>
          <dgm:bulletEnabled val="1"/>
        </dgm:presLayoutVars>
      </dgm:prSet>
      <dgm:spPr/>
      <dgm:t>
        <a:bodyPr/>
        <a:lstStyle/>
        <a:p>
          <a:endParaRPr lang="en-GB"/>
        </a:p>
      </dgm:t>
    </dgm:pt>
    <dgm:pt modelId="{C0F60334-FB07-42B2-B724-C527018E330D}" type="pres">
      <dgm:prSet presAssocID="{C343060D-FDAB-4E84-B5D8-DF048CB353AA}" presName="sibTrans" presStyleCnt="0"/>
      <dgm:spPr/>
    </dgm:pt>
    <dgm:pt modelId="{9FBBE6CF-7F01-4EDA-A11E-9F39D38B2217}" type="pres">
      <dgm:prSet presAssocID="{15E8A40E-55CC-4FCE-9E75-C152B349DE02}" presName="node" presStyleLbl="node1" presStyleIdx="11" presStyleCnt="12">
        <dgm:presLayoutVars>
          <dgm:bulletEnabled val="1"/>
        </dgm:presLayoutVars>
      </dgm:prSet>
      <dgm:spPr/>
      <dgm:t>
        <a:bodyPr/>
        <a:lstStyle/>
        <a:p>
          <a:endParaRPr lang="en-GB"/>
        </a:p>
      </dgm:t>
    </dgm:pt>
  </dgm:ptLst>
  <dgm:cxnLst>
    <dgm:cxn modelId="{78DE4610-152B-4527-95F5-4299B31D8F9B}" type="presOf" srcId="{3054F1E3-5795-4196-AFA6-DE1D822DBAAE}" destId="{F4E6677C-B9B4-4680-8885-88130AD7FFE9}" srcOrd="0" destOrd="0" presId="urn:microsoft.com/office/officeart/2005/8/layout/default"/>
    <dgm:cxn modelId="{AC8DC62F-9A7D-45B9-8144-9C0201366AF4}" type="presOf" srcId="{15E8A40E-55CC-4FCE-9E75-C152B349DE02}" destId="{9FBBE6CF-7F01-4EDA-A11E-9F39D38B2217}" srcOrd="0" destOrd="0" presId="urn:microsoft.com/office/officeart/2005/8/layout/default"/>
    <dgm:cxn modelId="{77163FC6-2B22-4892-8BAB-DB43872F1D85}" type="presOf" srcId="{530DC38E-185D-46E6-84DE-FAA06F4DE759}" destId="{92FBE961-9DA5-444E-8E01-DD11C43C3D8C}" srcOrd="0" destOrd="0" presId="urn:microsoft.com/office/officeart/2005/8/layout/default"/>
    <dgm:cxn modelId="{AB509111-738B-46AF-8291-15C8923E984D}" srcId="{3270ED94-7CAC-4830-8C70-65D1F5698FC5}" destId="{227265B0-1B55-4A62-9DC6-D2D62EA19915}" srcOrd="5" destOrd="0" parTransId="{2AE559EF-6DE5-4E41-9D3C-4A9D026650D0}" sibTransId="{299110EB-2B3B-42A5-94C5-4A9D00D5798F}"/>
    <dgm:cxn modelId="{268CEC12-598D-4015-AAEC-CC775025B710}" srcId="{3270ED94-7CAC-4830-8C70-65D1F5698FC5}" destId="{791D74A0-E0EA-4BCB-815A-7797F460426D}" srcOrd="7" destOrd="0" parTransId="{08488966-1EBA-4396-B92B-B61646031ABE}" sibTransId="{50795FF1-E7CD-4B52-98E8-98E1219EF14E}"/>
    <dgm:cxn modelId="{79F1A67A-D721-4118-9E3E-79FEF633A571}" type="presOf" srcId="{C460053C-B110-4315-A961-F1D5D91A751A}" destId="{EB94E203-045A-40F5-927C-6877E4B45BBE}" srcOrd="0" destOrd="0" presId="urn:microsoft.com/office/officeart/2005/8/layout/default"/>
    <dgm:cxn modelId="{FC2ACDB1-BF43-488F-9862-BDEA4B751DD1}" srcId="{3270ED94-7CAC-4830-8C70-65D1F5698FC5}" destId="{FA6A8C07-840A-4135-8A44-DAAB9EE1E958}" srcOrd="0" destOrd="0" parTransId="{929495F0-C0E5-4FE4-A467-AAF8E27AE1CC}" sibTransId="{1E7214EF-771A-4802-AF35-3C530BC2112D}"/>
    <dgm:cxn modelId="{1A7DCF63-FB78-498B-9BD2-E2C2DACF6087}" srcId="{3270ED94-7CAC-4830-8C70-65D1F5698FC5}" destId="{C460053C-B110-4315-A961-F1D5D91A751A}" srcOrd="6" destOrd="0" parTransId="{78B1288C-8E8E-4B23-9A5A-C7EB817E6B78}" sibTransId="{0F459181-BA37-4446-B9D9-A9287BD26CF9}"/>
    <dgm:cxn modelId="{05F8DB07-B3D2-4F6F-A7EA-5576461EF2DF}" srcId="{3270ED94-7CAC-4830-8C70-65D1F5698FC5}" destId="{ADD92ECC-412F-4C6B-8619-D3A95F336C25}" srcOrd="2" destOrd="0" parTransId="{47E13102-B56E-4F25-AD95-9E5C0E0F19A7}" sibTransId="{7E7262C5-3D7E-44B0-BBCD-080D2F71BE99}"/>
    <dgm:cxn modelId="{A25ABF25-9C98-42BE-9333-F198DDE24123}" srcId="{3270ED94-7CAC-4830-8C70-65D1F5698FC5}" destId="{15E8A40E-55CC-4FCE-9E75-C152B349DE02}" srcOrd="11" destOrd="0" parTransId="{95C8B238-7E2C-451A-B34F-8C5F71F453ED}" sibTransId="{F09BED2E-62C4-4C80-815E-B77034F5775C}"/>
    <dgm:cxn modelId="{33E8FC5A-F0E0-4DB7-BF80-04C31EC94D88}" srcId="{3270ED94-7CAC-4830-8C70-65D1F5698FC5}" destId="{EC821F61-EDB6-4C6E-90E2-B323EA5721CD}" srcOrd="1" destOrd="0" parTransId="{5BF68019-A5D1-4A79-9746-8CAD945836F8}" sibTransId="{8E123685-B51B-4E0E-A94C-B36AE7CE5D31}"/>
    <dgm:cxn modelId="{C11D141A-FAF1-46F6-BA6D-B3E71ECA6FF6}" srcId="{3270ED94-7CAC-4830-8C70-65D1F5698FC5}" destId="{0F785AF2-B837-4DF4-9A11-7AE0994C41FD}" srcOrd="3" destOrd="0" parTransId="{C3C58633-8CC3-4323-ABC4-55931511CDF3}" sibTransId="{0D571C63-3D81-4772-B8CD-F3816B437564}"/>
    <dgm:cxn modelId="{12377333-0B0B-4659-80F9-43063570EC34}" type="presOf" srcId="{F4EFC06E-9439-4822-8C84-CF145A6C6E75}" destId="{254C0131-207A-4092-9191-5C34156E2678}" srcOrd="0" destOrd="0" presId="urn:microsoft.com/office/officeart/2005/8/layout/default"/>
    <dgm:cxn modelId="{E5B9E88F-C428-4370-B5A5-535E0E1CB971}" type="presOf" srcId="{C4133649-7464-41EB-A48B-03E99496618E}" destId="{C2C2C084-E3E5-4274-9E67-BC0C9F638D7A}" srcOrd="0" destOrd="0" presId="urn:microsoft.com/office/officeart/2005/8/layout/default"/>
    <dgm:cxn modelId="{C4AD080C-A331-4343-9AEA-B07917D53CE1}" type="presOf" srcId="{EC821F61-EDB6-4C6E-90E2-B323EA5721CD}" destId="{D944E73D-44C1-46EC-BA53-9A29C51BE7C0}" srcOrd="0" destOrd="0" presId="urn:microsoft.com/office/officeart/2005/8/layout/default"/>
    <dgm:cxn modelId="{6B57DF60-D8CB-4C8C-87B6-3E62AA202A56}" type="presOf" srcId="{FA6A8C07-840A-4135-8A44-DAAB9EE1E958}" destId="{1B988E91-153C-407B-AD37-9998F7832AC2}" srcOrd="0" destOrd="0" presId="urn:microsoft.com/office/officeart/2005/8/layout/default"/>
    <dgm:cxn modelId="{FA29BEB0-7447-4722-95F2-EEC00ACE2144}" type="presOf" srcId="{0F785AF2-B837-4DF4-9A11-7AE0994C41FD}" destId="{525BF40C-15EB-46AD-8C8D-E64EEB61D8A5}" srcOrd="0" destOrd="0" presId="urn:microsoft.com/office/officeart/2005/8/layout/default"/>
    <dgm:cxn modelId="{FA74803F-34FA-42B4-86D5-819C30BE2680}" type="presOf" srcId="{227265B0-1B55-4A62-9DC6-D2D62EA19915}" destId="{BC7435A7-EB8F-4407-A48C-7D7D803FFECF}" srcOrd="0" destOrd="0" presId="urn:microsoft.com/office/officeart/2005/8/layout/default"/>
    <dgm:cxn modelId="{D32FD24D-6EA4-49F8-AB5D-6BB7A8EBC24C}" type="presOf" srcId="{ADD92ECC-412F-4C6B-8619-D3A95F336C25}" destId="{8947D901-5ACE-4903-95A9-0A22521C709D}" srcOrd="0" destOrd="0" presId="urn:microsoft.com/office/officeart/2005/8/layout/default"/>
    <dgm:cxn modelId="{5B188535-CF70-416F-8961-E6CF67FB315E}" srcId="{3270ED94-7CAC-4830-8C70-65D1F5698FC5}" destId="{C4133649-7464-41EB-A48B-03E99496618E}" srcOrd="10" destOrd="0" parTransId="{A584F96D-0077-4E9A-82A0-502DA1991E41}" sibTransId="{C343060D-FDAB-4E84-B5D8-DF048CB353AA}"/>
    <dgm:cxn modelId="{7AC35C4A-5900-4BC5-AA35-6F8503BB7088}" type="presOf" srcId="{791D74A0-E0EA-4BCB-815A-7797F460426D}" destId="{599540B8-6ECC-4C72-AD54-F6473E634D3F}" srcOrd="0" destOrd="0" presId="urn:microsoft.com/office/officeart/2005/8/layout/default"/>
    <dgm:cxn modelId="{B1272622-5DDA-4162-B71A-915B0B6EBC6A}" srcId="{3270ED94-7CAC-4830-8C70-65D1F5698FC5}" destId="{3054F1E3-5795-4196-AFA6-DE1D822DBAAE}" srcOrd="4" destOrd="0" parTransId="{0183F644-A7EE-44AD-859C-9F27F322E87D}" sibTransId="{8C4566E0-93B4-44C0-AE91-BB62809AC395}"/>
    <dgm:cxn modelId="{FAFE383D-8AAA-44BA-8130-123312A434B8}" srcId="{3270ED94-7CAC-4830-8C70-65D1F5698FC5}" destId="{530DC38E-185D-46E6-84DE-FAA06F4DE759}" srcOrd="8" destOrd="0" parTransId="{47F757C8-86B0-4153-9079-EC9636A0854C}" sibTransId="{8697E329-EDE3-4E96-A967-CCF114241B2D}"/>
    <dgm:cxn modelId="{38A57981-B17B-44ED-9658-371AD564299B}" srcId="{3270ED94-7CAC-4830-8C70-65D1F5698FC5}" destId="{F4EFC06E-9439-4822-8C84-CF145A6C6E75}" srcOrd="9" destOrd="0" parTransId="{69D16CCF-B344-4E14-AF11-8AEBF8C119DC}" sibTransId="{E52CCCA1-3045-4E1A-8E25-D350679BF7D0}"/>
    <dgm:cxn modelId="{0CBBE186-0AD7-4013-AF26-82C3850DEC16}" type="presOf" srcId="{3270ED94-7CAC-4830-8C70-65D1F5698FC5}" destId="{D42E9D50-9535-4B02-A2A5-118130955EA8}" srcOrd="0" destOrd="0" presId="urn:microsoft.com/office/officeart/2005/8/layout/default"/>
    <dgm:cxn modelId="{FA78F37A-477C-465D-A328-14D42DFFFD9A}" type="presParOf" srcId="{D42E9D50-9535-4B02-A2A5-118130955EA8}" destId="{1B988E91-153C-407B-AD37-9998F7832AC2}" srcOrd="0" destOrd="0" presId="urn:microsoft.com/office/officeart/2005/8/layout/default"/>
    <dgm:cxn modelId="{8B282CAC-77D8-4549-A3B9-92D58DF099BF}" type="presParOf" srcId="{D42E9D50-9535-4B02-A2A5-118130955EA8}" destId="{FEC7A135-8A19-4DDD-A62C-84C37B89343F}" srcOrd="1" destOrd="0" presId="urn:microsoft.com/office/officeart/2005/8/layout/default"/>
    <dgm:cxn modelId="{CD363A0B-EEC2-469B-9369-8BA334D617A8}" type="presParOf" srcId="{D42E9D50-9535-4B02-A2A5-118130955EA8}" destId="{D944E73D-44C1-46EC-BA53-9A29C51BE7C0}" srcOrd="2" destOrd="0" presId="urn:microsoft.com/office/officeart/2005/8/layout/default"/>
    <dgm:cxn modelId="{4C3499CB-71D3-44DE-8BBE-B911D92FFD0C}" type="presParOf" srcId="{D42E9D50-9535-4B02-A2A5-118130955EA8}" destId="{B9461EFD-9ADD-4337-A62A-A93636F80E33}" srcOrd="3" destOrd="0" presId="urn:microsoft.com/office/officeart/2005/8/layout/default"/>
    <dgm:cxn modelId="{A13E3539-C6D7-4C1C-8E5F-7C9B81A227F8}" type="presParOf" srcId="{D42E9D50-9535-4B02-A2A5-118130955EA8}" destId="{8947D901-5ACE-4903-95A9-0A22521C709D}" srcOrd="4" destOrd="0" presId="urn:microsoft.com/office/officeart/2005/8/layout/default"/>
    <dgm:cxn modelId="{CBCB4F17-54B2-49CE-86C8-082BEBD64054}" type="presParOf" srcId="{D42E9D50-9535-4B02-A2A5-118130955EA8}" destId="{A6EB9A3E-0EE5-4F3E-BEA6-B0F81FF52D1A}" srcOrd="5" destOrd="0" presId="urn:microsoft.com/office/officeart/2005/8/layout/default"/>
    <dgm:cxn modelId="{BD42667A-0FE0-4B64-AE1F-F933FA7637BD}" type="presParOf" srcId="{D42E9D50-9535-4B02-A2A5-118130955EA8}" destId="{525BF40C-15EB-46AD-8C8D-E64EEB61D8A5}" srcOrd="6" destOrd="0" presId="urn:microsoft.com/office/officeart/2005/8/layout/default"/>
    <dgm:cxn modelId="{5E826527-861F-43DF-8847-E9CF742F1BFE}" type="presParOf" srcId="{D42E9D50-9535-4B02-A2A5-118130955EA8}" destId="{8230F52D-8B60-436C-A4B0-3CF2F58E65F5}" srcOrd="7" destOrd="0" presId="urn:microsoft.com/office/officeart/2005/8/layout/default"/>
    <dgm:cxn modelId="{443417F3-65C0-495A-B162-73E5128BBA6A}" type="presParOf" srcId="{D42E9D50-9535-4B02-A2A5-118130955EA8}" destId="{F4E6677C-B9B4-4680-8885-88130AD7FFE9}" srcOrd="8" destOrd="0" presId="urn:microsoft.com/office/officeart/2005/8/layout/default"/>
    <dgm:cxn modelId="{60735865-8482-4E4F-9DCC-1B75F088097F}" type="presParOf" srcId="{D42E9D50-9535-4B02-A2A5-118130955EA8}" destId="{164FA6C7-7688-436D-9DEB-F130AA72B762}" srcOrd="9" destOrd="0" presId="urn:microsoft.com/office/officeart/2005/8/layout/default"/>
    <dgm:cxn modelId="{185B2CE5-1EEA-41B0-8767-2D48AB90C8ED}" type="presParOf" srcId="{D42E9D50-9535-4B02-A2A5-118130955EA8}" destId="{BC7435A7-EB8F-4407-A48C-7D7D803FFECF}" srcOrd="10" destOrd="0" presId="urn:microsoft.com/office/officeart/2005/8/layout/default"/>
    <dgm:cxn modelId="{4FDD14ED-F6C2-49C1-9503-8F0BB75E6C40}" type="presParOf" srcId="{D42E9D50-9535-4B02-A2A5-118130955EA8}" destId="{FEB30007-077F-4929-8A87-1F3AC5B84C0F}" srcOrd="11" destOrd="0" presId="urn:microsoft.com/office/officeart/2005/8/layout/default"/>
    <dgm:cxn modelId="{9AA35E64-010E-440F-8B92-54EFF51572E5}" type="presParOf" srcId="{D42E9D50-9535-4B02-A2A5-118130955EA8}" destId="{EB94E203-045A-40F5-927C-6877E4B45BBE}" srcOrd="12" destOrd="0" presId="urn:microsoft.com/office/officeart/2005/8/layout/default"/>
    <dgm:cxn modelId="{B7C48E5D-41CA-4CF9-84AF-36B924983E2F}" type="presParOf" srcId="{D42E9D50-9535-4B02-A2A5-118130955EA8}" destId="{F08F0EE0-6D34-47E2-AD5D-4714AB95375D}" srcOrd="13" destOrd="0" presId="urn:microsoft.com/office/officeart/2005/8/layout/default"/>
    <dgm:cxn modelId="{8DAA8F64-61F6-4DD0-8A31-0384F75F6D72}" type="presParOf" srcId="{D42E9D50-9535-4B02-A2A5-118130955EA8}" destId="{599540B8-6ECC-4C72-AD54-F6473E634D3F}" srcOrd="14" destOrd="0" presId="urn:microsoft.com/office/officeart/2005/8/layout/default"/>
    <dgm:cxn modelId="{25FC578B-9164-4B48-B459-C2A06AE3EBC0}" type="presParOf" srcId="{D42E9D50-9535-4B02-A2A5-118130955EA8}" destId="{0EE29179-8C8D-49D5-B5CD-ED92E53E1A18}" srcOrd="15" destOrd="0" presId="urn:microsoft.com/office/officeart/2005/8/layout/default"/>
    <dgm:cxn modelId="{B39123A6-ED6F-4403-9474-2F29CFE616A5}" type="presParOf" srcId="{D42E9D50-9535-4B02-A2A5-118130955EA8}" destId="{92FBE961-9DA5-444E-8E01-DD11C43C3D8C}" srcOrd="16" destOrd="0" presId="urn:microsoft.com/office/officeart/2005/8/layout/default"/>
    <dgm:cxn modelId="{FA462007-4835-48E5-84AB-5D3AF580300B}" type="presParOf" srcId="{D42E9D50-9535-4B02-A2A5-118130955EA8}" destId="{A09DBBF1-474D-4CCE-90BB-9FA8C99DDF43}" srcOrd="17" destOrd="0" presId="urn:microsoft.com/office/officeart/2005/8/layout/default"/>
    <dgm:cxn modelId="{03B5CB57-E219-45E4-B747-442B1422D93E}" type="presParOf" srcId="{D42E9D50-9535-4B02-A2A5-118130955EA8}" destId="{254C0131-207A-4092-9191-5C34156E2678}" srcOrd="18" destOrd="0" presId="urn:microsoft.com/office/officeart/2005/8/layout/default"/>
    <dgm:cxn modelId="{2832CB0C-4EF3-4BD3-AF3F-12AA0FC44329}" type="presParOf" srcId="{D42E9D50-9535-4B02-A2A5-118130955EA8}" destId="{AF7C100E-526C-4D6A-82C6-C25DBA07F105}" srcOrd="19" destOrd="0" presId="urn:microsoft.com/office/officeart/2005/8/layout/default"/>
    <dgm:cxn modelId="{D4F69209-2748-4338-84F6-2EBF47F8DBAA}" type="presParOf" srcId="{D42E9D50-9535-4B02-A2A5-118130955EA8}" destId="{C2C2C084-E3E5-4274-9E67-BC0C9F638D7A}" srcOrd="20" destOrd="0" presId="urn:microsoft.com/office/officeart/2005/8/layout/default"/>
    <dgm:cxn modelId="{7B2279F4-5246-491B-8A87-0A275032F2AD}" type="presParOf" srcId="{D42E9D50-9535-4B02-A2A5-118130955EA8}" destId="{C0F60334-FB07-42B2-B724-C527018E330D}" srcOrd="21" destOrd="0" presId="urn:microsoft.com/office/officeart/2005/8/layout/default"/>
    <dgm:cxn modelId="{5BCE8F67-E5A8-4597-AA61-8D61808138D7}" type="presParOf" srcId="{D42E9D50-9535-4B02-A2A5-118130955EA8}" destId="{9FBBE6CF-7F01-4EDA-A11E-9F39D38B2217}"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DCA47-018B-4A0A-A63A-407650D8033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05580452-F109-4C8D-9B35-7A77B6E939C1}">
      <dgm:prSet/>
      <dgm:spPr/>
      <dgm:t>
        <a:bodyPr/>
        <a:lstStyle/>
        <a:p>
          <a:pPr rtl="0"/>
          <a:r>
            <a:rPr lang="cy-GB" dirty="0" smtClean="0"/>
            <a:t>Diogelwch</a:t>
          </a:r>
          <a:endParaRPr lang="en-GB" b="1" dirty="0">
            <a:latin typeface="Arial" panose="020B0604020202020204" pitchFamily="34" charset="0"/>
            <a:cs typeface="Arial" panose="020B0604020202020204" pitchFamily="34" charset="0"/>
          </a:endParaRPr>
        </a:p>
      </dgm:t>
    </dgm:pt>
    <dgm:pt modelId="{8F6BF569-18AE-4AFA-B867-04CCAD2B8289}" type="parTrans" cxnId="{421724E5-2FF7-4FDB-A153-A750C1238D55}">
      <dgm:prSet/>
      <dgm:spPr/>
      <dgm:t>
        <a:bodyPr/>
        <a:lstStyle/>
        <a:p>
          <a:endParaRPr lang="en-GB"/>
        </a:p>
      </dgm:t>
    </dgm:pt>
    <dgm:pt modelId="{7B35EA2C-8EAE-45A0-A5D8-4F930E80CB90}" type="sibTrans" cxnId="{421724E5-2FF7-4FDB-A153-A750C1238D55}">
      <dgm:prSet/>
      <dgm:spPr/>
      <dgm:t>
        <a:bodyPr/>
        <a:lstStyle/>
        <a:p>
          <a:endParaRPr lang="en-GB"/>
        </a:p>
      </dgm:t>
    </dgm:pt>
    <dgm:pt modelId="{0255830B-DC60-4EDF-B0CB-E88B05DA80FD}">
      <dgm:prSet custT="1"/>
      <dgm:spPr/>
      <dgm:t>
        <a:bodyPr/>
        <a:lstStyle/>
        <a:p>
          <a:pPr rtl="0"/>
          <a:endParaRPr lang="en-GB" sz="1200" dirty="0">
            <a:solidFill>
              <a:schemeClr val="tx2"/>
            </a:solidFill>
            <a:latin typeface="Arial" panose="020B0604020202020204" pitchFamily="34" charset="0"/>
            <a:cs typeface="Arial" panose="020B0604020202020204" pitchFamily="34" charset="0"/>
          </a:endParaRPr>
        </a:p>
      </dgm:t>
    </dgm:pt>
    <dgm:pt modelId="{B8AC839B-7D86-46FD-A4C8-E99968D50D4D}" type="parTrans" cxnId="{0D314DA5-97A1-4F94-BEF6-4493E89DBF63}">
      <dgm:prSet/>
      <dgm:spPr/>
      <dgm:t>
        <a:bodyPr/>
        <a:lstStyle/>
        <a:p>
          <a:endParaRPr lang="en-GB"/>
        </a:p>
      </dgm:t>
    </dgm:pt>
    <dgm:pt modelId="{8FA798B5-92D3-4A8B-9B32-131202D3D322}" type="sibTrans" cxnId="{0D314DA5-97A1-4F94-BEF6-4493E89DBF63}">
      <dgm:prSet/>
      <dgm:spPr/>
      <dgm:t>
        <a:bodyPr/>
        <a:lstStyle/>
        <a:p>
          <a:endParaRPr lang="en-GB"/>
        </a:p>
      </dgm:t>
    </dgm:pt>
    <dgm:pt modelId="{4EE8DAC1-0DF9-4CD1-AF6F-18E42960B4DE}">
      <dgm:prSet/>
      <dgm:spPr/>
      <dgm:t>
        <a:bodyPr/>
        <a:lstStyle/>
        <a:p>
          <a:pPr rtl="0"/>
          <a:r>
            <a:rPr lang="cy-GB" dirty="0" smtClean="0"/>
            <a:t>Gwasanaeth i Gwsmeriaid</a:t>
          </a:r>
          <a:endParaRPr lang="en-GB" b="1" dirty="0">
            <a:latin typeface="Arial" panose="020B0604020202020204" pitchFamily="34" charset="0"/>
            <a:cs typeface="Arial" panose="020B0604020202020204" pitchFamily="34" charset="0"/>
          </a:endParaRPr>
        </a:p>
      </dgm:t>
    </dgm:pt>
    <dgm:pt modelId="{8F803811-E07C-41F6-9617-4F888A8D9A3C}" type="parTrans" cxnId="{F5622DDC-E9C9-4A0C-9656-D9462101D7E3}">
      <dgm:prSet/>
      <dgm:spPr/>
      <dgm:t>
        <a:bodyPr/>
        <a:lstStyle/>
        <a:p>
          <a:endParaRPr lang="en-GB"/>
        </a:p>
      </dgm:t>
    </dgm:pt>
    <dgm:pt modelId="{0514FC19-0ACC-46D6-8A78-1D1C5788682F}" type="sibTrans" cxnId="{F5622DDC-E9C9-4A0C-9656-D9462101D7E3}">
      <dgm:prSet/>
      <dgm:spPr/>
      <dgm:t>
        <a:bodyPr/>
        <a:lstStyle/>
        <a:p>
          <a:endParaRPr lang="en-GB"/>
        </a:p>
      </dgm:t>
    </dgm:pt>
    <dgm:pt modelId="{AEE01995-D344-4A80-8048-100F96A60D51}">
      <dgm:prSet custT="1"/>
      <dgm:spPr/>
      <dgm:t>
        <a:bodyPr/>
        <a:lstStyle/>
        <a:p>
          <a:pPr rtl="0"/>
          <a:endParaRPr lang="en-GB" sz="1200" dirty="0">
            <a:solidFill>
              <a:schemeClr val="tx2"/>
            </a:solidFill>
            <a:latin typeface="Arial" panose="020B0604020202020204" pitchFamily="34" charset="0"/>
            <a:cs typeface="Arial" panose="020B0604020202020204" pitchFamily="34" charset="0"/>
          </a:endParaRPr>
        </a:p>
      </dgm:t>
    </dgm:pt>
    <dgm:pt modelId="{4758EE2D-7D5C-4F8C-974D-8B8E92665EFF}" type="parTrans" cxnId="{02EDB087-F3B0-4AA1-ADFA-FCDC2E3CA559}">
      <dgm:prSet/>
      <dgm:spPr/>
      <dgm:t>
        <a:bodyPr/>
        <a:lstStyle/>
        <a:p>
          <a:endParaRPr lang="en-GB"/>
        </a:p>
      </dgm:t>
    </dgm:pt>
    <dgm:pt modelId="{6292C829-921F-4B26-A58C-1C6E50DB6F16}" type="sibTrans" cxnId="{02EDB087-F3B0-4AA1-ADFA-FCDC2E3CA559}">
      <dgm:prSet/>
      <dgm:spPr/>
      <dgm:t>
        <a:bodyPr/>
        <a:lstStyle/>
        <a:p>
          <a:endParaRPr lang="en-GB"/>
        </a:p>
      </dgm:t>
    </dgm:pt>
    <dgm:pt modelId="{C764E1A1-A0B5-4318-A342-F10733C8F399}">
      <dgm:prSet custT="1"/>
      <dgm:spPr/>
      <dgm:t>
        <a:bodyPr/>
        <a:lstStyle/>
        <a:p>
          <a:endParaRPr lang="en-GB" sz="1200" dirty="0">
            <a:solidFill>
              <a:schemeClr val="tx2"/>
            </a:solidFill>
            <a:latin typeface="Arial" panose="020B0604020202020204" pitchFamily="34" charset="0"/>
            <a:cs typeface="Arial" panose="020B0604020202020204" pitchFamily="34" charset="0"/>
          </a:endParaRPr>
        </a:p>
      </dgm:t>
    </dgm:pt>
    <dgm:pt modelId="{41C85F4D-0F79-490D-88A6-134D82DACBEC}" type="parTrans" cxnId="{83DCAFC1-9656-4A7A-BEFF-27F11940ED68}">
      <dgm:prSet/>
      <dgm:spPr/>
      <dgm:t>
        <a:bodyPr/>
        <a:lstStyle/>
        <a:p>
          <a:endParaRPr lang="en-GB"/>
        </a:p>
      </dgm:t>
    </dgm:pt>
    <dgm:pt modelId="{6B6DD623-29A5-4317-960D-7DFBE9C49C7C}" type="sibTrans" cxnId="{83DCAFC1-9656-4A7A-BEFF-27F11940ED68}">
      <dgm:prSet/>
      <dgm:spPr/>
      <dgm:t>
        <a:bodyPr/>
        <a:lstStyle/>
        <a:p>
          <a:endParaRPr lang="en-GB"/>
        </a:p>
      </dgm:t>
    </dgm:pt>
    <dgm:pt modelId="{78FCD4C2-7B1C-4331-A246-A7BB307FBA9C}">
      <dgm:prSet custT="1"/>
      <dgm:spPr/>
      <dgm:t>
        <a:bodyPr/>
        <a:lstStyle/>
        <a:p>
          <a:endParaRPr lang="en-GB" sz="1200" dirty="0">
            <a:solidFill>
              <a:schemeClr val="tx2"/>
            </a:solidFill>
            <a:latin typeface="Arial" panose="020B0604020202020204" pitchFamily="34" charset="0"/>
            <a:cs typeface="Arial" panose="020B0604020202020204" pitchFamily="34" charset="0"/>
          </a:endParaRPr>
        </a:p>
      </dgm:t>
    </dgm:pt>
    <dgm:pt modelId="{AEB9CAE6-4C13-4CB8-AE95-B2522E451612}" type="parTrans" cxnId="{99A9DC69-013B-4D55-B22F-07E3D4CA4FF1}">
      <dgm:prSet/>
      <dgm:spPr/>
      <dgm:t>
        <a:bodyPr/>
        <a:lstStyle/>
        <a:p>
          <a:endParaRPr lang="en-GB"/>
        </a:p>
      </dgm:t>
    </dgm:pt>
    <dgm:pt modelId="{E450BA5F-365B-4B64-B8E3-FEBEFE12F11A}" type="sibTrans" cxnId="{99A9DC69-013B-4D55-B22F-07E3D4CA4FF1}">
      <dgm:prSet/>
      <dgm:spPr/>
      <dgm:t>
        <a:bodyPr/>
        <a:lstStyle/>
        <a:p>
          <a:endParaRPr lang="en-GB"/>
        </a:p>
      </dgm:t>
    </dgm:pt>
    <dgm:pt modelId="{A4F0B9EB-4720-4DA8-9E11-B5786C50654F}">
      <dgm:prSet/>
      <dgm:spPr/>
      <dgm:t>
        <a:bodyPr/>
        <a:lstStyle/>
        <a:p>
          <a:endParaRPr lang="en-GB" b="1" dirty="0">
            <a:latin typeface="Arial" panose="020B0604020202020204" pitchFamily="34" charset="0"/>
            <a:cs typeface="Arial" panose="020B0604020202020204" pitchFamily="34" charset="0"/>
          </a:endParaRPr>
        </a:p>
      </dgm:t>
    </dgm:pt>
    <dgm:pt modelId="{C2880212-7EA8-4FD5-99E4-026939C80B80}" type="parTrans" cxnId="{8EE3F92A-1371-4529-9253-C8A7B7E74C7F}">
      <dgm:prSet/>
      <dgm:spPr/>
      <dgm:t>
        <a:bodyPr/>
        <a:lstStyle/>
        <a:p>
          <a:endParaRPr lang="en-GB"/>
        </a:p>
      </dgm:t>
    </dgm:pt>
    <dgm:pt modelId="{5EB21DF2-C70E-4EDB-9004-B7E9CAD792F7}" type="sibTrans" cxnId="{8EE3F92A-1371-4529-9253-C8A7B7E74C7F}">
      <dgm:prSet/>
      <dgm:spPr/>
      <dgm:t>
        <a:bodyPr/>
        <a:lstStyle/>
        <a:p>
          <a:endParaRPr lang="en-GB"/>
        </a:p>
      </dgm:t>
    </dgm:pt>
    <dgm:pt modelId="{DC3D1626-31AC-4F4A-9DFE-C320934D29EB}">
      <dgm:prSet/>
      <dgm:spPr/>
      <dgm:t>
        <a:bodyPr/>
        <a:lstStyle/>
        <a:p>
          <a:pPr rtl="0"/>
          <a:r>
            <a:rPr lang="cy-GB" dirty="0" smtClean="0"/>
            <a:t>Amgylcheddol </a:t>
          </a:r>
          <a:endParaRPr lang="en-GB" b="1" dirty="0"/>
        </a:p>
      </dgm:t>
    </dgm:pt>
    <dgm:pt modelId="{4A510645-2D79-44D2-8EAD-2DDD768902D1}" type="parTrans" cxnId="{E4592031-1F61-47AB-99BA-7EDAD48B04E2}">
      <dgm:prSet/>
      <dgm:spPr/>
      <dgm:t>
        <a:bodyPr/>
        <a:lstStyle/>
        <a:p>
          <a:endParaRPr lang="en-GB"/>
        </a:p>
      </dgm:t>
    </dgm:pt>
    <dgm:pt modelId="{2A4F62BC-9ABB-4360-876C-FAC30F556390}" type="sibTrans" cxnId="{E4592031-1F61-47AB-99BA-7EDAD48B04E2}">
      <dgm:prSet/>
      <dgm:spPr/>
      <dgm:t>
        <a:bodyPr/>
        <a:lstStyle/>
        <a:p>
          <a:endParaRPr lang="en-GB"/>
        </a:p>
      </dgm:t>
    </dgm:pt>
    <dgm:pt modelId="{3D5EF7D2-E036-42A9-9A78-2BBDD503A38C}">
      <dgm:prSet/>
      <dgm:spPr/>
      <dgm:t>
        <a:bodyPr/>
        <a:lstStyle/>
        <a:p>
          <a:pPr rtl="0"/>
          <a:r>
            <a:rPr lang="cy-GB" dirty="0" smtClean="0"/>
            <a:t>Dibynadwyedd</a:t>
          </a:r>
          <a:endParaRPr lang="en-GB" b="1" dirty="0">
            <a:solidFill>
              <a:schemeClr val="tx2"/>
            </a:solidFill>
            <a:latin typeface="Arial" panose="020B0604020202020204" pitchFamily="34" charset="0"/>
            <a:cs typeface="Arial" panose="020B0604020202020204" pitchFamily="34" charset="0"/>
          </a:endParaRPr>
        </a:p>
      </dgm:t>
    </dgm:pt>
    <dgm:pt modelId="{942B6DA7-E71B-4E75-A51D-F15B9B8D3B09}" type="sibTrans" cxnId="{4CC3F93F-4E50-4C76-B64B-F215BAD13136}">
      <dgm:prSet/>
      <dgm:spPr/>
      <dgm:t>
        <a:bodyPr/>
        <a:lstStyle/>
        <a:p>
          <a:endParaRPr lang="en-GB"/>
        </a:p>
      </dgm:t>
    </dgm:pt>
    <dgm:pt modelId="{FDF00C82-6A71-448C-9FAE-A06E0EC6338B}" type="parTrans" cxnId="{4CC3F93F-4E50-4C76-B64B-F215BAD13136}">
      <dgm:prSet/>
      <dgm:spPr/>
      <dgm:t>
        <a:bodyPr/>
        <a:lstStyle/>
        <a:p>
          <a:endParaRPr lang="en-GB"/>
        </a:p>
      </dgm:t>
    </dgm:pt>
    <dgm:pt modelId="{F7D2312B-50B7-4AA8-BAB8-3CA95A4C28EB}">
      <dgm:prSet/>
      <dgm:spPr/>
      <dgm:t>
        <a:bodyPr/>
        <a:lstStyle/>
        <a:p>
          <a:r>
            <a:rPr lang="en-GB" smtClean="0"/>
            <a:t>Wedi bodloni’n dwy safon allweddol ar argyfyngau </a:t>
          </a:r>
          <a:endParaRPr lang="en-GB"/>
        </a:p>
      </dgm:t>
    </dgm:pt>
    <dgm:pt modelId="{FB31A25A-15DB-4FDA-9DC4-6CC58159A22D}" type="parTrans" cxnId="{5A95EA24-E9C3-4FFA-B745-9F94B6CB4062}">
      <dgm:prSet/>
      <dgm:spPr/>
      <dgm:t>
        <a:bodyPr/>
        <a:lstStyle/>
        <a:p>
          <a:endParaRPr lang="en-GB"/>
        </a:p>
      </dgm:t>
    </dgm:pt>
    <dgm:pt modelId="{11BFF0C1-3379-407D-9B08-C4B85EE7C3B4}" type="sibTrans" cxnId="{5A95EA24-E9C3-4FFA-B745-9F94B6CB4062}">
      <dgm:prSet/>
      <dgm:spPr/>
      <dgm:t>
        <a:bodyPr/>
        <a:lstStyle/>
        <a:p>
          <a:endParaRPr lang="en-GB"/>
        </a:p>
      </dgm:t>
    </dgm:pt>
    <dgm:pt modelId="{DB44CA1B-59A8-4C15-8E78-37FB223A7784}">
      <dgm:prSet/>
      <dgm:spPr/>
      <dgm:t>
        <a:bodyPr/>
        <a:lstStyle/>
        <a:p>
          <a:r>
            <a:rPr lang="en-GB" smtClean="0"/>
            <a:t>Ymhell ar y blaen ar dargedau i gael gwared â risg oddi wrth brif bibelli haearn 8 mlynedd.</a:t>
          </a:r>
          <a:endParaRPr lang="en-GB"/>
        </a:p>
      </dgm:t>
    </dgm:pt>
    <dgm:pt modelId="{8DBAF603-EFAB-40CF-A588-DBED6BD4FC8F}" type="parTrans" cxnId="{8989B770-5B25-4722-9428-C54BC12F9BC7}">
      <dgm:prSet/>
      <dgm:spPr/>
      <dgm:t>
        <a:bodyPr/>
        <a:lstStyle/>
        <a:p>
          <a:endParaRPr lang="en-GB"/>
        </a:p>
      </dgm:t>
    </dgm:pt>
    <dgm:pt modelId="{691A73CC-287E-4DC3-A3B5-986B2BA67C27}" type="sibTrans" cxnId="{8989B770-5B25-4722-9428-C54BC12F9BC7}">
      <dgm:prSet/>
      <dgm:spPr/>
      <dgm:t>
        <a:bodyPr/>
        <a:lstStyle/>
        <a:p>
          <a:endParaRPr lang="en-GB"/>
        </a:p>
      </dgm:t>
    </dgm:pt>
    <dgm:pt modelId="{6AFB5E74-DC3C-4D38-9E58-403C4D30F76B}">
      <dgm:prSet/>
      <dgm:spPr/>
      <dgm:t>
        <a:bodyPr/>
        <a:lstStyle/>
        <a:p>
          <a:endParaRPr lang="en-GB"/>
        </a:p>
      </dgm:t>
    </dgm:pt>
    <dgm:pt modelId="{46A6B1F9-D0AA-495D-BB5B-3CB140444E87}" type="parTrans" cxnId="{6969BE81-75C2-4115-B969-F79704B3813A}">
      <dgm:prSet/>
      <dgm:spPr/>
      <dgm:t>
        <a:bodyPr/>
        <a:lstStyle/>
        <a:p>
          <a:endParaRPr lang="en-GB"/>
        </a:p>
      </dgm:t>
    </dgm:pt>
    <dgm:pt modelId="{46289358-5364-4B25-A5A8-B7EC12C10E58}" type="sibTrans" cxnId="{6969BE81-75C2-4115-B969-F79704B3813A}">
      <dgm:prSet/>
      <dgm:spPr/>
      <dgm:t>
        <a:bodyPr/>
        <a:lstStyle/>
        <a:p>
          <a:endParaRPr lang="en-GB"/>
        </a:p>
      </dgm:t>
    </dgm:pt>
    <dgm:pt modelId="{22356A01-B581-41EE-9093-3DD4DD58C50C}">
      <dgm:prSet custT="1"/>
      <dgm:spPr/>
      <dgm:t>
        <a:bodyPr/>
        <a:lstStyle/>
        <a:p>
          <a:r>
            <a:rPr lang="en-GB" sz="1200" dirty="0">
              <a:solidFill>
                <a:schemeClr val="tx2"/>
              </a:solidFill>
              <a:latin typeface="Arial" panose="020B0604020202020204" pitchFamily="34" charset="0"/>
              <a:cs typeface="Arial" panose="020B0604020202020204" pitchFamily="34" charset="0"/>
            </a:rPr>
            <a:t>Wedi bodloni’n rhwymedigaeth capasiti “1 mewn 20”.</a:t>
          </a:r>
        </a:p>
      </dgm:t>
    </dgm:pt>
    <dgm:pt modelId="{DC1DD7B6-7A0F-40BB-B708-3CDE55E4D892}" type="parTrans" cxnId="{9B23761A-07FF-4032-8ECE-D7D743A1EFA4}">
      <dgm:prSet/>
      <dgm:spPr/>
      <dgm:t>
        <a:bodyPr/>
        <a:lstStyle/>
        <a:p>
          <a:endParaRPr lang="en-GB"/>
        </a:p>
      </dgm:t>
    </dgm:pt>
    <dgm:pt modelId="{FBC6C751-7318-4A4E-98DD-F3B788E961F6}" type="sibTrans" cxnId="{9B23761A-07FF-4032-8ECE-D7D743A1EFA4}">
      <dgm:prSet/>
      <dgm:spPr/>
      <dgm:t>
        <a:bodyPr/>
        <a:lstStyle/>
        <a:p>
          <a:endParaRPr lang="en-GB"/>
        </a:p>
      </dgm:t>
    </dgm:pt>
    <dgm:pt modelId="{E778E259-2D4D-441B-B2BE-C1082CB9BCF5}">
      <dgm:prSet custT="1"/>
      <dgm:spPr/>
      <dgm:t>
        <a:bodyPr/>
        <a:lstStyle/>
        <a:p>
          <a:r>
            <a:rPr lang="en-GB" sz="1200" dirty="0">
              <a:solidFill>
                <a:schemeClr val="tx2"/>
              </a:solidFill>
              <a:latin typeface="Arial" panose="020B0604020202020204" pitchFamily="34" charset="0"/>
              <a:cs typeface="Arial" panose="020B0604020202020204" pitchFamily="34" charset="0"/>
            </a:rPr>
            <a:t>Wedi cynnal perfformiad gweithredol.</a:t>
          </a:r>
        </a:p>
      </dgm:t>
    </dgm:pt>
    <dgm:pt modelId="{21A94F45-1B29-4C2D-B643-08A5DEF41E47}" type="parTrans" cxnId="{673FE5C3-2B88-4915-A29F-B855CE37B3BF}">
      <dgm:prSet/>
      <dgm:spPr/>
      <dgm:t>
        <a:bodyPr/>
        <a:lstStyle/>
        <a:p>
          <a:endParaRPr lang="en-GB"/>
        </a:p>
      </dgm:t>
    </dgm:pt>
    <dgm:pt modelId="{3E23ED2C-C3E5-44A6-A6A6-3CB929F04687}" type="sibTrans" cxnId="{673FE5C3-2B88-4915-A29F-B855CE37B3BF}">
      <dgm:prSet/>
      <dgm:spPr/>
      <dgm:t>
        <a:bodyPr/>
        <a:lstStyle/>
        <a:p>
          <a:endParaRPr lang="en-GB"/>
        </a:p>
      </dgm:t>
    </dgm:pt>
    <dgm:pt modelId="{2FCC401A-47B0-4D7A-B417-462F143F6018}">
      <dgm:prSet custT="1"/>
      <dgm:spPr/>
      <dgm:t>
        <a:bodyPr/>
        <a:lstStyle/>
        <a:p>
          <a:r>
            <a:rPr lang="en-GB" sz="1200" dirty="0">
              <a:solidFill>
                <a:schemeClr val="tx2"/>
              </a:solidFill>
              <a:latin typeface="Arial" panose="020B0604020202020204" pitchFamily="34" charset="0"/>
              <a:cs typeface="Arial" panose="020B0604020202020204" pitchFamily="34" charset="0"/>
            </a:rPr>
            <a:t>Ar hyn o bryd, adolygwn dargedau torri cyflenwadau gydag Ofgem fel rhan o waith cyfochrog Adolygu Canol Cyfnod.</a:t>
          </a:r>
        </a:p>
      </dgm:t>
    </dgm:pt>
    <dgm:pt modelId="{4C485235-78E5-4592-8886-9D33FE6C7C35}" type="parTrans" cxnId="{EF80A301-C1E3-4F62-B596-3CCCD69A0EE7}">
      <dgm:prSet/>
      <dgm:spPr/>
      <dgm:t>
        <a:bodyPr/>
        <a:lstStyle/>
        <a:p>
          <a:endParaRPr lang="en-GB"/>
        </a:p>
      </dgm:t>
    </dgm:pt>
    <dgm:pt modelId="{C686E9D1-4F86-4D21-BAFC-62A02970E17B}" type="sibTrans" cxnId="{EF80A301-C1E3-4F62-B596-3CCCD69A0EE7}">
      <dgm:prSet/>
      <dgm:spPr/>
      <dgm:t>
        <a:bodyPr/>
        <a:lstStyle/>
        <a:p>
          <a:endParaRPr lang="en-GB"/>
        </a:p>
      </dgm:t>
    </dgm:pt>
    <dgm:pt modelId="{3612EE3D-3B72-435C-8965-4119DEE96616}">
      <dgm:prSet custT="1"/>
      <dgm:spPr/>
      <dgm:t>
        <a:bodyPr/>
        <a:lstStyle/>
        <a:p>
          <a:endParaRPr lang="en-GB" sz="1200" dirty="0">
            <a:solidFill>
              <a:schemeClr val="tx2"/>
            </a:solidFill>
            <a:latin typeface="Arial" panose="020B0604020202020204" pitchFamily="34" charset="0"/>
            <a:cs typeface="Arial" panose="020B0604020202020204" pitchFamily="34" charset="0"/>
          </a:endParaRPr>
        </a:p>
      </dgm:t>
    </dgm:pt>
    <dgm:pt modelId="{69A7978B-FA55-48F0-98AE-B1C103163510}" type="parTrans" cxnId="{B15E9BCB-C45C-4BFF-B257-4980D3E44E1F}">
      <dgm:prSet/>
      <dgm:spPr/>
      <dgm:t>
        <a:bodyPr/>
        <a:lstStyle/>
        <a:p>
          <a:endParaRPr lang="en-GB"/>
        </a:p>
      </dgm:t>
    </dgm:pt>
    <dgm:pt modelId="{5D4F57EE-3972-4CBD-A1BE-078675EFE4D6}" type="sibTrans" cxnId="{B15E9BCB-C45C-4BFF-B257-4980D3E44E1F}">
      <dgm:prSet/>
      <dgm:spPr/>
      <dgm:t>
        <a:bodyPr/>
        <a:lstStyle/>
        <a:p>
          <a:endParaRPr lang="en-GB"/>
        </a:p>
      </dgm:t>
    </dgm:pt>
    <dgm:pt modelId="{D3DFBA37-3257-4957-9011-D9FC70E0B8ED}">
      <dgm:prSet custT="1"/>
      <dgm:spPr/>
      <dgm:t>
        <a:bodyPr/>
        <a:lstStyle/>
        <a:p>
          <a:r>
            <a:rPr lang="en-GB" sz="1200" dirty="0" err="1" smtClean="0">
              <a:solidFill>
                <a:schemeClr val="tx2"/>
              </a:solidFill>
              <a:latin typeface="Arial" panose="020B0604020202020204" pitchFamily="34" charset="0"/>
              <a:cs typeface="Arial" panose="020B0604020202020204" pitchFamily="34" charset="0"/>
            </a:rPr>
            <a:t>Gwell</a:t>
          </a:r>
          <a:r>
            <a:rPr lang="en-GB" sz="1200" dirty="0" smtClean="0">
              <a:solidFill>
                <a:schemeClr val="tx2"/>
              </a:solidFill>
              <a:latin typeface="Arial" panose="020B0604020202020204" pitchFamily="34" charset="0"/>
              <a:cs typeface="Arial" panose="020B0604020202020204" pitchFamily="34" charset="0"/>
            </a:rPr>
            <a:t> </a:t>
          </a:r>
          <a:r>
            <a:rPr lang="en-GB" sz="1200" dirty="0">
              <a:solidFill>
                <a:schemeClr val="tx2"/>
              </a:solidFill>
              <a:latin typeface="Arial" panose="020B0604020202020204" pitchFamily="34" charset="0"/>
              <a:cs typeface="Arial" panose="020B0604020202020204" pitchFamily="34" charset="0"/>
            </a:rPr>
            <a:t>sgôr mesur llydan cyffredinol o 9.05 i 9.13 – mae angen rhagor o welliant ar ein sgoriau Cynlluniedig</a:t>
          </a:r>
        </a:p>
      </dgm:t>
    </dgm:pt>
    <dgm:pt modelId="{752B75D4-22B8-4CF9-8CFF-FF4D4B129156}" type="parTrans" cxnId="{10ECCF48-E284-4D40-A4D6-4AFF3E55BC13}">
      <dgm:prSet/>
      <dgm:spPr/>
      <dgm:t>
        <a:bodyPr/>
        <a:lstStyle/>
        <a:p>
          <a:endParaRPr lang="en-GB"/>
        </a:p>
      </dgm:t>
    </dgm:pt>
    <dgm:pt modelId="{B6145E11-0D80-4078-BFA9-E4E421537119}" type="sibTrans" cxnId="{10ECCF48-E284-4D40-A4D6-4AFF3E55BC13}">
      <dgm:prSet/>
      <dgm:spPr/>
      <dgm:t>
        <a:bodyPr/>
        <a:lstStyle/>
        <a:p>
          <a:endParaRPr lang="en-GB"/>
        </a:p>
      </dgm:t>
    </dgm:pt>
    <dgm:pt modelId="{1AB1FC13-B7D0-46A7-8A9E-358D506805B3}">
      <dgm:prSet custT="1"/>
      <dgm:spPr/>
      <dgm:t>
        <a:bodyPr/>
        <a:lstStyle/>
        <a:p>
          <a:r>
            <a:rPr lang="en-GB" sz="1200" dirty="0" err="1" smtClean="0">
              <a:solidFill>
                <a:schemeClr val="tx2"/>
              </a:solidFill>
              <a:latin typeface="Arial" panose="020B0604020202020204" pitchFamily="34" charset="0"/>
              <a:cs typeface="Arial" panose="020B0604020202020204" pitchFamily="34" charset="0"/>
            </a:rPr>
            <a:t>Perfformiad</a:t>
          </a:r>
          <a:r>
            <a:rPr lang="en-GB" sz="1200" dirty="0" smtClean="0">
              <a:solidFill>
                <a:schemeClr val="tx2"/>
              </a:solidFill>
              <a:latin typeface="Arial" panose="020B0604020202020204" pitchFamily="34" charset="0"/>
              <a:cs typeface="Arial" panose="020B0604020202020204" pitchFamily="34" charset="0"/>
            </a:rPr>
            <a:t> </a:t>
          </a:r>
          <a:r>
            <a:rPr lang="en-GB" sz="1200" dirty="0">
              <a:solidFill>
                <a:schemeClr val="tx2"/>
              </a:solidFill>
              <a:latin typeface="Arial" panose="020B0604020202020204" pitchFamily="34" charset="0"/>
              <a:cs typeface="Arial" panose="020B0604020202020204" pitchFamily="34" charset="0"/>
            </a:rPr>
            <a:t>ymdrin â chwynion yn arwain at ddim cosb</a:t>
          </a:r>
        </a:p>
      </dgm:t>
    </dgm:pt>
    <dgm:pt modelId="{8DDC7579-8D59-4149-BA48-D9FF7960C959}" type="parTrans" cxnId="{812CBFAD-3B0D-4DD6-8619-BE590D3F3CA7}">
      <dgm:prSet/>
      <dgm:spPr/>
      <dgm:t>
        <a:bodyPr/>
        <a:lstStyle/>
        <a:p>
          <a:endParaRPr lang="en-GB"/>
        </a:p>
      </dgm:t>
    </dgm:pt>
    <dgm:pt modelId="{247A468D-3120-4E2D-84A7-41F3117478C9}" type="sibTrans" cxnId="{812CBFAD-3B0D-4DD6-8619-BE590D3F3CA7}">
      <dgm:prSet/>
      <dgm:spPr/>
      <dgm:t>
        <a:bodyPr/>
        <a:lstStyle/>
        <a:p>
          <a:endParaRPr lang="en-GB"/>
        </a:p>
      </dgm:t>
    </dgm:pt>
    <dgm:pt modelId="{4211CFF4-DAC1-424B-8E42-AFF39D262D2C}">
      <dgm:prSet custT="1"/>
      <dgm:spPr/>
      <dgm:t>
        <a:bodyPr/>
        <a:lstStyle/>
        <a:p>
          <a:r>
            <a:rPr lang="en-GB" sz="1200" dirty="0" err="1" smtClean="0">
              <a:solidFill>
                <a:schemeClr val="tx2"/>
              </a:solidFill>
              <a:latin typeface="Arial" panose="020B0604020202020204" pitchFamily="34" charset="0"/>
              <a:cs typeface="Arial" panose="020B0604020202020204" pitchFamily="34" charset="0"/>
            </a:rPr>
            <a:t>Wedi</a:t>
          </a:r>
          <a:r>
            <a:rPr lang="en-GB" sz="1200" dirty="0" smtClean="0">
              <a:solidFill>
                <a:schemeClr val="tx2"/>
              </a:solidFill>
              <a:latin typeface="Arial" panose="020B0604020202020204" pitchFamily="34" charset="0"/>
              <a:cs typeface="Arial" panose="020B0604020202020204" pitchFamily="34" charset="0"/>
            </a:rPr>
            <a:t> </a:t>
          </a:r>
          <a:r>
            <a:rPr lang="en-GB" sz="1200" dirty="0">
              <a:solidFill>
                <a:schemeClr val="tx2"/>
              </a:solidFill>
              <a:latin typeface="Arial" panose="020B0604020202020204" pitchFamily="34" charset="0"/>
              <a:cs typeface="Arial" panose="020B0604020202020204" pitchFamily="34" charset="0"/>
            </a:rPr>
            <a:t>bodloni holl safonau gwarantedig o ran perfformiad cysylltiadau.</a:t>
          </a:r>
        </a:p>
      </dgm:t>
    </dgm:pt>
    <dgm:pt modelId="{7A9E9154-996C-4F53-AF01-922105BF4F01}" type="parTrans" cxnId="{5228C550-00D0-4C0D-8906-9CBD1886179B}">
      <dgm:prSet/>
      <dgm:spPr/>
      <dgm:t>
        <a:bodyPr/>
        <a:lstStyle/>
        <a:p>
          <a:endParaRPr lang="en-GB"/>
        </a:p>
      </dgm:t>
    </dgm:pt>
    <dgm:pt modelId="{7B4D7E7E-AEDE-4769-B65E-7E28E70E1FD2}" type="sibTrans" cxnId="{5228C550-00D0-4C0D-8906-9CBD1886179B}">
      <dgm:prSet/>
      <dgm:spPr/>
      <dgm:t>
        <a:bodyPr/>
        <a:lstStyle/>
        <a:p>
          <a:endParaRPr lang="en-GB"/>
        </a:p>
      </dgm:t>
    </dgm:pt>
    <dgm:pt modelId="{05AF8956-AC78-4D02-95E8-6255A2563979}">
      <dgm:prSet custT="1"/>
      <dgm:spPr/>
      <dgm:t>
        <a:bodyPr/>
        <a:lstStyle/>
        <a:p>
          <a:endParaRPr lang="en-GB" sz="1200" dirty="0">
            <a:solidFill>
              <a:schemeClr val="tx2"/>
            </a:solidFill>
            <a:latin typeface="Arial" panose="020B0604020202020204" pitchFamily="34" charset="0"/>
            <a:cs typeface="Arial" panose="020B0604020202020204" pitchFamily="34" charset="0"/>
          </a:endParaRPr>
        </a:p>
      </dgm:t>
    </dgm:pt>
    <dgm:pt modelId="{F64E635C-A104-4C5C-8A46-31FFC3ACC686}" type="parTrans" cxnId="{7EF9A1CD-50E7-48E3-82D0-43F3CFA34D88}">
      <dgm:prSet/>
      <dgm:spPr/>
      <dgm:t>
        <a:bodyPr/>
        <a:lstStyle/>
        <a:p>
          <a:endParaRPr lang="en-GB"/>
        </a:p>
      </dgm:t>
    </dgm:pt>
    <dgm:pt modelId="{A90A47BC-DDBC-427F-91A2-BEDC56EEA452}" type="sibTrans" cxnId="{7EF9A1CD-50E7-48E3-82D0-43F3CFA34D88}">
      <dgm:prSet/>
      <dgm:spPr/>
      <dgm:t>
        <a:bodyPr/>
        <a:lstStyle/>
        <a:p>
          <a:endParaRPr lang="en-GB"/>
        </a:p>
      </dgm:t>
    </dgm:pt>
    <dgm:pt modelId="{C537E310-2E96-44B2-8DFB-8C5C55E33471}">
      <dgm:prSet custT="1"/>
      <dgm:spPr/>
      <dgm:t>
        <a:bodyPr/>
        <a:lstStyle/>
        <a:p>
          <a:r>
            <a:rPr lang="en-GB" sz="1200" dirty="0" err="1" smtClean="0">
              <a:solidFill>
                <a:schemeClr val="tx2"/>
              </a:solidFill>
              <a:latin typeface="Arial" panose="020B0604020202020204" pitchFamily="34" charset="0"/>
              <a:cs typeface="Arial" panose="020B0604020202020204" pitchFamily="34" charset="0"/>
            </a:rPr>
            <a:t>Gostwng</a:t>
          </a:r>
          <a:r>
            <a:rPr lang="en-GB" sz="1200" dirty="0" smtClean="0">
              <a:solidFill>
                <a:schemeClr val="tx2"/>
              </a:solidFill>
              <a:latin typeface="Arial" panose="020B0604020202020204" pitchFamily="34" charset="0"/>
              <a:cs typeface="Arial" panose="020B0604020202020204" pitchFamily="34" charset="0"/>
            </a:rPr>
            <a:t> </a:t>
          </a:r>
          <a:r>
            <a:rPr lang="en-GB" sz="1200" dirty="0">
              <a:solidFill>
                <a:schemeClr val="tx2"/>
              </a:solidFill>
              <a:latin typeface="Arial" panose="020B0604020202020204" pitchFamily="34" charset="0"/>
              <a:cs typeface="Arial" panose="020B0604020202020204" pitchFamily="34" charset="0"/>
            </a:rPr>
            <a:t>gollyngiadau fwy na’r targed blynyddol.</a:t>
          </a:r>
        </a:p>
      </dgm:t>
    </dgm:pt>
    <dgm:pt modelId="{A46489EC-B7F9-4515-9614-D38E2602E891}" type="parTrans" cxnId="{37B2CD95-E483-4F56-9825-E6E2D43BDB04}">
      <dgm:prSet/>
      <dgm:spPr/>
      <dgm:t>
        <a:bodyPr/>
        <a:lstStyle/>
        <a:p>
          <a:endParaRPr lang="en-GB"/>
        </a:p>
      </dgm:t>
    </dgm:pt>
    <dgm:pt modelId="{572F9D6F-09BF-47F8-8F15-4587A5D496A8}" type="sibTrans" cxnId="{37B2CD95-E483-4F56-9825-E6E2D43BDB04}">
      <dgm:prSet/>
      <dgm:spPr/>
      <dgm:t>
        <a:bodyPr/>
        <a:lstStyle/>
        <a:p>
          <a:endParaRPr lang="en-GB"/>
        </a:p>
      </dgm:t>
    </dgm:pt>
    <dgm:pt modelId="{057C23C3-BE0C-4233-9E61-61785F1D4A6B}">
      <dgm:prSet custT="1"/>
      <dgm:spPr/>
      <dgm:t>
        <a:bodyPr/>
        <a:lstStyle/>
        <a:p>
          <a:r>
            <a:rPr lang="en-GB" sz="1200" dirty="0" err="1" smtClean="0">
              <a:solidFill>
                <a:schemeClr val="tx2"/>
              </a:solidFill>
              <a:latin typeface="Arial" panose="020B0604020202020204" pitchFamily="34" charset="0"/>
              <a:cs typeface="Arial" panose="020B0604020202020204" pitchFamily="34" charset="0"/>
            </a:rPr>
            <a:t>Wedi</a:t>
          </a:r>
          <a:r>
            <a:rPr lang="en-GB" sz="1200" dirty="0" smtClean="0">
              <a:solidFill>
                <a:schemeClr val="tx2"/>
              </a:solidFill>
              <a:latin typeface="Arial" panose="020B0604020202020204" pitchFamily="34" charset="0"/>
              <a:cs typeface="Arial" panose="020B0604020202020204" pitchFamily="34" charset="0"/>
            </a:rPr>
            <a:t> </a:t>
          </a:r>
          <a:r>
            <a:rPr lang="en-GB" sz="1200" dirty="0">
              <a:solidFill>
                <a:schemeClr val="tx2"/>
              </a:solidFill>
              <a:latin typeface="Arial" panose="020B0604020202020204" pitchFamily="34" charset="0"/>
              <a:cs typeface="Arial" panose="020B0604020202020204" pitchFamily="34" charset="0"/>
            </a:rPr>
            <a:t>cyflawni ar ein hymrwymiadau ar dlodi tanwydd am y flwyddyn</a:t>
          </a:r>
        </a:p>
      </dgm:t>
    </dgm:pt>
    <dgm:pt modelId="{76CF25BB-DA4F-4D1D-97DB-885EAAAAD8EC}" type="parTrans" cxnId="{A2FC44B1-5D11-4803-A2DE-996002E3D0B0}">
      <dgm:prSet/>
      <dgm:spPr/>
      <dgm:t>
        <a:bodyPr/>
        <a:lstStyle/>
        <a:p>
          <a:endParaRPr lang="en-GB"/>
        </a:p>
      </dgm:t>
    </dgm:pt>
    <dgm:pt modelId="{D2CB2C1E-1A86-4C4F-B745-D7E56B74B209}" type="sibTrans" cxnId="{A2FC44B1-5D11-4803-A2DE-996002E3D0B0}">
      <dgm:prSet/>
      <dgm:spPr/>
      <dgm:t>
        <a:bodyPr/>
        <a:lstStyle/>
        <a:p>
          <a:endParaRPr lang="en-GB"/>
        </a:p>
      </dgm:t>
    </dgm:pt>
    <dgm:pt modelId="{B13B8BAE-3A9C-449F-8F08-DF54D3274A3B}">
      <dgm:prSet custT="1"/>
      <dgm:spPr/>
      <dgm:t>
        <a:bodyPr/>
        <a:lstStyle/>
        <a:p>
          <a:r>
            <a:rPr lang="en-GB" sz="1200" dirty="0" err="1" smtClean="0">
              <a:solidFill>
                <a:schemeClr val="tx2"/>
              </a:solidFill>
              <a:latin typeface="Arial" panose="020B0604020202020204" pitchFamily="34" charset="0"/>
              <a:cs typeface="Arial" panose="020B0604020202020204" pitchFamily="34" charset="0"/>
            </a:rPr>
            <a:t>Parhau</a:t>
          </a:r>
          <a:r>
            <a:rPr lang="en-GB" sz="1200" dirty="0" smtClean="0">
              <a:solidFill>
                <a:schemeClr val="tx2"/>
              </a:solidFill>
              <a:latin typeface="Arial" panose="020B0604020202020204" pitchFamily="34" charset="0"/>
              <a:cs typeface="Arial" panose="020B0604020202020204" pitchFamily="34" charset="0"/>
            </a:rPr>
            <a:t> </a:t>
          </a:r>
          <a:r>
            <a:rPr lang="en-GB" sz="1200" dirty="0">
              <a:solidFill>
                <a:schemeClr val="tx2"/>
              </a:solidFill>
              <a:latin typeface="Arial" panose="020B0604020202020204" pitchFamily="34" charset="0"/>
              <a:cs typeface="Arial" panose="020B0604020202020204" pitchFamily="34" charset="0"/>
            </a:rPr>
            <a:t>i fod yn flaenllaw wrth hyrwyddo ymwybyddiaeth o garbon monocsid.</a:t>
          </a:r>
        </a:p>
      </dgm:t>
    </dgm:pt>
    <dgm:pt modelId="{2C0AF5F0-8F90-4999-835D-CF426F31A568}" type="parTrans" cxnId="{401165D3-CAFF-4F8F-8E6E-98DF3C57F411}">
      <dgm:prSet/>
      <dgm:spPr/>
      <dgm:t>
        <a:bodyPr/>
        <a:lstStyle/>
        <a:p>
          <a:endParaRPr lang="en-GB"/>
        </a:p>
      </dgm:t>
    </dgm:pt>
    <dgm:pt modelId="{F95CE0D9-D228-4BDE-9428-4EF4CD4423D3}" type="sibTrans" cxnId="{401165D3-CAFF-4F8F-8E6E-98DF3C57F411}">
      <dgm:prSet/>
      <dgm:spPr/>
      <dgm:t>
        <a:bodyPr/>
        <a:lstStyle/>
        <a:p>
          <a:endParaRPr lang="en-GB"/>
        </a:p>
      </dgm:t>
    </dgm:pt>
    <dgm:pt modelId="{A1064658-1BBB-44E0-80EC-B8AA54BE8C97}">
      <dgm:prSet custT="1"/>
      <dgm:spPr/>
      <dgm:t>
        <a:bodyPr/>
        <a:lstStyle/>
        <a:p>
          <a:endParaRPr lang="en-GB" sz="1200" dirty="0">
            <a:solidFill>
              <a:schemeClr val="tx2"/>
            </a:solidFill>
            <a:latin typeface="Arial" panose="020B0604020202020204" pitchFamily="34" charset="0"/>
            <a:cs typeface="Arial" panose="020B0604020202020204" pitchFamily="34" charset="0"/>
          </a:endParaRPr>
        </a:p>
      </dgm:t>
    </dgm:pt>
    <dgm:pt modelId="{33C0D766-745A-4EE3-94C7-88F63DFCC893}" type="parTrans" cxnId="{B187A417-387F-4CB1-9BF6-37B675DE1965}">
      <dgm:prSet/>
      <dgm:spPr/>
      <dgm:t>
        <a:bodyPr/>
        <a:lstStyle/>
        <a:p>
          <a:endParaRPr lang="en-GB"/>
        </a:p>
      </dgm:t>
    </dgm:pt>
    <dgm:pt modelId="{FCA1C36D-A96B-4517-AC6E-689D81EEEA8F}" type="sibTrans" cxnId="{B187A417-387F-4CB1-9BF6-37B675DE1965}">
      <dgm:prSet/>
      <dgm:spPr/>
      <dgm:t>
        <a:bodyPr/>
        <a:lstStyle/>
        <a:p>
          <a:endParaRPr lang="en-GB"/>
        </a:p>
      </dgm:t>
    </dgm:pt>
    <dgm:pt modelId="{C8622BC5-BF86-4C58-A20A-2ACDCB1DB2FF}" type="pres">
      <dgm:prSet presAssocID="{FB4DCA47-018B-4A0A-A63A-407650D80338}" presName="Name0" presStyleCnt="0">
        <dgm:presLayoutVars>
          <dgm:dir/>
          <dgm:animLvl val="lvl"/>
          <dgm:resizeHandles val="exact"/>
        </dgm:presLayoutVars>
      </dgm:prSet>
      <dgm:spPr/>
      <dgm:t>
        <a:bodyPr/>
        <a:lstStyle/>
        <a:p>
          <a:endParaRPr lang="en-GB"/>
        </a:p>
      </dgm:t>
    </dgm:pt>
    <dgm:pt modelId="{59828629-41E4-433F-996E-5BFA942FECCA}" type="pres">
      <dgm:prSet presAssocID="{05580452-F109-4C8D-9B35-7A77B6E939C1}" presName="composite" presStyleCnt="0"/>
      <dgm:spPr/>
    </dgm:pt>
    <dgm:pt modelId="{73D9C748-C297-4834-AC00-2781ED041481}" type="pres">
      <dgm:prSet presAssocID="{05580452-F109-4C8D-9B35-7A77B6E939C1}" presName="parTx" presStyleLbl="alignNode1" presStyleIdx="0" presStyleCnt="5">
        <dgm:presLayoutVars>
          <dgm:chMax val="0"/>
          <dgm:chPref val="0"/>
          <dgm:bulletEnabled val="1"/>
        </dgm:presLayoutVars>
      </dgm:prSet>
      <dgm:spPr/>
      <dgm:t>
        <a:bodyPr/>
        <a:lstStyle/>
        <a:p>
          <a:endParaRPr lang="en-GB"/>
        </a:p>
      </dgm:t>
    </dgm:pt>
    <dgm:pt modelId="{D4F2DA8A-7047-4C18-8593-7A7C6F05E47F}" type="pres">
      <dgm:prSet presAssocID="{05580452-F109-4C8D-9B35-7A77B6E939C1}" presName="desTx" presStyleLbl="alignAccFollowNode1" presStyleIdx="0" presStyleCnt="5" custLinFactNeighborX="705" custLinFactNeighborY="-414">
        <dgm:presLayoutVars>
          <dgm:bulletEnabled val="1"/>
        </dgm:presLayoutVars>
      </dgm:prSet>
      <dgm:spPr/>
      <dgm:t>
        <a:bodyPr/>
        <a:lstStyle/>
        <a:p>
          <a:endParaRPr lang="en-GB"/>
        </a:p>
      </dgm:t>
    </dgm:pt>
    <dgm:pt modelId="{C2FA5AB7-532A-4E71-8771-1A7B425A6B9A}" type="pres">
      <dgm:prSet presAssocID="{7B35EA2C-8EAE-45A0-A5D8-4F930E80CB90}" presName="space" presStyleCnt="0"/>
      <dgm:spPr/>
    </dgm:pt>
    <dgm:pt modelId="{1B8E22FA-B9AF-405B-B061-BBE57B8F02AB}" type="pres">
      <dgm:prSet presAssocID="{3D5EF7D2-E036-42A9-9A78-2BBDD503A38C}" presName="composite" presStyleCnt="0"/>
      <dgm:spPr/>
    </dgm:pt>
    <dgm:pt modelId="{C3A78613-7352-4B30-ADFB-E4F936B4C84F}" type="pres">
      <dgm:prSet presAssocID="{3D5EF7D2-E036-42A9-9A78-2BBDD503A38C}" presName="parTx" presStyleLbl="alignNode1" presStyleIdx="1" presStyleCnt="5">
        <dgm:presLayoutVars>
          <dgm:chMax val="0"/>
          <dgm:chPref val="0"/>
          <dgm:bulletEnabled val="1"/>
        </dgm:presLayoutVars>
      </dgm:prSet>
      <dgm:spPr/>
      <dgm:t>
        <a:bodyPr/>
        <a:lstStyle/>
        <a:p>
          <a:endParaRPr lang="en-GB"/>
        </a:p>
      </dgm:t>
    </dgm:pt>
    <dgm:pt modelId="{9391872A-AF80-4042-A64D-D76F7F639F8B}" type="pres">
      <dgm:prSet presAssocID="{3D5EF7D2-E036-42A9-9A78-2BBDD503A38C}" presName="desTx" presStyleLbl="alignAccFollowNode1" presStyleIdx="1" presStyleCnt="5" custLinFactNeighborY="-738">
        <dgm:presLayoutVars>
          <dgm:bulletEnabled val="1"/>
        </dgm:presLayoutVars>
      </dgm:prSet>
      <dgm:spPr/>
      <dgm:t>
        <a:bodyPr/>
        <a:lstStyle/>
        <a:p>
          <a:endParaRPr lang="en-GB"/>
        </a:p>
      </dgm:t>
    </dgm:pt>
    <dgm:pt modelId="{2C90F45E-B01D-49C9-AA69-AD8975CF592F}" type="pres">
      <dgm:prSet presAssocID="{942B6DA7-E71B-4E75-A51D-F15B9B8D3B09}" presName="space" presStyleCnt="0"/>
      <dgm:spPr/>
    </dgm:pt>
    <dgm:pt modelId="{77A656A5-04C8-4FED-AD0D-13D47E432F95}" type="pres">
      <dgm:prSet presAssocID="{4EE8DAC1-0DF9-4CD1-AF6F-18E42960B4DE}" presName="composite" presStyleCnt="0"/>
      <dgm:spPr/>
    </dgm:pt>
    <dgm:pt modelId="{1D691269-2611-40AC-B923-7322017C1C4A}" type="pres">
      <dgm:prSet presAssocID="{4EE8DAC1-0DF9-4CD1-AF6F-18E42960B4DE}" presName="parTx" presStyleLbl="alignNode1" presStyleIdx="2" presStyleCnt="5">
        <dgm:presLayoutVars>
          <dgm:chMax val="0"/>
          <dgm:chPref val="0"/>
          <dgm:bulletEnabled val="1"/>
        </dgm:presLayoutVars>
      </dgm:prSet>
      <dgm:spPr/>
      <dgm:t>
        <a:bodyPr/>
        <a:lstStyle/>
        <a:p>
          <a:endParaRPr lang="en-GB"/>
        </a:p>
      </dgm:t>
    </dgm:pt>
    <dgm:pt modelId="{670F5D5D-CA3F-458D-97BC-5DD1A89D3F22}" type="pres">
      <dgm:prSet presAssocID="{4EE8DAC1-0DF9-4CD1-AF6F-18E42960B4DE}" presName="desTx" presStyleLbl="alignAccFollowNode1" presStyleIdx="2" presStyleCnt="5">
        <dgm:presLayoutVars>
          <dgm:bulletEnabled val="1"/>
        </dgm:presLayoutVars>
      </dgm:prSet>
      <dgm:spPr/>
      <dgm:t>
        <a:bodyPr/>
        <a:lstStyle/>
        <a:p>
          <a:endParaRPr lang="en-GB"/>
        </a:p>
      </dgm:t>
    </dgm:pt>
    <dgm:pt modelId="{D43D4EBD-48B1-460B-BE64-78A75B5FB047}" type="pres">
      <dgm:prSet presAssocID="{0514FC19-0ACC-46D6-8A78-1D1C5788682F}" presName="space" presStyleCnt="0"/>
      <dgm:spPr/>
    </dgm:pt>
    <dgm:pt modelId="{FB74ADA2-7E51-4BD8-A052-9BC2231BC7E8}" type="pres">
      <dgm:prSet presAssocID="{DC3D1626-31AC-4F4A-9DFE-C320934D29EB}" presName="composite" presStyleCnt="0"/>
      <dgm:spPr/>
    </dgm:pt>
    <dgm:pt modelId="{7E80FA1A-C527-4561-AD85-4D5107F21DF1}" type="pres">
      <dgm:prSet presAssocID="{DC3D1626-31AC-4F4A-9DFE-C320934D29EB}" presName="parTx" presStyleLbl="alignNode1" presStyleIdx="3" presStyleCnt="5">
        <dgm:presLayoutVars>
          <dgm:chMax val="0"/>
          <dgm:chPref val="0"/>
          <dgm:bulletEnabled val="1"/>
        </dgm:presLayoutVars>
      </dgm:prSet>
      <dgm:spPr/>
      <dgm:t>
        <a:bodyPr/>
        <a:lstStyle/>
        <a:p>
          <a:endParaRPr lang="en-GB"/>
        </a:p>
      </dgm:t>
    </dgm:pt>
    <dgm:pt modelId="{4B67BD1E-CD3A-48EA-9A93-36A328C7A5F2}" type="pres">
      <dgm:prSet presAssocID="{DC3D1626-31AC-4F4A-9DFE-C320934D29EB}" presName="desTx" presStyleLbl="alignAccFollowNode1" presStyleIdx="3" presStyleCnt="5">
        <dgm:presLayoutVars>
          <dgm:bulletEnabled val="1"/>
        </dgm:presLayoutVars>
      </dgm:prSet>
      <dgm:spPr/>
      <dgm:t>
        <a:bodyPr/>
        <a:lstStyle/>
        <a:p>
          <a:endParaRPr lang="en-GB"/>
        </a:p>
      </dgm:t>
    </dgm:pt>
    <dgm:pt modelId="{4C97450A-1EB4-4413-A45E-2A5707E15D28}" type="pres">
      <dgm:prSet presAssocID="{2A4F62BC-9ABB-4360-876C-FAC30F556390}" presName="space" presStyleCnt="0"/>
      <dgm:spPr/>
    </dgm:pt>
    <dgm:pt modelId="{0E10AB3F-6DC7-48F3-A12F-304E1B15F469}" type="pres">
      <dgm:prSet presAssocID="{A4F0B9EB-4720-4DA8-9E11-B5786C50654F}" presName="composite" presStyleCnt="0"/>
      <dgm:spPr/>
    </dgm:pt>
    <dgm:pt modelId="{6F7F89B3-2D86-4B43-99F3-0236287B7606}" type="pres">
      <dgm:prSet presAssocID="{A4F0B9EB-4720-4DA8-9E11-B5786C50654F}" presName="parTx" presStyleLbl="alignNode1" presStyleIdx="4" presStyleCnt="5" custLinFactNeighborX="1236" custLinFactNeighborY="-3617">
        <dgm:presLayoutVars>
          <dgm:chMax val="0"/>
          <dgm:chPref val="0"/>
          <dgm:bulletEnabled val="1"/>
        </dgm:presLayoutVars>
      </dgm:prSet>
      <dgm:spPr/>
      <dgm:t>
        <a:bodyPr/>
        <a:lstStyle/>
        <a:p>
          <a:endParaRPr lang="en-GB"/>
        </a:p>
      </dgm:t>
    </dgm:pt>
    <dgm:pt modelId="{89534CF1-BF46-4386-B4F1-D641A4CD1F06}" type="pres">
      <dgm:prSet presAssocID="{A4F0B9EB-4720-4DA8-9E11-B5786C50654F}" presName="desTx" presStyleLbl="alignAccFollowNode1" presStyleIdx="4" presStyleCnt="5">
        <dgm:presLayoutVars>
          <dgm:bulletEnabled val="1"/>
        </dgm:presLayoutVars>
      </dgm:prSet>
      <dgm:spPr/>
      <dgm:t>
        <a:bodyPr/>
        <a:lstStyle/>
        <a:p>
          <a:endParaRPr lang="en-GB"/>
        </a:p>
      </dgm:t>
    </dgm:pt>
  </dgm:ptLst>
  <dgm:cxnLst>
    <dgm:cxn modelId="{812CBFAD-3B0D-4DD6-8619-BE590D3F3CA7}" srcId="{4EE8DAC1-0DF9-4CD1-AF6F-18E42960B4DE}" destId="{1AB1FC13-B7D0-46A7-8A9E-358D506805B3}" srcOrd="2" destOrd="0" parTransId="{8DDC7579-8D59-4149-BA48-D9FF7960C959}" sibTransId="{247A468D-3120-4E2D-84A7-41F3117478C9}"/>
    <dgm:cxn modelId="{E4592031-1F61-47AB-99BA-7EDAD48B04E2}" srcId="{FB4DCA47-018B-4A0A-A63A-407650D80338}" destId="{DC3D1626-31AC-4F4A-9DFE-C320934D29EB}" srcOrd="3" destOrd="0" parTransId="{4A510645-2D79-44D2-8EAD-2DDD768902D1}" sibTransId="{2A4F62BC-9ABB-4360-876C-FAC30F556390}"/>
    <dgm:cxn modelId="{1B28ECC9-8C36-446D-BB8F-499C5144C21D}" type="presOf" srcId="{1AB1FC13-B7D0-46A7-8A9E-358D506805B3}" destId="{670F5D5D-CA3F-458D-97BC-5DD1A89D3F22}" srcOrd="0" destOrd="2" presId="urn:microsoft.com/office/officeart/2005/8/layout/hList1"/>
    <dgm:cxn modelId="{FBD9BE57-EE3C-4B54-9794-F018584A16D1}" type="presOf" srcId="{4EE8DAC1-0DF9-4CD1-AF6F-18E42960B4DE}" destId="{1D691269-2611-40AC-B923-7322017C1C4A}" srcOrd="0" destOrd="0" presId="urn:microsoft.com/office/officeart/2005/8/layout/hList1"/>
    <dgm:cxn modelId="{F5622DDC-E9C9-4A0C-9656-D9462101D7E3}" srcId="{FB4DCA47-018B-4A0A-A63A-407650D80338}" destId="{4EE8DAC1-0DF9-4CD1-AF6F-18E42960B4DE}" srcOrd="2" destOrd="0" parTransId="{8F803811-E07C-41F6-9617-4F888A8D9A3C}" sibTransId="{0514FC19-0ACC-46D6-8A78-1D1C5788682F}"/>
    <dgm:cxn modelId="{BC48BEEE-81DF-4D9A-8169-B0247283DE9E}" type="presOf" srcId="{2FCC401A-47B0-4D7A-B417-462F143F6018}" destId="{9391872A-AF80-4042-A64D-D76F7F639F8B}" srcOrd="0" destOrd="3" presId="urn:microsoft.com/office/officeart/2005/8/layout/hList1"/>
    <dgm:cxn modelId="{9CCBF1BB-63E0-4DEF-9D81-87EC61882297}" type="presOf" srcId="{DB44CA1B-59A8-4C15-8E78-37FB223A7784}" destId="{D4F2DA8A-7047-4C18-8593-7A7C6F05E47F}" srcOrd="0" destOrd="1" presId="urn:microsoft.com/office/officeart/2005/8/layout/hList1"/>
    <dgm:cxn modelId="{9D39EA05-DA86-458A-B793-86D4E55B94CB}" type="presOf" srcId="{FB4DCA47-018B-4A0A-A63A-407650D80338}" destId="{C8622BC5-BF86-4C58-A20A-2ACDCB1DB2FF}" srcOrd="0" destOrd="0" presId="urn:microsoft.com/office/officeart/2005/8/layout/hList1"/>
    <dgm:cxn modelId="{401165D3-CAFF-4F8F-8E6E-98DF3C57F411}" srcId="{A4F0B9EB-4720-4DA8-9E11-B5786C50654F}" destId="{B13B8BAE-3A9C-449F-8F08-DF54D3274A3B}" srcOrd="2" destOrd="0" parTransId="{2C0AF5F0-8F90-4999-835D-CF426F31A568}" sibTransId="{F95CE0D9-D228-4BDE-9428-4EF4CD4423D3}"/>
    <dgm:cxn modelId="{10ECCF48-E284-4D40-A4D6-4AFF3E55BC13}" srcId="{4EE8DAC1-0DF9-4CD1-AF6F-18E42960B4DE}" destId="{D3DFBA37-3257-4957-9011-D9FC70E0B8ED}" srcOrd="1" destOrd="0" parTransId="{752B75D4-22B8-4CF9-8CFF-FF4D4B129156}" sibTransId="{B6145E11-0D80-4078-BFA9-E4E421537119}"/>
    <dgm:cxn modelId="{B15E9BCB-C45C-4BFF-B257-4980D3E44E1F}" srcId="{3D5EF7D2-E036-42A9-9A78-2BBDD503A38C}" destId="{3612EE3D-3B72-435C-8965-4119DEE96616}" srcOrd="4" destOrd="0" parTransId="{69A7978B-FA55-48F0-98AE-B1C103163510}" sibTransId="{5D4F57EE-3972-4CBD-A1BE-078675EFE4D6}"/>
    <dgm:cxn modelId="{F8807CFB-C728-4AC6-B6DF-17C73FFADD0D}" type="presOf" srcId="{D3DFBA37-3257-4957-9011-D9FC70E0B8ED}" destId="{670F5D5D-CA3F-458D-97BC-5DD1A89D3F22}" srcOrd="0" destOrd="1" presId="urn:microsoft.com/office/officeart/2005/8/layout/hList1"/>
    <dgm:cxn modelId="{5228C550-00D0-4C0D-8906-9CBD1886179B}" srcId="{4EE8DAC1-0DF9-4CD1-AF6F-18E42960B4DE}" destId="{4211CFF4-DAC1-424B-8E42-AFF39D262D2C}" srcOrd="3" destOrd="0" parTransId="{7A9E9154-996C-4F53-AF01-922105BF4F01}" sibTransId="{7B4D7E7E-AEDE-4769-B65E-7E28E70E1FD2}"/>
    <dgm:cxn modelId="{83DCAFC1-9656-4A7A-BEFF-27F11940ED68}" srcId="{DC3D1626-31AC-4F4A-9DFE-C320934D29EB}" destId="{C764E1A1-A0B5-4318-A342-F10733C8F399}" srcOrd="0" destOrd="0" parTransId="{41C85F4D-0F79-490D-88A6-134D82DACBEC}" sibTransId="{6B6DD623-29A5-4317-960D-7DFBE9C49C7C}"/>
    <dgm:cxn modelId="{9B23761A-07FF-4032-8ECE-D7D743A1EFA4}" srcId="{3D5EF7D2-E036-42A9-9A78-2BBDD503A38C}" destId="{22356A01-B581-41EE-9093-3DD4DD58C50C}" srcOrd="1" destOrd="0" parTransId="{DC1DD7B6-7A0F-40BB-B708-3CDE55E4D892}" sibTransId="{FBC6C751-7318-4A4E-98DD-F3B788E961F6}"/>
    <dgm:cxn modelId="{4CC3F93F-4E50-4C76-B64B-F215BAD13136}" srcId="{FB4DCA47-018B-4A0A-A63A-407650D80338}" destId="{3D5EF7D2-E036-42A9-9A78-2BBDD503A38C}" srcOrd="1" destOrd="0" parTransId="{FDF00C82-6A71-448C-9FAE-A06E0EC6338B}" sibTransId="{942B6DA7-E71B-4E75-A51D-F15B9B8D3B09}"/>
    <dgm:cxn modelId="{E72D8372-AB90-4FB0-AF93-2B9A3DA6B65F}" type="presOf" srcId="{A4F0B9EB-4720-4DA8-9E11-B5786C50654F}" destId="{6F7F89B3-2D86-4B43-99F3-0236287B7606}" srcOrd="0" destOrd="0" presId="urn:microsoft.com/office/officeart/2005/8/layout/hList1"/>
    <dgm:cxn modelId="{02EDB087-F3B0-4AA1-ADFA-FCDC2E3CA559}" srcId="{4EE8DAC1-0DF9-4CD1-AF6F-18E42960B4DE}" destId="{AEE01995-D344-4A80-8048-100F96A60D51}" srcOrd="0" destOrd="0" parTransId="{4758EE2D-7D5C-4F8C-974D-8B8E92665EFF}" sibTransId="{6292C829-921F-4B26-A58C-1C6E50DB6F16}"/>
    <dgm:cxn modelId="{3C7045E8-D60B-4147-B63D-513FAA00B5E8}" type="presOf" srcId="{05580452-F109-4C8D-9B35-7A77B6E939C1}" destId="{73D9C748-C297-4834-AC00-2781ED041481}" srcOrd="0" destOrd="0" presId="urn:microsoft.com/office/officeart/2005/8/layout/hList1"/>
    <dgm:cxn modelId="{99A9DC69-013B-4D55-B22F-07E3D4CA4FF1}" srcId="{A4F0B9EB-4720-4DA8-9E11-B5786C50654F}" destId="{78FCD4C2-7B1C-4331-A246-A7BB307FBA9C}" srcOrd="0" destOrd="0" parTransId="{AEB9CAE6-4C13-4CB8-AE95-B2522E451612}" sibTransId="{E450BA5F-365B-4B64-B8E3-FEBEFE12F11A}"/>
    <dgm:cxn modelId="{A2FC44B1-5D11-4803-A2DE-996002E3D0B0}" srcId="{A4F0B9EB-4720-4DA8-9E11-B5786C50654F}" destId="{057C23C3-BE0C-4233-9E61-61785F1D4A6B}" srcOrd="1" destOrd="0" parTransId="{76CF25BB-DA4F-4D1D-97DB-885EAAAAD8EC}" sibTransId="{D2CB2C1E-1A86-4C4F-B745-D7E56B74B209}"/>
    <dgm:cxn modelId="{7D7A7E8A-6E85-4C1F-9E88-E6BBBB370F9E}" type="presOf" srcId="{3D5EF7D2-E036-42A9-9A78-2BBDD503A38C}" destId="{C3A78613-7352-4B30-ADFB-E4F936B4C84F}" srcOrd="0" destOrd="0" presId="urn:microsoft.com/office/officeart/2005/8/layout/hList1"/>
    <dgm:cxn modelId="{ADCBD0D8-37F1-41D2-9816-55B6BD92145C}" type="presOf" srcId="{AEE01995-D344-4A80-8048-100F96A60D51}" destId="{670F5D5D-CA3F-458D-97BC-5DD1A89D3F22}" srcOrd="0" destOrd="0" presId="urn:microsoft.com/office/officeart/2005/8/layout/hList1"/>
    <dgm:cxn modelId="{EF80A301-C1E3-4F62-B596-3CCCD69A0EE7}" srcId="{3D5EF7D2-E036-42A9-9A78-2BBDD503A38C}" destId="{2FCC401A-47B0-4D7A-B417-462F143F6018}" srcOrd="3" destOrd="0" parTransId="{4C485235-78E5-4592-8886-9D33FE6C7C35}" sibTransId="{C686E9D1-4F86-4D21-BAFC-62A02970E17B}"/>
    <dgm:cxn modelId="{A4342309-7527-43EA-8B2B-758C0B47A0E8}" type="presOf" srcId="{B13B8BAE-3A9C-449F-8F08-DF54D3274A3B}" destId="{89534CF1-BF46-4386-B4F1-D641A4CD1F06}" srcOrd="0" destOrd="2" presId="urn:microsoft.com/office/officeart/2005/8/layout/hList1"/>
    <dgm:cxn modelId="{421724E5-2FF7-4FDB-A153-A750C1238D55}" srcId="{FB4DCA47-018B-4A0A-A63A-407650D80338}" destId="{05580452-F109-4C8D-9B35-7A77B6E939C1}" srcOrd="0" destOrd="0" parTransId="{8F6BF569-18AE-4AFA-B867-04CCAD2B8289}" sibTransId="{7B35EA2C-8EAE-45A0-A5D8-4F930E80CB90}"/>
    <dgm:cxn modelId="{5A95EA24-E9C3-4FFA-B745-9F94B6CB4062}" srcId="{05580452-F109-4C8D-9B35-7A77B6E939C1}" destId="{F7D2312B-50B7-4AA8-BAB8-3CA95A4C28EB}" srcOrd="0" destOrd="0" parTransId="{FB31A25A-15DB-4FDA-9DC4-6CC58159A22D}" sibTransId="{11BFF0C1-3379-407D-9B08-C4B85EE7C3B4}"/>
    <dgm:cxn modelId="{6DA71C46-F99C-4935-9D3F-4FAD9C552B86}" type="presOf" srcId="{DC3D1626-31AC-4F4A-9DFE-C320934D29EB}" destId="{7E80FA1A-C527-4561-AD85-4D5107F21DF1}" srcOrd="0" destOrd="0" presId="urn:microsoft.com/office/officeart/2005/8/layout/hList1"/>
    <dgm:cxn modelId="{5506803A-732F-43FE-8410-8516868D3800}" type="presOf" srcId="{6AFB5E74-DC3C-4D38-9E58-403C4D30F76B}" destId="{D4F2DA8A-7047-4C18-8593-7A7C6F05E47F}" srcOrd="0" destOrd="2" presId="urn:microsoft.com/office/officeart/2005/8/layout/hList1"/>
    <dgm:cxn modelId="{673FE5C3-2B88-4915-A29F-B855CE37B3BF}" srcId="{3D5EF7D2-E036-42A9-9A78-2BBDD503A38C}" destId="{E778E259-2D4D-441B-B2BE-C1082CB9BCF5}" srcOrd="2" destOrd="0" parTransId="{21A94F45-1B29-4C2D-B643-08A5DEF41E47}" sibTransId="{3E23ED2C-C3E5-44A6-A6A6-3CB929F04687}"/>
    <dgm:cxn modelId="{2D70BBFC-03BD-46D3-B5A7-209D9D498ADC}" type="presOf" srcId="{E778E259-2D4D-441B-B2BE-C1082CB9BCF5}" destId="{9391872A-AF80-4042-A64D-D76F7F639F8B}" srcOrd="0" destOrd="2" presId="urn:microsoft.com/office/officeart/2005/8/layout/hList1"/>
    <dgm:cxn modelId="{593DE6E9-7149-4690-A79B-7B6397947650}" type="presOf" srcId="{C537E310-2E96-44B2-8DFB-8C5C55E33471}" destId="{4B67BD1E-CD3A-48EA-9A93-36A328C7A5F2}" srcOrd="0" destOrd="1" presId="urn:microsoft.com/office/officeart/2005/8/layout/hList1"/>
    <dgm:cxn modelId="{BE934FE5-9725-4242-B840-7DCD5D6FAEE9}" type="presOf" srcId="{057C23C3-BE0C-4233-9E61-61785F1D4A6B}" destId="{89534CF1-BF46-4386-B4F1-D641A4CD1F06}" srcOrd="0" destOrd="1" presId="urn:microsoft.com/office/officeart/2005/8/layout/hList1"/>
    <dgm:cxn modelId="{8989B770-5B25-4722-9428-C54BC12F9BC7}" srcId="{05580452-F109-4C8D-9B35-7A77B6E939C1}" destId="{DB44CA1B-59A8-4C15-8E78-37FB223A7784}" srcOrd="1" destOrd="0" parTransId="{8DBAF603-EFAB-40CF-A588-DBED6BD4FC8F}" sibTransId="{691A73CC-287E-4DC3-A3B5-986B2BA67C27}"/>
    <dgm:cxn modelId="{5CC05A24-EEC8-4922-AAED-A820754A8D63}" type="presOf" srcId="{F7D2312B-50B7-4AA8-BAB8-3CA95A4C28EB}" destId="{D4F2DA8A-7047-4C18-8593-7A7C6F05E47F}" srcOrd="0" destOrd="0" presId="urn:microsoft.com/office/officeart/2005/8/layout/hList1"/>
    <dgm:cxn modelId="{8DE6A449-7160-4273-B4B8-556662AFE0F4}" type="presOf" srcId="{A1064658-1BBB-44E0-80EC-B8AA54BE8C97}" destId="{89534CF1-BF46-4386-B4F1-D641A4CD1F06}" srcOrd="0" destOrd="3" presId="urn:microsoft.com/office/officeart/2005/8/layout/hList1"/>
    <dgm:cxn modelId="{D184BB23-FDDE-4E7C-8FAF-92CD099B0611}" type="presOf" srcId="{4211CFF4-DAC1-424B-8E42-AFF39D262D2C}" destId="{670F5D5D-CA3F-458D-97BC-5DD1A89D3F22}" srcOrd="0" destOrd="3" presId="urn:microsoft.com/office/officeart/2005/8/layout/hList1"/>
    <dgm:cxn modelId="{4C48488D-8ECD-4FCE-966A-F243E4DE9E16}" type="presOf" srcId="{22356A01-B581-41EE-9093-3DD4DD58C50C}" destId="{9391872A-AF80-4042-A64D-D76F7F639F8B}" srcOrd="0" destOrd="1" presId="urn:microsoft.com/office/officeart/2005/8/layout/hList1"/>
    <dgm:cxn modelId="{54749029-C48C-4C98-B199-D475A58F903A}" type="presOf" srcId="{3612EE3D-3B72-435C-8965-4119DEE96616}" destId="{9391872A-AF80-4042-A64D-D76F7F639F8B}" srcOrd="0" destOrd="4" presId="urn:microsoft.com/office/officeart/2005/8/layout/hList1"/>
    <dgm:cxn modelId="{8EE3F92A-1371-4529-9253-C8A7B7E74C7F}" srcId="{FB4DCA47-018B-4A0A-A63A-407650D80338}" destId="{A4F0B9EB-4720-4DA8-9E11-B5786C50654F}" srcOrd="4" destOrd="0" parTransId="{C2880212-7EA8-4FD5-99E4-026939C80B80}" sibTransId="{5EB21DF2-C70E-4EDB-9004-B7E9CAD792F7}"/>
    <dgm:cxn modelId="{19CD7356-9494-436E-BFEA-FFB472C7E893}" type="presOf" srcId="{05AF8956-AC78-4D02-95E8-6255A2563979}" destId="{670F5D5D-CA3F-458D-97BC-5DD1A89D3F22}" srcOrd="0" destOrd="4" presId="urn:microsoft.com/office/officeart/2005/8/layout/hList1"/>
    <dgm:cxn modelId="{15DB9524-E533-43B0-831A-A86480EB03FA}" type="presOf" srcId="{78FCD4C2-7B1C-4331-A246-A7BB307FBA9C}" destId="{89534CF1-BF46-4386-B4F1-D641A4CD1F06}" srcOrd="0" destOrd="0" presId="urn:microsoft.com/office/officeart/2005/8/layout/hList1"/>
    <dgm:cxn modelId="{450C47C3-F260-4941-9E85-BAC155D521DE}" type="presOf" srcId="{C764E1A1-A0B5-4318-A342-F10733C8F399}" destId="{4B67BD1E-CD3A-48EA-9A93-36A328C7A5F2}" srcOrd="0" destOrd="0" presId="urn:microsoft.com/office/officeart/2005/8/layout/hList1"/>
    <dgm:cxn modelId="{CCB87E0E-3ED0-4EC3-8757-716909DD68B3}" type="presOf" srcId="{0255830B-DC60-4EDF-B0CB-E88B05DA80FD}" destId="{9391872A-AF80-4042-A64D-D76F7F639F8B}" srcOrd="0" destOrd="0" presId="urn:microsoft.com/office/officeart/2005/8/layout/hList1"/>
    <dgm:cxn modelId="{0D314DA5-97A1-4F94-BEF6-4493E89DBF63}" srcId="{3D5EF7D2-E036-42A9-9A78-2BBDD503A38C}" destId="{0255830B-DC60-4EDF-B0CB-E88B05DA80FD}" srcOrd="0" destOrd="0" parTransId="{B8AC839B-7D86-46FD-A4C8-E99968D50D4D}" sibTransId="{8FA798B5-92D3-4A8B-9B32-131202D3D322}"/>
    <dgm:cxn modelId="{7EF9A1CD-50E7-48E3-82D0-43F3CFA34D88}" srcId="{4EE8DAC1-0DF9-4CD1-AF6F-18E42960B4DE}" destId="{05AF8956-AC78-4D02-95E8-6255A2563979}" srcOrd="4" destOrd="0" parTransId="{F64E635C-A104-4C5C-8A46-31FFC3ACC686}" sibTransId="{A90A47BC-DDBC-427F-91A2-BEDC56EEA452}"/>
    <dgm:cxn modelId="{37B2CD95-E483-4F56-9825-E6E2D43BDB04}" srcId="{DC3D1626-31AC-4F4A-9DFE-C320934D29EB}" destId="{C537E310-2E96-44B2-8DFB-8C5C55E33471}" srcOrd="1" destOrd="0" parTransId="{A46489EC-B7F9-4515-9614-D38E2602E891}" sibTransId="{572F9D6F-09BF-47F8-8F15-4587A5D496A8}"/>
    <dgm:cxn modelId="{B187A417-387F-4CB1-9BF6-37B675DE1965}" srcId="{A4F0B9EB-4720-4DA8-9E11-B5786C50654F}" destId="{A1064658-1BBB-44E0-80EC-B8AA54BE8C97}" srcOrd="3" destOrd="0" parTransId="{33C0D766-745A-4EE3-94C7-88F63DFCC893}" sibTransId="{FCA1C36D-A96B-4517-AC6E-689D81EEEA8F}"/>
    <dgm:cxn modelId="{6969BE81-75C2-4115-B969-F79704B3813A}" srcId="{05580452-F109-4C8D-9B35-7A77B6E939C1}" destId="{6AFB5E74-DC3C-4D38-9E58-403C4D30F76B}" srcOrd="2" destOrd="0" parTransId="{46A6B1F9-D0AA-495D-BB5B-3CB140444E87}" sibTransId="{46289358-5364-4B25-A5A8-B7EC12C10E58}"/>
    <dgm:cxn modelId="{8CD90085-FA41-47AA-9A0E-50B4C621206A}" type="presParOf" srcId="{C8622BC5-BF86-4C58-A20A-2ACDCB1DB2FF}" destId="{59828629-41E4-433F-996E-5BFA942FECCA}" srcOrd="0" destOrd="0" presId="urn:microsoft.com/office/officeart/2005/8/layout/hList1"/>
    <dgm:cxn modelId="{4BAB5D71-E77C-4D6D-AD14-C68B37E11A75}" type="presParOf" srcId="{59828629-41E4-433F-996E-5BFA942FECCA}" destId="{73D9C748-C297-4834-AC00-2781ED041481}" srcOrd="0" destOrd="0" presId="urn:microsoft.com/office/officeart/2005/8/layout/hList1"/>
    <dgm:cxn modelId="{2D0485B8-CC78-41EB-8227-F8150D7ECF75}" type="presParOf" srcId="{59828629-41E4-433F-996E-5BFA942FECCA}" destId="{D4F2DA8A-7047-4C18-8593-7A7C6F05E47F}" srcOrd="1" destOrd="0" presId="urn:microsoft.com/office/officeart/2005/8/layout/hList1"/>
    <dgm:cxn modelId="{44A69C36-9538-48E0-93AB-2C14567F9F88}" type="presParOf" srcId="{C8622BC5-BF86-4C58-A20A-2ACDCB1DB2FF}" destId="{C2FA5AB7-532A-4E71-8771-1A7B425A6B9A}" srcOrd="1" destOrd="0" presId="urn:microsoft.com/office/officeart/2005/8/layout/hList1"/>
    <dgm:cxn modelId="{43320605-287F-4413-9AA3-672CA01C4ADC}" type="presParOf" srcId="{C8622BC5-BF86-4C58-A20A-2ACDCB1DB2FF}" destId="{1B8E22FA-B9AF-405B-B061-BBE57B8F02AB}" srcOrd="2" destOrd="0" presId="urn:microsoft.com/office/officeart/2005/8/layout/hList1"/>
    <dgm:cxn modelId="{1F426EB4-80F1-47B2-A3C5-5E94DA5EF664}" type="presParOf" srcId="{1B8E22FA-B9AF-405B-B061-BBE57B8F02AB}" destId="{C3A78613-7352-4B30-ADFB-E4F936B4C84F}" srcOrd="0" destOrd="0" presId="urn:microsoft.com/office/officeart/2005/8/layout/hList1"/>
    <dgm:cxn modelId="{1FA94A09-6CC9-498D-8267-20B494D13305}" type="presParOf" srcId="{1B8E22FA-B9AF-405B-B061-BBE57B8F02AB}" destId="{9391872A-AF80-4042-A64D-D76F7F639F8B}" srcOrd="1" destOrd="0" presId="urn:microsoft.com/office/officeart/2005/8/layout/hList1"/>
    <dgm:cxn modelId="{774FFF87-3648-4E01-BC26-25F5AB9FFE15}" type="presParOf" srcId="{C8622BC5-BF86-4C58-A20A-2ACDCB1DB2FF}" destId="{2C90F45E-B01D-49C9-AA69-AD8975CF592F}" srcOrd="3" destOrd="0" presId="urn:microsoft.com/office/officeart/2005/8/layout/hList1"/>
    <dgm:cxn modelId="{CA43DE1D-63B6-4DDB-BFA2-FBFDC44310C7}" type="presParOf" srcId="{C8622BC5-BF86-4C58-A20A-2ACDCB1DB2FF}" destId="{77A656A5-04C8-4FED-AD0D-13D47E432F95}" srcOrd="4" destOrd="0" presId="urn:microsoft.com/office/officeart/2005/8/layout/hList1"/>
    <dgm:cxn modelId="{C9C3B95A-502A-44D6-B8D5-E6B4CA4CE80F}" type="presParOf" srcId="{77A656A5-04C8-4FED-AD0D-13D47E432F95}" destId="{1D691269-2611-40AC-B923-7322017C1C4A}" srcOrd="0" destOrd="0" presId="urn:microsoft.com/office/officeart/2005/8/layout/hList1"/>
    <dgm:cxn modelId="{099D1170-68F2-454B-8A75-342A60A70427}" type="presParOf" srcId="{77A656A5-04C8-4FED-AD0D-13D47E432F95}" destId="{670F5D5D-CA3F-458D-97BC-5DD1A89D3F22}" srcOrd="1" destOrd="0" presId="urn:microsoft.com/office/officeart/2005/8/layout/hList1"/>
    <dgm:cxn modelId="{FDF5D746-F25A-4D8B-B2E4-EA8DF46C9C2A}" type="presParOf" srcId="{C8622BC5-BF86-4C58-A20A-2ACDCB1DB2FF}" destId="{D43D4EBD-48B1-460B-BE64-78A75B5FB047}" srcOrd="5" destOrd="0" presId="urn:microsoft.com/office/officeart/2005/8/layout/hList1"/>
    <dgm:cxn modelId="{0304A3A2-6C9B-4C1D-8B13-F6D22954B58C}" type="presParOf" srcId="{C8622BC5-BF86-4C58-A20A-2ACDCB1DB2FF}" destId="{FB74ADA2-7E51-4BD8-A052-9BC2231BC7E8}" srcOrd="6" destOrd="0" presId="urn:microsoft.com/office/officeart/2005/8/layout/hList1"/>
    <dgm:cxn modelId="{7F49534C-FBAA-49CD-969F-72BD312CE746}" type="presParOf" srcId="{FB74ADA2-7E51-4BD8-A052-9BC2231BC7E8}" destId="{7E80FA1A-C527-4561-AD85-4D5107F21DF1}" srcOrd="0" destOrd="0" presId="urn:microsoft.com/office/officeart/2005/8/layout/hList1"/>
    <dgm:cxn modelId="{CA46EE04-CF46-42B4-82C9-6A890B99887A}" type="presParOf" srcId="{FB74ADA2-7E51-4BD8-A052-9BC2231BC7E8}" destId="{4B67BD1E-CD3A-48EA-9A93-36A328C7A5F2}" srcOrd="1" destOrd="0" presId="urn:microsoft.com/office/officeart/2005/8/layout/hList1"/>
    <dgm:cxn modelId="{9337AD94-EF50-4264-B495-86A10100FC8F}" type="presParOf" srcId="{C8622BC5-BF86-4C58-A20A-2ACDCB1DB2FF}" destId="{4C97450A-1EB4-4413-A45E-2A5707E15D28}" srcOrd="7" destOrd="0" presId="urn:microsoft.com/office/officeart/2005/8/layout/hList1"/>
    <dgm:cxn modelId="{7EBCC727-DB34-41F9-BEC7-241D110C4A7F}" type="presParOf" srcId="{C8622BC5-BF86-4C58-A20A-2ACDCB1DB2FF}" destId="{0E10AB3F-6DC7-48F3-A12F-304E1B15F469}" srcOrd="8" destOrd="0" presId="urn:microsoft.com/office/officeart/2005/8/layout/hList1"/>
    <dgm:cxn modelId="{9AA21ADD-0368-43B7-8C02-F0C5428EAAA8}" type="presParOf" srcId="{0E10AB3F-6DC7-48F3-A12F-304E1B15F469}" destId="{6F7F89B3-2D86-4B43-99F3-0236287B7606}" srcOrd="0" destOrd="0" presId="urn:microsoft.com/office/officeart/2005/8/layout/hList1"/>
    <dgm:cxn modelId="{6D03835C-7D6E-428A-847F-16CFF9617C28}" type="presParOf" srcId="{0E10AB3F-6DC7-48F3-A12F-304E1B15F469}" destId="{89534CF1-BF46-4386-B4F1-D641A4CD1F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391C0E-0467-4118-84F0-160D203E068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8DA2D8D-FD1F-44C6-9992-8B727FBE0BF6}">
      <dgm:prSet phldrT="[Text]" custT="1"/>
      <dgm:spPr>
        <a:solidFill>
          <a:srgbClr val="1CBECA"/>
        </a:solidFill>
      </dgm:spPr>
      <dgm:t>
        <a:bodyPr/>
        <a:lstStyle/>
        <a:p>
          <a:r>
            <a:rPr lang="en-GB" sz="1400" b="1" dirty="0">
              <a:solidFill>
                <a:schemeClr val="bg1"/>
              </a:solidFill>
              <a:latin typeface="Arial" panose="020B0604020202020204" pitchFamily="34" charset="0"/>
              <a:cs typeface="Arial" panose="020B0604020202020204" pitchFamily="34" charset="0"/>
            </a:rPr>
            <a:t>BEIS and </a:t>
          </a:r>
          <a:r>
            <a:rPr lang="en-GB" sz="1400" b="1" dirty="0" err="1">
              <a:solidFill>
                <a:schemeClr val="bg1"/>
              </a:solidFill>
              <a:latin typeface="Arial" panose="020B0604020202020204" pitchFamily="34" charset="0"/>
              <a:cs typeface="Arial" panose="020B0604020202020204" pitchFamily="34" charset="0"/>
            </a:rPr>
            <a:t>Ofgem</a:t>
          </a:r>
          <a:endParaRPr lang="en-GB" sz="1400" b="1" dirty="0">
            <a:solidFill>
              <a:schemeClr val="bg1"/>
            </a:solidFill>
            <a:latin typeface="Arial" panose="020B0604020202020204" pitchFamily="34" charset="0"/>
            <a:cs typeface="Arial" panose="020B0604020202020204" pitchFamily="34" charset="0"/>
          </a:endParaRPr>
        </a:p>
      </dgm:t>
    </dgm:pt>
    <dgm:pt modelId="{9F697CF4-3E9D-49BB-B803-62FBC04942FA}" type="parTrans" cxnId="{AAE2B0EB-28D2-4C48-8C69-468D5900E9A8}">
      <dgm:prSet/>
      <dgm:spPr/>
      <dgm:t>
        <a:bodyPr/>
        <a:lstStyle/>
        <a:p>
          <a:endParaRPr lang="en-GB" sz="2800">
            <a:solidFill>
              <a:schemeClr val="bg1"/>
            </a:solidFill>
          </a:endParaRPr>
        </a:p>
      </dgm:t>
    </dgm:pt>
    <dgm:pt modelId="{4556E2DD-19A2-434E-B123-125FC5ABF56C}" type="sibTrans" cxnId="{AAE2B0EB-28D2-4C48-8C69-468D5900E9A8}">
      <dgm:prSet custT="1"/>
      <dgm:spPr/>
      <dgm:t>
        <a:bodyPr/>
        <a:lstStyle/>
        <a:p>
          <a:endParaRPr lang="en-GB" sz="900">
            <a:solidFill>
              <a:schemeClr val="bg1"/>
            </a:solidFill>
          </a:endParaRPr>
        </a:p>
      </dgm:t>
    </dgm:pt>
    <dgm:pt modelId="{69CD5A07-64E9-44BB-923F-2B737503ADA9}">
      <dgm:prSet custT="1"/>
      <dgm:spPr>
        <a:solidFill>
          <a:srgbClr val="D6E03D"/>
        </a:solidFill>
      </dgm:spPr>
      <dgm:t>
        <a:bodyPr/>
        <a:lstStyle/>
        <a:p>
          <a:r>
            <a:rPr lang="en-GB" sz="1050" b="1" dirty="0" err="1" smtClean="0">
              <a:solidFill>
                <a:schemeClr val="tx2"/>
              </a:solidFill>
              <a:latin typeface="Arial" panose="020B0604020202020204" pitchFamily="34" charset="0"/>
              <a:cs typeface="Arial" panose="020B0604020202020204" pitchFamily="34" charset="0"/>
            </a:rPr>
            <a:t>Tîm</a:t>
          </a:r>
          <a:r>
            <a:rPr lang="en-GB" sz="1050" b="1" dirty="0" smtClean="0">
              <a:solidFill>
                <a:schemeClr val="tx2"/>
              </a:solidFill>
              <a:latin typeface="Arial" panose="020B0604020202020204" pitchFamily="34" charset="0"/>
              <a:cs typeface="Arial" panose="020B0604020202020204" pitchFamily="34" charset="0"/>
            </a:rPr>
            <a:t> </a:t>
          </a:r>
          <a:r>
            <a:rPr lang="en-GB" sz="1050" b="1" dirty="0" err="1" smtClean="0">
              <a:solidFill>
                <a:schemeClr val="tx2"/>
              </a:solidFill>
              <a:latin typeface="Arial" panose="020B0604020202020204" pitchFamily="34" charset="0"/>
              <a:cs typeface="Arial" panose="020B0604020202020204" pitchFamily="34" charset="0"/>
            </a:rPr>
            <a:t>Effeithlonrwydd</a:t>
          </a:r>
          <a:r>
            <a:rPr lang="en-GB" sz="1050" b="1" dirty="0" smtClean="0">
              <a:solidFill>
                <a:schemeClr val="tx2"/>
              </a:solidFill>
              <a:latin typeface="Arial" panose="020B0604020202020204" pitchFamily="34" charset="0"/>
              <a:cs typeface="Arial" panose="020B0604020202020204" pitchFamily="34" charset="0"/>
            </a:rPr>
            <a:t> </a:t>
          </a:r>
          <a:r>
            <a:rPr lang="en-GB" sz="1050" b="1" dirty="0" err="1" smtClean="0">
              <a:solidFill>
                <a:schemeClr val="tx2"/>
              </a:solidFill>
              <a:latin typeface="Arial" panose="020B0604020202020204" pitchFamily="34" charset="0"/>
              <a:cs typeface="Arial" panose="020B0604020202020204" pitchFamily="34" charset="0"/>
            </a:rPr>
            <a:t>Ynni</a:t>
          </a:r>
          <a:r>
            <a:rPr lang="en-GB" sz="1050" b="1" dirty="0" smtClean="0">
              <a:solidFill>
                <a:schemeClr val="tx2"/>
              </a:solidFill>
              <a:latin typeface="Arial" panose="020B0604020202020204" pitchFamily="34" charset="0"/>
              <a:cs typeface="Arial" panose="020B0604020202020204" pitchFamily="34" charset="0"/>
            </a:rPr>
            <a:t> </a:t>
          </a:r>
          <a:r>
            <a:rPr lang="en-GB" sz="1050" b="1" dirty="0" err="1" smtClean="0">
              <a:solidFill>
                <a:schemeClr val="tx2"/>
              </a:solidFill>
              <a:latin typeface="Arial" panose="020B0604020202020204" pitchFamily="34" charset="0"/>
              <a:cs typeface="Arial" panose="020B0604020202020204" pitchFamily="34" charset="0"/>
            </a:rPr>
            <a:t>Llywodraeth</a:t>
          </a:r>
          <a:r>
            <a:rPr lang="en-GB" sz="1050" b="1" dirty="0" smtClean="0">
              <a:solidFill>
                <a:schemeClr val="tx2"/>
              </a:solidFill>
              <a:latin typeface="Arial" panose="020B0604020202020204" pitchFamily="34" charset="0"/>
              <a:cs typeface="Arial" panose="020B0604020202020204" pitchFamily="34" charset="0"/>
            </a:rPr>
            <a:t> Cymru</a:t>
          </a:r>
          <a:endParaRPr lang="en-GB" sz="1050" b="1" dirty="0">
            <a:solidFill>
              <a:schemeClr val="tx2"/>
            </a:solidFill>
            <a:latin typeface="Arial" panose="020B0604020202020204" pitchFamily="34" charset="0"/>
            <a:cs typeface="Arial" panose="020B0604020202020204" pitchFamily="34" charset="0"/>
          </a:endParaRPr>
        </a:p>
      </dgm:t>
    </dgm:pt>
    <dgm:pt modelId="{C2FECD79-0B1B-46B1-95E1-D0087D89C4C9}" type="parTrans" cxnId="{1CE98E33-AEB9-4F0F-858E-27309E2DC477}">
      <dgm:prSet/>
      <dgm:spPr/>
      <dgm:t>
        <a:bodyPr/>
        <a:lstStyle/>
        <a:p>
          <a:endParaRPr lang="en-GB" sz="2800">
            <a:solidFill>
              <a:schemeClr val="bg1"/>
            </a:solidFill>
          </a:endParaRPr>
        </a:p>
      </dgm:t>
    </dgm:pt>
    <dgm:pt modelId="{1EEFD495-53FB-4115-87F4-2F5442D65B73}" type="sibTrans" cxnId="{1CE98E33-AEB9-4F0F-858E-27309E2DC477}">
      <dgm:prSet custT="1"/>
      <dgm:spPr/>
      <dgm:t>
        <a:bodyPr/>
        <a:lstStyle/>
        <a:p>
          <a:endParaRPr lang="en-GB" sz="900">
            <a:solidFill>
              <a:schemeClr val="bg1"/>
            </a:solidFill>
          </a:endParaRPr>
        </a:p>
      </dgm:t>
    </dgm:pt>
    <dgm:pt modelId="{E945B6FA-D79C-4CAF-91B3-0F3088CA5C7B}">
      <dgm:prSet custT="1"/>
      <dgm:spPr>
        <a:solidFill>
          <a:srgbClr val="D6E03D"/>
        </a:solidFill>
      </dgm:spPr>
      <dgm:t>
        <a:bodyPr/>
        <a:lstStyle/>
        <a:p>
          <a:r>
            <a:rPr lang="en-GB" sz="1400" b="1" dirty="0">
              <a:solidFill>
                <a:schemeClr val="tx2"/>
              </a:solidFill>
              <a:latin typeface="Arial" panose="020B0604020202020204" pitchFamily="34" charset="0"/>
              <a:cs typeface="Arial" panose="020B0604020202020204" pitchFamily="34" charset="0"/>
            </a:rPr>
            <a:t>British Gas, EON, SSE</a:t>
          </a:r>
        </a:p>
      </dgm:t>
    </dgm:pt>
    <dgm:pt modelId="{63589B92-F01E-498D-8018-7B0DC17CBB43}" type="parTrans" cxnId="{673539DD-7C55-47DA-B23B-70647A215426}">
      <dgm:prSet/>
      <dgm:spPr/>
      <dgm:t>
        <a:bodyPr/>
        <a:lstStyle/>
        <a:p>
          <a:endParaRPr lang="en-GB" sz="2800">
            <a:solidFill>
              <a:schemeClr val="bg1"/>
            </a:solidFill>
          </a:endParaRPr>
        </a:p>
      </dgm:t>
    </dgm:pt>
    <dgm:pt modelId="{AAFEB11E-B35D-478C-8B4F-B7BA846B9A96}" type="sibTrans" cxnId="{673539DD-7C55-47DA-B23B-70647A215426}">
      <dgm:prSet custT="1"/>
      <dgm:spPr/>
      <dgm:t>
        <a:bodyPr/>
        <a:lstStyle/>
        <a:p>
          <a:endParaRPr lang="en-GB" sz="900">
            <a:solidFill>
              <a:schemeClr val="bg1"/>
            </a:solidFill>
          </a:endParaRPr>
        </a:p>
      </dgm:t>
    </dgm:pt>
    <dgm:pt modelId="{603D8240-7358-462C-8DEE-E4C1BB5BF2D9}">
      <dgm:prSet custT="1"/>
      <dgm:spPr>
        <a:solidFill>
          <a:schemeClr val="accent4"/>
        </a:solidFill>
      </dgm:spPr>
      <dgm:t>
        <a:bodyPr/>
        <a:lstStyle/>
        <a:p>
          <a:r>
            <a:rPr lang="en-GB" sz="1100" b="1" dirty="0" smtClean="0">
              <a:solidFill>
                <a:schemeClr val="bg1"/>
              </a:solidFill>
              <a:latin typeface="Arial" panose="020B0604020202020204" pitchFamily="34" charset="0"/>
              <a:cs typeface="Arial" panose="020B0604020202020204" pitchFamily="34" charset="0"/>
            </a:rPr>
            <a:t>Speakeasy, </a:t>
          </a:r>
          <a:r>
            <a:rPr lang="en-GB" sz="1100" b="1" dirty="0" err="1" smtClean="0">
              <a:solidFill>
                <a:schemeClr val="bg1"/>
              </a:solidFill>
              <a:latin typeface="Arial" panose="020B0604020202020204" pitchFamily="34" charset="0"/>
              <a:cs typeface="Arial" panose="020B0604020202020204" pitchFamily="34" charset="0"/>
            </a:rPr>
            <a:t>Ymddiriedolaeth</a:t>
          </a:r>
          <a:r>
            <a:rPr lang="en-GB" sz="1100" b="1" dirty="0" smtClean="0">
              <a:solidFill>
                <a:schemeClr val="bg1"/>
              </a:solidFill>
              <a:latin typeface="Arial" panose="020B0604020202020204" pitchFamily="34" charset="0"/>
              <a:cs typeface="Arial" panose="020B0604020202020204" pitchFamily="34" charset="0"/>
            </a:rPr>
            <a:t> </a:t>
          </a:r>
          <a:r>
            <a:rPr lang="en-GB" sz="1100" b="1" dirty="0" err="1" smtClean="0">
              <a:solidFill>
                <a:schemeClr val="bg1"/>
              </a:solidFill>
              <a:latin typeface="Arial" panose="020B0604020202020204" pitchFamily="34" charset="0"/>
              <a:cs typeface="Arial" panose="020B0604020202020204" pitchFamily="34" charset="0"/>
            </a:rPr>
            <a:t>Arbed</a:t>
          </a:r>
          <a:r>
            <a:rPr lang="en-GB" sz="1100" b="1" dirty="0" smtClean="0">
              <a:solidFill>
                <a:schemeClr val="bg1"/>
              </a:solidFill>
              <a:latin typeface="Arial" panose="020B0604020202020204" pitchFamily="34" charset="0"/>
              <a:cs typeface="Arial" panose="020B0604020202020204" pitchFamily="34" charset="0"/>
            </a:rPr>
            <a:t> </a:t>
          </a:r>
          <a:r>
            <a:rPr lang="en-GB" sz="1100" b="1" dirty="0" err="1" smtClean="0">
              <a:solidFill>
                <a:schemeClr val="bg1"/>
              </a:solidFill>
              <a:latin typeface="Arial" panose="020B0604020202020204" pitchFamily="34" charset="0"/>
              <a:cs typeface="Arial" panose="020B0604020202020204" pitchFamily="34" charset="0"/>
            </a:rPr>
            <a:t>Ynni</a:t>
          </a:r>
          <a:endParaRPr lang="en-GB" sz="1100" b="1" dirty="0">
            <a:solidFill>
              <a:schemeClr val="bg1"/>
            </a:solidFill>
            <a:latin typeface="Arial" panose="020B0604020202020204" pitchFamily="34" charset="0"/>
            <a:cs typeface="Arial" panose="020B0604020202020204" pitchFamily="34" charset="0"/>
          </a:endParaRPr>
        </a:p>
      </dgm:t>
    </dgm:pt>
    <dgm:pt modelId="{3CDA4C9A-7B14-4E57-AA51-F0ABCA2BA20A}" type="parTrans" cxnId="{18B0ED63-8C3F-4182-A23C-4C9D84CCF627}">
      <dgm:prSet/>
      <dgm:spPr/>
      <dgm:t>
        <a:bodyPr/>
        <a:lstStyle/>
        <a:p>
          <a:endParaRPr lang="en-GB" sz="2800">
            <a:solidFill>
              <a:schemeClr val="bg1"/>
            </a:solidFill>
          </a:endParaRPr>
        </a:p>
      </dgm:t>
    </dgm:pt>
    <dgm:pt modelId="{B07F6062-CBBA-4F3B-A7E3-AE3AAAFDFEF5}" type="sibTrans" cxnId="{18B0ED63-8C3F-4182-A23C-4C9D84CCF627}">
      <dgm:prSet custT="1"/>
      <dgm:spPr/>
      <dgm:t>
        <a:bodyPr/>
        <a:lstStyle/>
        <a:p>
          <a:endParaRPr lang="en-GB" sz="900">
            <a:solidFill>
              <a:schemeClr val="bg1"/>
            </a:solidFill>
          </a:endParaRPr>
        </a:p>
      </dgm:t>
    </dgm:pt>
    <dgm:pt modelId="{9760D6BD-0841-45A7-8941-4AFECC9543AB}">
      <dgm:prSet custT="1"/>
      <dgm:spPr>
        <a:solidFill>
          <a:schemeClr val="accent2"/>
        </a:solidFill>
      </dgm:spPr>
      <dgm:t>
        <a:bodyPr/>
        <a:lstStyle/>
        <a:p>
          <a:r>
            <a:rPr lang="en-GB" sz="1200" b="1" dirty="0">
              <a:solidFill>
                <a:schemeClr val="bg1"/>
              </a:solidFill>
              <a:latin typeface="Arial" panose="020B0604020202020204" pitchFamily="34" charset="0"/>
              <a:cs typeface="Arial" panose="020B0604020202020204" pitchFamily="34" charset="0"/>
            </a:rPr>
            <a:t>SGN, NGN, Cadent (National Grid)</a:t>
          </a:r>
        </a:p>
      </dgm:t>
    </dgm:pt>
    <dgm:pt modelId="{873C4D0F-9C1F-4AE8-BAF6-70B045AAF92E}" type="parTrans" cxnId="{86E71CD5-71CD-4415-91C7-251D4614D2F0}">
      <dgm:prSet/>
      <dgm:spPr/>
      <dgm:t>
        <a:bodyPr/>
        <a:lstStyle/>
        <a:p>
          <a:endParaRPr lang="en-GB" sz="2800">
            <a:solidFill>
              <a:schemeClr val="bg1"/>
            </a:solidFill>
          </a:endParaRPr>
        </a:p>
      </dgm:t>
    </dgm:pt>
    <dgm:pt modelId="{66DBFF31-EA46-49C6-9AF5-64A7208ECD58}" type="sibTrans" cxnId="{86E71CD5-71CD-4415-91C7-251D4614D2F0}">
      <dgm:prSet custT="1"/>
      <dgm:spPr/>
      <dgm:t>
        <a:bodyPr/>
        <a:lstStyle/>
        <a:p>
          <a:endParaRPr lang="en-GB" sz="900">
            <a:solidFill>
              <a:schemeClr val="bg1"/>
            </a:solidFill>
          </a:endParaRPr>
        </a:p>
      </dgm:t>
    </dgm:pt>
    <dgm:pt modelId="{8CF94F7E-8FA5-438F-AC6A-E7BBF3A4C0A0}">
      <dgm:prSet custT="1"/>
      <dgm:spPr>
        <a:solidFill>
          <a:schemeClr val="accent2"/>
        </a:solidFill>
      </dgm:spPr>
      <dgm:t>
        <a:bodyPr/>
        <a:lstStyle/>
        <a:p>
          <a:r>
            <a:rPr lang="en-GB" sz="1200" b="1" dirty="0" err="1" smtClean="0">
              <a:solidFill>
                <a:schemeClr val="bg1"/>
              </a:solidFill>
              <a:latin typeface="Arial" panose="020B0604020202020204" pitchFamily="34" charset="0"/>
              <a:cs typeface="Arial" panose="020B0604020202020204" pitchFamily="34" charset="0"/>
            </a:rPr>
            <a:t>Northstar</a:t>
          </a:r>
          <a:r>
            <a:rPr lang="en-GB" sz="1200" b="1" dirty="0" smtClean="0">
              <a:solidFill>
                <a:schemeClr val="bg1"/>
              </a:solidFill>
              <a:latin typeface="Arial" panose="020B0604020202020204" pitchFamily="34" charset="0"/>
              <a:cs typeface="Arial" panose="020B0604020202020204" pitchFamily="34" charset="0"/>
            </a:rPr>
            <a:t> – </a:t>
          </a:r>
          <a:r>
            <a:rPr lang="en-GB" sz="1200" b="1" dirty="0" err="1" smtClean="0">
              <a:solidFill>
                <a:schemeClr val="bg1"/>
              </a:solidFill>
              <a:latin typeface="Arial" panose="020B0604020202020204" pitchFamily="34" charset="0"/>
              <a:cs typeface="Arial" panose="020B0604020202020204" pitchFamily="34" charset="0"/>
            </a:rPr>
            <a:t>benthyciadau</a:t>
          </a:r>
          <a:r>
            <a:rPr lang="en-GB" sz="1200" b="1" dirty="0" smtClean="0">
              <a:solidFill>
                <a:schemeClr val="bg1"/>
              </a:solidFill>
              <a:latin typeface="Arial" panose="020B0604020202020204" pitchFamily="34" charset="0"/>
              <a:cs typeface="Arial" panose="020B0604020202020204" pitchFamily="34" charset="0"/>
            </a:rPr>
            <a:t> PAYS</a:t>
          </a:r>
          <a:endParaRPr lang="en-GB" sz="1200" b="1" dirty="0">
            <a:solidFill>
              <a:schemeClr val="bg1"/>
            </a:solidFill>
            <a:latin typeface="Arial" panose="020B0604020202020204" pitchFamily="34" charset="0"/>
            <a:cs typeface="Arial" panose="020B0604020202020204" pitchFamily="34" charset="0"/>
          </a:endParaRPr>
        </a:p>
      </dgm:t>
    </dgm:pt>
    <dgm:pt modelId="{B7F09737-E9AB-4B7C-B55E-393FDA04DDDD}" type="sibTrans" cxnId="{D55F373A-EE5F-4637-BBAD-2ABCF003A7B2}">
      <dgm:prSet custT="1"/>
      <dgm:spPr/>
      <dgm:t>
        <a:bodyPr/>
        <a:lstStyle/>
        <a:p>
          <a:endParaRPr lang="en-GB" sz="900">
            <a:solidFill>
              <a:schemeClr val="bg1"/>
            </a:solidFill>
          </a:endParaRPr>
        </a:p>
      </dgm:t>
    </dgm:pt>
    <dgm:pt modelId="{D53E3A4D-67EA-4DD9-B923-68968E06F394}" type="parTrans" cxnId="{D55F373A-EE5F-4637-BBAD-2ABCF003A7B2}">
      <dgm:prSet/>
      <dgm:spPr/>
      <dgm:t>
        <a:bodyPr/>
        <a:lstStyle/>
        <a:p>
          <a:endParaRPr lang="en-GB" sz="2800">
            <a:solidFill>
              <a:schemeClr val="bg1"/>
            </a:solidFill>
          </a:endParaRPr>
        </a:p>
      </dgm:t>
    </dgm:pt>
    <dgm:pt modelId="{95650B0F-4F6A-465C-94B5-D8BFA5E40DB1}">
      <dgm:prSet custT="1"/>
      <dgm:spPr/>
      <dgm:t>
        <a:bodyPr/>
        <a:lstStyle/>
        <a:p>
          <a:r>
            <a:rPr lang="en-GB" sz="1200" b="1" dirty="0" err="1" smtClean="0">
              <a:solidFill>
                <a:schemeClr val="bg1"/>
              </a:solidFill>
              <a:latin typeface="Arial" panose="020B0604020202020204" pitchFamily="34" charset="0"/>
              <a:cs typeface="Arial" panose="020B0604020202020204" pitchFamily="34" charset="0"/>
            </a:rPr>
            <a:t>Cynghorau</a:t>
          </a:r>
          <a:r>
            <a:rPr lang="en-GB" sz="1200" b="1" dirty="0" smtClean="0">
              <a:solidFill>
                <a:schemeClr val="bg1"/>
              </a:solidFill>
              <a:latin typeface="Arial" panose="020B0604020202020204" pitchFamily="34" charset="0"/>
              <a:cs typeface="Arial" panose="020B0604020202020204" pitchFamily="34" charset="0"/>
            </a:rPr>
            <a:t> </a:t>
          </a:r>
          <a:r>
            <a:rPr lang="en-GB" sz="1200" b="1" dirty="0">
              <a:solidFill>
                <a:schemeClr val="bg1"/>
              </a:solidFill>
              <a:latin typeface="Arial" panose="020B0604020202020204" pitchFamily="34" charset="0"/>
              <a:cs typeface="Arial" panose="020B0604020202020204" pitchFamily="34" charset="0"/>
            </a:rPr>
            <a:t>Sir y Fflint, Ynys Môn, Caerdydd, Cernyw, Castell-nedd Port Talbot</a:t>
          </a:r>
        </a:p>
      </dgm:t>
    </dgm:pt>
    <dgm:pt modelId="{90CFA2C6-CAEC-4E73-926E-7972709A5EE2}" type="parTrans" cxnId="{38670119-1DCB-4463-8281-D253B4EC03AE}">
      <dgm:prSet/>
      <dgm:spPr/>
      <dgm:t>
        <a:bodyPr/>
        <a:lstStyle/>
        <a:p>
          <a:endParaRPr lang="en-GB"/>
        </a:p>
      </dgm:t>
    </dgm:pt>
    <dgm:pt modelId="{37968971-61A1-4AF0-A8BE-E422BBF9BF38}" type="sibTrans" cxnId="{38670119-1DCB-4463-8281-D253B4EC03AE}">
      <dgm:prSet/>
      <dgm:spPr/>
      <dgm:t>
        <a:bodyPr/>
        <a:lstStyle/>
        <a:p>
          <a:endParaRPr lang="en-GB"/>
        </a:p>
      </dgm:t>
    </dgm:pt>
    <dgm:pt modelId="{1532BAF1-3CF3-46EB-97A8-985C63F5FD3F}">
      <dgm:prSet custT="1"/>
      <dgm:spPr/>
      <dgm:t>
        <a:bodyPr/>
        <a:lstStyle/>
        <a:p>
          <a:r>
            <a:rPr lang="en-GB" sz="1400" b="1" dirty="0" smtClean="0">
              <a:solidFill>
                <a:schemeClr val="bg1"/>
              </a:solidFill>
              <a:latin typeface="Arial" panose="020B0604020202020204" pitchFamily="34" charset="0"/>
              <a:cs typeface="Arial" panose="020B0604020202020204" pitchFamily="34" charset="0"/>
            </a:rPr>
            <a:t>Cymru </a:t>
          </a:r>
          <a:r>
            <a:rPr lang="en-GB" sz="1400" b="1" dirty="0">
              <a:solidFill>
                <a:schemeClr val="bg1"/>
              </a:solidFill>
              <a:latin typeface="Arial" panose="020B0604020202020204" pitchFamily="34" charset="0"/>
              <a:cs typeface="Arial" panose="020B0604020202020204" pitchFamily="34" charset="0"/>
            </a:rPr>
            <a:t>Gynnes </a:t>
          </a:r>
        </a:p>
      </dgm:t>
    </dgm:pt>
    <dgm:pt modelId="{8D243461-0239-4910-9B8D-0435F31B3363}" type="parTrans" cxnId="{4B50AFDE-29E4-4564-ABFE-C4FCE4026B5D}">
      <dgm:prSet/>
      <dgm:spPr/>
      <dgm:t>
        <a:bodyPr/>
        <a:lstStyle/>
        <a:p>
          <a:endParaRPr lang="en-GB"/>
        </a:p>
      </dgm:t>
    </dgm:pt>
    <dgm:pt modelId="{9775D98E-7A6F-4672-85FD-BD88246571DD}" type="sibTrans" cxnId="{4B50AFDE-29E4-4564-ABFE-C4FCE4026B5D}">
      <dgm:prSet/>
      <dgm:spPr/>
      <dgm:t>
        <a:bodyPr/>
        <a:lstStyle/>
        <a:p>
          <a:endParaRPr lang="en-GB"/>
        </a:p>
      </dgm:t>
    </dgm:pt>
    <dgm:pt modelId="{424DAFEF-4E44-4E4C-ACBF-D3D3025EDDCE}" type="pres">
      <dgm:prSet presAssocID="{97391C0E-0467-4118-84F0-160D203E0683}" presName="cycle" presStyleCnt="0">
        <dgm:presLayoutVars>
          <dgm:dir/>
          <dgm:resizeHandles val="exact"/>
        </dgm:presLayoutVars>
      </dgm:prSet>
      <dgm:spPr/>
      <dgm:t>
        <a:bodyPr/>
        <a:lstStyle/>
        <a:p>
          <a:endParaRPr lang="en-GB"/>
        </a:p>
      </dgm:t>
    </dgm:pt>
    <dgm:pt modelId="{2B234593-4499-4FA4-B063-3D526D595C99}" type="pres">
      <dgm:prSet presAssocID="{78DA2D8D-FD1F-44C6-9992-8B727FBE0BF6}" presName="node" presStyleLbl="node1" presStyleIdx="0" presStyleCnt="8">
        <dgm:presLayoutVars>
          <dgm:bulletEnabled val="1"/>
        </dgm:presLayoutVars>
      </dgm:prSet>
      <dgm:spPr/>
      <dgm:t>
        <a:bodyPr/>
        <a:lstStyle/>
        <a:p>
          <a:endParaRPr lang="en-GB"/>
        </a:p>
      </dgm:t>
    </dgm:pt>
    <dgm:pt modelId="{E5646908-845E-4941-BBEF-7AD95857646C}" type="pres">
      <dgm:prSet presAssocID="{4556E2DD-19A2-434E-B123-125FC5ABF56C}" presName="sibTrans" presStyleLbl="sibTrans2D1" presStyleIdx="0" presStyleCnt="8"/>
      <dgm:spPr>
        <a:prstGeom prst="ellipse">
          <a:avLst/>
        </a:prstGeom>
      </dgm:spPr>
      <dgm:t>
        <a:bodyPr/>
        <a:lstStyle/>
        <a:p>
          <a:endParaRPr lang="en-GB"/>
        </a:p>
      </dgm:t>
    </dgm:pt>
    <dgm:pt modelId="{3D621A8A-C2EF-4F6C-985A-A9E34E742680}" type="pres">
      <dgm:prSet presAssocID="{4556E2DD-19A2-434E-B123-125FC5ABF56C}" presName="connectorText" presStyleLbl="sibTrans2D1" presStyleIdx="0" presStyleCnt="8"/>
      <dgm:spPr/>
      <dgm:t>
        <a:bodyPr/>
        <a:lstStyle/>
        <a:p>
          <a:endParaRPr lang="en-GB"/>
        </a:p>
      </dgm:t>
    </dgm:pt>
    <dgm:pt modelId="{EAB6686F-A660-4FF0-8A35-AEE8C74C971E}" type="pres">
      <dgm:prSet presAssocID="{8CF94F7E-8FA5-438F-AC6A-E7BBF3A4C0A0}" presName="node" presStyleLbl="node1" presStyleIdx="1" presStyleCnt="8">
        <dgm:presLayoutVars>
          <dgm:bulletEnabled val="1"/>
        </dgm:presLayoutVars>
      </dgm:prSet>
      <dgm:spPr/>
      <dgm:t>
        <a:bodyPr/>
        <a:lstStyle/>
        <a:p>
          <a:endParaRPr lang="en-GB"/>
        </a:p>
      </dgm:t>
    </dgm:pt>
    <dgm:pt modelId="{18F3481B-7FB1-4D96-9534-5687113885B0}" type="pres">
      <dgm:prSet presAssocID="{B7F09737-E9AB-4B7C-B55E-393FDA04DDDD}" presName="sibTrans" presStyleLbl="sibTrans2D1" presStyleIdx="1" presStyleCnt="8" custScaleX="83025"/>
      <dgm:spPr>
        <a:prstGeom prst="ellipse">
          <a:avLst/>
        </a:prstGeom>
      </dgm:spPr>
      <dgm:t>
        <a:bodyPr/>
        <a:lstStyle/>
        <a:p>
          <a:endParaRPr lang="en-GB"/>
        </a:p>
      </dgm:t>
    </dgm:pt>
    <dgm:pt modelId="{81E0266A-2939-48FE-9189-B4051F77CAF4}" type="pres">
      <dgm:prSet presAssocID="{B7F09737-E9AB-4B7C-B55E-393FDA04DDDD}" presName="connectorText" presStyleLbl="sibTrans2D1" presStyleIdx="1" presStyleCnt="8"/>
      <dgm:spPr/>
      <dgm:t>
        <a:bodyPr/>
        <a:lstStyle/>
        <a:p>
          <a:endParaRPr lang="en-GB"/>
        </a:p>
      </dgm:t>
    </dgm:pt>
    <dgm:pt modelId="{92F0EB3D-2F6C-4EE4-A5D6-D65B3E1367F1}" type="pres">
      <dgm:prSet presAssocID="{603D8240-7358-462C-8DEE-E4C1BB5BF2D9}" presName="node" presStyleLbl="node1" presStyleIdx="2" presStyleCnt="8">
        <dgm:presLayoutVars>
          <dgm:bulletEnabled val="1"/>
        </dgm:presLayoutVars>
      </dgm:prSet>
      <dgm:spPr/>
      <dgm:t>
        <a:bodyPr/>
        <a:lstStyle/>
        <a:p>
          <a:endParaRPr lang="en-GB"/>
        </a:p>
      </dgm:t>
    </dgm:pt>
    <dgm:pt modelId="{83945E6D-02B8-4BDE-AE4D-2D2245BC5B06}" type="pres">
      <dgm:prSet presAssocID="{B07F6062-CBBA-4F3B-A7E3-AE3AAAFDFEF5}" presName="sibTrans" presStyleLbl="sibTrans2D1" presStyleIdx="2" presStyleCnt="8"/>
      <dgm:spPr>
        <a:prstGeom prst="ellipse">
          <a:avLst/>
        </a:prstGeom>
      </dgm:spPr>
      <dgm:t>
        <a:bodyPr/>
        <a:lstStyle/>
        <a:p>
          <a:endParaRPr lang="en-GB"/>
        </a:p>
      </dgm:t>
    </dgm:pt>
    <dgm:pt modelId="{44A89826-8074-4280-BC06-19FBCB3CB9AC}" type="pres">
      <dgm:prSet presAssocID="{B07F6062-CBBA-4F3B-A7E3-AE3AAAFDFEF5}" presName="connectorText" presStyleLbl="sibTrans2D1" presStyleIdx="2" presStyleCnt="8"/>
      <dgm:spPr/>
      <dgm:t>
        <a:bodyPr/>
        <a:lstStyle/>
        <a:p>
          <a:endParaRPr lang="en-GB"/>
        </a:p>
      </dgm:t>
    </dgm:pt>
    <dgm:pt modelId="{A62E770A-1413-405A-A0F6-4DD07655A0BE}" type="pres">
      <dgm:prSet presAssocID="{69CD5A07-64E9-44BB-923F-2B737503ADA9}" presName="node" presStyleLbl="node1" presStyleIdx="3" presStyleCnt="8">
        <dgm:presLayoutVars>
          <dgm:bulletEnabled val="1"/>
        </dgm:presLayoutVars>
      </dgm:prSet>
      <dgm:spPr/>
      <dgm:t>
        <a:bodyPr/>
        <a:lstStyle/>
        <a:p>
          <a:endParaRPr lang="en-GB"/>
        </a:p>
      </dgm:t>
    </dgm:pt>
    <dgm:pt modelId="{D60CFE91-9D5F-4E2A-BDFA-6125DD3D2952}" type="pres">
      <dgm:prSet presAssocID="{1EEFD495-53FB-4115-87F4-2F5442D65B73}" presName="sibTrans" presStyleLbl="sibTrans2D1" presStyleIdx="3" presStyleCnt="8"/>
      <dgm:spPr>
        <a:prstGeom prst="ellipse">
          <a:avLst/>
        </a:prstGeom>
      </dgm:spPr>
      <dgm:t>
        <a:bodyPr/>
        <a:lstStyle/>
        <a:p>
          <a:endParaRPr lang="en-GB"/>
        </a:p>
      </dgm:t>
    </dgm:pt>
    <dgm:pt modelId="{4438183B-1C3E-4A34-8628-F9D8AE224AEF}" type="pres">
      <dgm:prSet presAssocID="{1EEFD495-53FB-4115-87F4-2F5442D65B73}" presName="connectorText" presStyleLbl="sibTrans2D1" presStyleIdx="3" presStyleCnt="8"/>
      <dgm:spPr/>
      <dgm:t>
        <a:bodyPr/>
        <a:lstStyle/>
        <a:p>
          <a:endParaRPr lang="en-GB"/>
        </a:p>
      </dgm:t>
    </dgm:pt>
    <dgm:pt modelId="{780E575E-A7AC-4C45-8679-AAA0D659378E}" type="pres">
      <dgm:prSet presAssocID="{1532BAF1-3CF3-46EB-97A8-985C63F5FD3F}" presName="node" presStyleLbl="node1" presStyleIdx="4" presStyleCnt="8">
        <dgm:presLayoutVars>
          <dgm:bulletEnabled val="1"/>
        </dgm:presLayoutVars>
      </dgm:prSet>
      <dgm:spPr/>
      <dgm:t>
        <a:bodyPr/>
        <a:lstStyle/>
        <a:p>
          <a:endParaRPr lang="en-GB"/>
        </a:p>
      </dgm:t>
    </dgm:pt>
    <dgm:pt modelId="{FF7575E9-0787-405C-B5A0-8E0B3B7D4284}" type="pres">
      <dgm:prSet presAssocID="{9775D98E-7A6F-4672-85FD-BD88246571DD}" presName="sibTrans" presStyleLbl="sibTrans2D1" presStyleIdx="4" presStyleCnt="8"/>
      <dgm:spPr/>
      <dgm:t>
        <a:bodyPr/>
        <a:lstStyle/>
        <a:p>
          <a:endParaRPr lang="en-GB"/>
        </a:p>
      </dgm:t>
    </dgm:pt>
    <dgm:pt modelId="{633ABAF7-46D4-45F3-96E5-4F1493F1B5F7}" type="pres">
      <dgm:prSet presAssocID="{9775D98E-7A6F-4672-85FD-BD88246571DD}" presName="connectorText" presStyleLbl="sibTrans2D1" presStyleIdx="4" presStyleCnt="8"/>
      <dgm:spPr/>
      <dgm:t>
        <a:bodyPr/>
        <a:lstStyle/>
        <a:p>
          <a:endParaRPr lang="en-GB"/>
        </a:p>
      </dgm:t>
    </dgm:pt>
    <dgm:pt modelId="{55ABF71B-BE71-482F-B8E3-4B62E6926629}" type="pres">
      <dgm:prSet presAssocID="{9760D6BD-0841-45A7-8941-4AFECC9543AB}" presName="node" presStyleLbl="node1" presStyleIdx="5" presStyleCnt="8">
        <dgm:presLayoutVars>
          <dgm:bulletEnabled val="1"/>
        </dgm:presLayoutVars>
      </dgm:prSet>
      <dgm:spPr/>
      <dgm:t>
        <a:bodyPr/>
        <a:lstStyle/>
        <a:p>
          <a:endParaRPr lang="en-GB"/>
        </a:p>
      </dgm:t>
    </dgm:pt>
    <dgm:pt modelId="{FDDDA9C4-10B0-4B3D-B87B-DC209E55DD88}" type="pres">
      <dgm:prSet presAssocID="{66DBFF31-EA46-49C6-9AF5-64A7208ECD58}" presName="sibTrans" presStyleLbl="sibTrans2D1" presStyleIdx="5" presStyleCnt="8"/>
      <dgm:spPr>
        <a:prstGeom prst="ellipse">
          <a:avLst/>
        </a:prstGeom>
      </dgm:spPr>
      <dgm:t>
        <a:bodyPr/>
        <a:lstStyle/>
        <a:p>
          <a:endParaRPr lang="en-GB"/>
        </a:p>
      </dgm:t>
    </dgm:pt>
    <dgm:pt modelId="{334C3F1E-2B52-4181-85B2-CB83A0259024}" type="pres">
      <dgm:prSet presAssocID="{66DBFF31-EA46-49C6-9AF5-64A7208ECD58}" presName="connectorText" presStyleLbl="sibTrans2D1" presStyleIdx="5" presStyleCnt="8"/>
      <dgm:spPr/>
      <dgm:t>
        <a:bodyPr/>
        <a:lstStyle/>
        <a:p>
          <a:endParaRPr lang="en-GB"/>
        </a:p>
      </dgm:t>
    </dgm:pt>
    <dgm:pt modelId="{5D4AFD1D-1C2D-4FCE-AAAA-3D63BA492FD3}" type="pres">
      <dgm:prSet presAssocID="{95650B0F-4F6A-465C-94B5-D8BFA5E40DB1}" presName="node" presStyleLbl="node1" presStyleIdx="6" presStyleCnt="8" custScaleX="147376" custScaleY="149562">
        <dgm:presLayoutVars>
          <dgm:bulletEnabled val="1"/>
        </dgm:presLayoutVars>
      </dgm:prSet>
      <dgm:spPr/>
      <dgm:t>
        <a:bodyPr/>
        <a:lstStyle/>
        <a:p>
          <a:endParaRPr lang="en-GB"/>
        </a:p>
      </dgm:t>
    </dgm:pt>
    <dgm:pt modelId="{CF80B4B2-0590-4A1B-ABA1-9D5D1141577D}" type="pres">
      <dgm:prSet presAssocID="{37968971-61A1-4AF0-A8BE-E422BBF9BF38}" presName="sibTrans" presStyleLbl="sibTrans2D1" presStyleIdx="6" presStyleCnt="8"/>
      <dgm:spPr/>
      <dgm:t>
        <a:bodyPr/>
        <a:lstStyle/>
        <a:p>
          <a:endParaRPr lang="en-GB"/>
        </a:p>
      </dgm:t>
    </dgm:pt>
    <dgm:pt modelId="{717F51AC-C046-4AA6-807A-80F181F81130}" type="pres">
      <dgm:prSet presAssocID="{37968971-61A1-4AF0-A8BE-E422BBF9BF38}" presName="connectorText" presStyleLbl="sibTrans2D1" presStyleIdx="6" presStyleCnt="8"/>
      <dgm:spPr/>
      <dgm:t>
        <a:bodyPr/>
        <a:lstStyle/>
        <a:p>
          <a:endParaRPr lang="en-GB"/>
        </a:p>
      </dgm:t>
    </dgm:pt>
    <dgm:pt modelId="{36718C69-9267-4C54-A230-1F7517FC7609}" type="pres">
      <dgm:prSet presAssocID="{E945B6FA-D79C-4CAF-91B3-0F3088CA5C7B}" presName="node" presStyleLbl="node1" presStyleIdx="7" presStyleCnt="8" custScaleX="85767" custScaleY="90349">
        <dgm:presLayoutVars>
          <dgm:bulletEnabled val="1"/>
        </dgm:presLayoutVars>
      </dgm:prSet>
      <dgm:spPr/>
      <dgm:t>
        <a:bodyPr/>
        <a:lstStyle/>
        <a:p>
          <a:endParaRPr lang="en-GB"/>
        </a:p>
      </dgm:t>
    </dgm:pt>
    <dgm:pt modelId="{BDE01110-1902-4A26-877E-F03D3DFDF9F9}" type="pres">
      <dgm:prSet presAssocID="{AAFEB11E-B35D-478C-8B4F-B7BA846B9A96}" presName="sibTrans" presStyleLbl="sibTrans2D1" presStyleIdx="7" presStyleCnt="8"/>
      <dgm:spPr>
        <a:prstGeom prst="ellipse">
          <a:avLst/>
        </a:prstGeom>
      </dgm:spPr>
      <dgm:t>
        <a:bodyPr/>
        <a:lstStyle/>
        <a:p>
          <a:endParaRPr lang="en-GB"/>
        </a:p>
      </dgm:t>
    </dgm:pt>
    <dgm:pt modelId="{AED1E33A-1827-4A82-ADFA-AE09DB34E9CD}" type="pres">
      <dgm:prSet presAssocID="{AAFEB11E-B35D-478C-8B4F-B7BA846B9A96}" presName="connectorText" presStyleLbl="sibTrans2D1" presStyleIdx="7" presStyleCnt="8"/>
      <dgm:spPr/>
      <dgm:t>
        <a:bodyPr/>
        <a:lstStyle/>
        <a:p>
          <a:endParaRPr lang="en-GB"/>
        </a:p>
      </dgm:t>
    </dgm:pt>
  </dgm:ptLst>
  <dgm:cxnLst>
    <dgm:cxn modelId="{673539DD-7C55-47DA-B23B-70647A215426}" srcId="{97391C0E-0467-4118-84F0-160D203E0683}" destId="{E945B6FA-D79C-4CAF-91B3-0F3088CA5C7B}" srcOrd="7" destOrd="0" parTransId="{63589B92-F01E-498D-8018-7B0DC17CBB43}" sibTransId="{AAFEB11E-B35D-478C-8B4F-B7BA846B9A96}"/>
    <dgm:cxn modelId="{C1C6CA75-124F-4631-B8BE-6177E472C6F5}" type="presOf" srcId="{AAFEB11E-B35D-478C-8B4F-B7BA846B9A96}" destId="{AED1E33A-1827-4A82-ADFA-AE09DB34E9CD}" srcOrd="1" destOrd="0" presId="urn:microsoft.com/office/officeart/2005/8/layout/cycle2"/>
    <dgm:cxn modelId="{38670119-1DCB-4463-8281-D253B4EC03AE}" srcId="{97391C0E-0467-4118-84F0-160D203E0683}" destId="{95650B0F-4F6A-465C-94B5-D8BFA5E40DB1}" srcOrd="6" destOrd="0" parTransId="{90CFA2C6-CAEC-4E73-926E-7972709A5EE2}" sibTransId="{37968971-61A1-4AF0-A8BE-E422BBF9BF38}"/>
    <dgm:cxn modelId="{DFC46AF5-D10E-417F-983F-F95C7983C8FA}" type="presOf" srcId="{B07F6062-CBBA-4F3B-A7E3-AE3AAAFDFEF5}" destId="{44A89826-8074-4280-BC06-19FBCB3CB9AC}" srcOrd="1" destOrd="0" presId="urn:microsoft.com/office/officeart/2005/8/layout/cycle2"/>
    <dgm:cxn modelId="{22C31F16-6321-45A7-8EA0-C992A6A3AAE0}" type="presOf" srcId="{95650B0F-4F6A-465C-94B5-D8BFA5E40DB1}" destId="{5D4AFD1D-1C2D-4FCE-AAAA-3D63BA492FD3}" srcOrd="0" destOrd="0" presId="urn:microsoft.com/office/officeart/2005/8/layout/cycle2"/>
    <dgm:cxn modelId="{D55F373A-EE5F-4637-BBAD-2ABCF003A7B2}" srcId="{97391C0E-0467-4118-84F0-160D203E0683}" destId="{8CF94F7E-8FA5-438F-AC6A-E7BBF3A4C0A0}" srcOrd="1" destOrd="0" parTransId="{D53E3A4D-67EA-4DD9-B923-68968E06F394}" sibTransId="{B7F09737-E9AB-4B7C-B55E-393FDA04DDDD}"/>
    <dgm:cxn modelId="{4776F03B-7F8C-4228-BD44-9D102FCCA853}" type="presOf" srcId="{603D8240-7358-462C-8DEE-E4C1BB5BF2D9}" destId="{92F0EB3D-2F6C-4EE4-A5D6-D65B3E1367F1}" srcOrd="0" destOrd="0" presId="urn:microsoft.com/office/officeart/2005/8/layout/cycle2"/>
    <dgm:cxn modelId="{86E71CD5-71CD-4415-91C7-251D4614D2F0}" srcId="{97391C0E-0467-4118-84F0-160D203E0683}" destId="{9760D6BD-0841-45A7-8941-4AFECC9543AB}" srcOrd="5" destOrd="0" parTransId="{873C4D0F-9C1F-4AE8-BAF6-70B045AAF92E}" sibTransId="{66DBFF31-EA46-49C6-9AF5-64A7208ECD58}"/>
    <dgm:cxn modelId="{6C315406-6AF4-4E38-95AB-790CE92A7E0D}" type="presOf" srcId="{4556E2DD-19A2-434E-B123-125FC5ABF56C}" destId="{3D621A8A-C2EF-4F6C-985A-A9E34E742680}" srcOrd="1" destOrd="0" presId="urn:microsoft.com/office/officeart/2005/8/layout/cycle2"/>
    <dgm:cxn modelId="{AAE2B0EB-28D2-4C48-8C69-468D5900E9A8}" srcId="{97391C0E-0467-4118-84F0-160D203E0683}" destId="{78DA2D8D-FD1F-44C6-9992-8B727FBE0BF6}" srcOrd="0" destOrd="0" parTransId="{9F697CF4-3E9D-49BB-B803-62FBC04942FA}" sibTransId="{4556E2DD-19A2-434E-B123-125FC5ABF56C}"/>
    <dgm:cxn modelId="{1CE98E33-AEB9-4F0F-858E-27309E2DC477}" srcId="{97391C0E-0467-4118-84F0-160D203E0683}" destId="{69CD5A07-64E9-44BB-923F-2B737503ADA9}" srcOrd="3" destOrd="0" parTransId="{C2FECD79-0B1B-46B1-95E1-D0087D89C4C9}" sibTransId="{1EEFD495-53FB-4115-87F4-2F5442D65B73}"/>
    <dgm:cxn modelId="{42CE11FC-6909-47AE-B1B6-0C695E48E7DC}" type="presOf" srcId="{78DA2D8D-FD1F-44C6-9992-8B727FBE0BF6}" destId="{2B234593-4499-4FA4-B063-3D526D595C99}" srcOrd="0" destOrd="0" presId="urn:microsoft.com/office/officeart/2005/8/layout/cycle2"/>
    <dgm:cxn modelId="{C977FFC7-5240-4B45-A9D8-00ABB9C6C9CD}" type="presOf" srcId="{69CD5A07-64E9-44BB-923F-2B737503ADA9}" destId="{A62E770A-1413-405A-A0F6-4DD07655A0BE}" srcOrd="0" destOrd="0" presId="urn:microsoft.com/office/officeart/2005/8/layout/cycle2"/>
    <dgm:cxn modelId="{DB6CC4EC-CEB3-43AC-8D7A-224B9614301A}" type="presOf" srcId="{E945B6FA-D79C-4CAF-91B3-0F3088CA5C7B}" destId="{36718C69-9267-4C54-A230-1F7517FC7609}" srcOrd="0" destOrd="0" presId="urn:microsoft.com/office/officeart/2005/8/layout/cycle2"/>
    <dgm:cxn modelId="{D27CE092-3606-43EE-B319-09BD743F3AF8}" type="presOf" srcId="{1EEFD495-53FB-4115-87F4-2F5442D65B73}" destId="{4438183B-1C3E-4A34-8628-F9D8AE224AEF}" srcOrd="1" destOrd="0" presId="urn:microsoft.com/office/officeart/2005/8/layout/cycle2"/>
    <dgm:cxn modelId="{334D3687-7410-46E3-A17F-B8BCB538DB3F}" type="presOf" srcId="{66DBFF31-EA46-49C6-9AF5-64A7208ECD58}" destId="{334C3F1E-2B52-4181-85B2-CB83A0259024}" srcOrd="1" destOrd="0" presId="urn:microsoft.com/office/officeart/2005/8/layout/cycle2"/>
    <dgm:cxn modelId="{62886262-A1F9-4A74-BD8E-68129D040989}" type="presOf" srcId="{4556E2DD-19A2-434E-B123-125FC5ABF56C}" destId="{E5646908-845E-4941-BBEF-7AD95857646C}" srcOrd="0" destOrd="0" presId="urn:microsoft.com/office/officeart/2005/8/layout/cycle2"/>
    <dgm:cxn modelId="{A1D67EBE-EFB6-457B-95AF-B132B4EB9C32}" type="presOf" srcId="{8CF94F7E-8FA5-438F-AC6A-E7BBF3A4C0A0}" destId="{EAB6686F-A660-4FF0-8A35-AEE8C74C971E}" srcOrd="0" destOrd="0" presId="urn:microsoft.com/office/officeart/2005/8/layout/cycle2"/>
    <dgm:cxn modelId="{09964097-C410-444C-9BB2-F96250009943}" type="presOf" srcId="{97391C0E-0467-4118-84F0-160D203E0683}" destId="{424DAFEF-4E44-4E4C-ACBF-D3D3025EDDCE}" srcOrd="0" destOrd="0" presId="urn:microsoft.com/office/officeart/2005/8/layout/cycle2"/>
    <dgm:cxn modelId="{A49A8F6A-2B33-41FB-A65D-921CB7C6C667}" type="presOf" srcId="{66DBFF31-EA46-49C6-9AF5-64A7208ECD58}" destId="{FDDDA9C4-10B0-4B3D-B87B-DC209E55DD88}" srcOrd="0" destOrd="0" presId="urn:microsoft.com/office/officeart/2005/8/layout/cycle2"/>
    <dgm:cxn modelId="{07450924-22A7-4F4A-A5D1-D71A47B548BD}" type="presOf" srcId="{1EEFD495-53FB-4115-87F4-2F5442D65B73}" destId="{D60CFE91-9D5F-4E2A-BDFA-6125DD3D2952}" srcOrd="0" destOrd="0" presId="urn:microsoft.com/office/officeart/2005/8/layout/cycle2"/>
    <dgm:cxn modelId="{ADABED24-7E3D-4D8B-AC8E-547E3D73F898}" type="presOf" srcId="{37968971-61A1-4AF0-A8BE-E422BBF9BF38}" destId="{717F51AC-C046-4AA6-807A-80F181F81130}" srcOrd="1" destOrd="0" presId="urn:microsoft.com/office/officeart/2005/8/layout/cycle2"/>
    <dgm:cxn modelId="{27E7B32C-912C-4B8C-98D1-B81C64CC57B9}" type="presOf" srcId="{37968971-61A1-4AF0-A8BE-E422BBF9BF38}" destId="{CF80B4B2-0590-4A1B-ABA1-9D5D1141577D}" srcOrd="0" destOrd="0" presId="urn:microsoft.com/office/officeart/2005/8/layout/cycle2"/>
    <dgm:cxn modelId="{4B50AFDE-29E4-4564-ABFE-C4FCE4026B5D}" srcId="{97391C0E-0467-4118-84F0-160D203E0683}" destId="{1532BAF1-3CF3-46EB-97A8-985C63F5FD3F}" srcOrd="4" destOrd="0" parTransId="{8D243461-0239-4910-9B8D-0435F31B3363}" sibTransId="{9775D98E-7A6F-4672-85FD-BD88246571DD}"/>
    <dgm:cxn modelId="{9118CAD2-1FC9-41BF-9941-D20E73C1764A}" type="presOf" srcId="{9775D98E-7A6F-4672-85FD-BD88246571DD}" destId="{FF7575E9-0787-405C-B5A0-8E0B3B7D4284}" srcOrd="0" destOrd="0" presId="urn:microsoft.com/office/officeart/2005/8/layout/cycle2"/>
    <dgm:cxn modelId="{A4E50550-32C4-40E9-9F66-9B0CB8477900}" type="presOf" srcId="{9775D98E-7A6F-4672-85FD-BD88246571DD}" destId="{633ABAF7-46D4-45F3-96E5-4F1493F1B5F7}" srcOrd="1" destOrd="0" presId="urn:microsoft.com/office/officeart/2005/8/layout/cycle2"/>
    <dgm:cxn modelId="{1F75516A-A96F-4EF4-8FAB-97F3F05C55A6}" type="presOf" srcId="{B7F09737-E9AB-4B7C-B55E-393FDA04DDDD}" destId="{18F3481B-7FB1-4D96-9534-5687113885B0}" srcOrd="0" destOrd="0" presId="urn:microsoft.com/office/officeart/2005/8/layout/cycle2"/>
    <dgm:cxn modelId="{04729527-85CE-4B18-A33E-608AD3FBAE0D}" type="presOf" srcId="{9760D6BD-0841-45A7-8941-4AFECC9543AB}" destId="{55ABF71B-BE71-482F-B8E3-4B62E6926629}" srcOrd="0" destOrd="0" presId="urn:microsoft.com/office/officeart/2005/8/layout/cycle2"/>
    <dgm:cxn modelId="{45F74AEB-D108-4CAE-BE6B-65AF6CBFA173}" type="presOf" srcId="{AAFEB11E-B35D-478C-8B4F-B7BA846B9A96}" destId="{BDE01110-1902-4A26-877E-F03D3DFDF9F9}" srcOrd="0" destOrd="0" presId="urn:microsoft.com/office/officeart/2005/8/layout/cycle2"/>
    <dgm:cxn modelId="{C88C3C16-D82B-4C27-949C-4694E3C4C93F}" type="presOf" srcId="{1532BAF1-3CF3-46EB-97A8-985C63F5FD3F}" destId="{780E575E-A7AC-4C45-8679-AAA0D659378E}" srcOrd="0" destOrd="0" presId="urn:microsoft.com/office/officeart/2005/8/layout/cycle2"/>
    <dgm:cxn modelId="{18B0ED63-8C3F-4182-A23C-4C9D84CCF627}" srcId="{97391C0E-0467-4118-84F0-160D203E0683}" destId="{603D8240-7358-462C-8DEE-E4C1BB5BF2D9}" srcOrd="2" destOrd="0" parTransId="{3CDA4C9A-7B14-4E57-AA51-F0ABCA2BA20A}" sibTransId="{B07F6062-CBBA-4F3B-A7E3-AE3AAAFDFEF5}"/>
    <dgm:cxn modelId="{679E5107-5650-4744-8F3D-133B965E40AA}" type="presOf" srcId="{B7F09737-E9AB-4B7C-B55E-393FDA04DDDD}" destId="{81E0266A-2939-48FE-9189-B4051F77CAF4}" srcOrd="1" destOrd="0" presId="urn:microsoft.com/office/officeart/2005/8/layout/cycle2"/>
    <dgm:cxn modelId="{C13F1925-FAA2-4811-B723-7F1F3ECDFD81}" type="presOf" srcId="{B07F6062-CBBA-4F3B-A7E3-AE3AAAFDFEF5}" destId="{83945E6D-02B8-4BDE-AE4D-2D2245BC5B06}" srcOrd="0" destOrd="0" presId="urn:microsoft.com/office/officeart/2005/8/layout/cycle2"/>
    <dgm:cxn modelId="{B9E24D2A-BCA0-4B8B-B2C8-5281A88BA786}" type="presParOf" srcId="{424DAFEF-4E44-4E4C-ACBF-D3D3025EDDCE}" destId="{2B234593-4499-4FA4-B063-3D526D595C99}" srcOrd="0" destOrd="0" presId="urn:microsoft.com/office/officeart/2005/8/layout/cycle2"/>
    <dgm:cxn modelId="{FEB40CDC-8390-4137-B890-A083EE12C6E6}" type="presParOf" srcId="{424DAFEF-4E44-4E4C-ACBF-D3D3025EDDCE}" destId="{E5646908-845E-4941-BBEF-7AD95857646C}" srcOrd="1" destOrd="0" presId="urn:microsoft.com/office/officeart/2005/8/layout/cycle2"/>
    <dgm:cxn modelId="{5991192B-CEF7-4643-8406-3B9E42A28C2B}" type="presParOf" srcId="{E5646908-845E-4941-BBEF-7AD95857646C}" destId="{3D621A8A-C2EF-4F6C-985A-A9E34E742680}" srcOrd="0" destOrd="0" presId="urn:microsoft.com/office/officeart/2005/8/layout/cycle2"/>
    <dgm:cxn modelId="{DB29407D-9B26-4C94-8F85-FD6B5566B8FC}" type="presParOf" srcId="{424DAFEF-4E44-4E4C-ACBF-D3D3025EDDCE}" destId="{EAB6686F-A660-4FF0-8A35-AEE8C74C971E}" srcOrd="2" destOrd="0" presId="urn:microsoft.com/office/officeart/2005/8/layout/cycle2"/>
    <dgm:cxn modelId="{FEEA337D-7A5A-4C78-A462-6CE86448C7D5}" type="presParOf" srcId="{424DAFEF-4E44-4E4C-ACBF-D3D3025EDDCE}" destId="{18F3481B-7FB1-4D96-9534-5687113885B0}" srcOrd="3" destOrd="0" presId="urn:microsoft.com/office/officeart/2005/8/layout/cycle2"/>
    <dgm:cxn modelId="{C2EB108A-11AE-44AD-9334-36410F4265DC}" type="presParOf" srcId="{18F3481B-7FB1-4D96-9534-5687113885B0}" destId="{81E0266A-2939-48FE-9189-B4051F77CAF4}" srcOrd="0" destOrd="0" presId="urn:microsoft.com/office/officeart/2005/8/layout/cycle2"/>
    <dgm:cxn modelId="{5AA273B6-7CD4-4C0E-8427-B37D0B187A2E}" type="presParOf" srcId="{424DAFEF-4E44-4E4C-ACBF-D3D3025EDDCE}" destId="{92F0EB3D-2F6C-4EE4-A5D6-D65B3E1367F1}" srcOrd="4" destOrd="0" presId="urn:microsoft.com/office/officeart/2005/8/layout/cycle2"/>
    <dgm:cxn modelId="{AA3DC7A0-957F-438F-B410-6EAD11E408EA}" type="presParOf" srcId="{424DAFEF-4E44-4E4C-ACBF-D3D3025EDDCE}" destId="{83945E6D-02B8-4BDE-AE4D-2D2245BC5B06}" srcOrd="5" destOrd="0" presId="urn:microsoft.com/office/officeart/2005/8/layout/cycle2"/>
    <dgm:cxn modelId="{0A46DE0E-F176-4141-84BD-F1BE6DBF07DB}" type="presParOf" srcId="{83945E6D-02B8-4BDE-AE4D-2D2245BC5B06}" destId="{44A89826-8074-4280-BC06-19FBCB3CB9AC}" srcOrd="0" destOrd="0" presId="urn:microsoft.com/office/officeart/2005/8/layout/cycle2"/>
    <dgm:cxn modelId="{6E6D8DD5-79B5-4998-B82D-31DE2D540DE9}" type="presParOf" srcId="{424DAFEF-4E44-4E4C-ACBF-D3D3025EDDCE}" destId="{A62E770A-1413-405A-A0F6-4DD07655A0BE}" srcOrd="6" destOrd="0" presId="urn:microsoft.com/office/officeart/2005/8/layout/cycle2"/>
    <dgm:cxn modelId="{E818E1C7-71DE-4718-A709-A928A58EE3EB}" type="presParOf" srcId="{424DAFEF-4E44-4E4C-ACBF-D3D3025EDDCE}" destId="{D60CFE91-9D5F-4E2A-BDFA-6125DD3D2952}" srcOrd="7" destOrd="0" presId="urn:microsoft.com/office/officeart/2005/8/layout/cycle2"/>
    <dgm:cxn modelId="{C27DA374-D9EF-44DD-B37A-95DC7F20783C}" type="presParOf" srcId="{D60CFE91-9D5F-4E2A-BDFA-6125DD3D2952}" destId="{4438183B-1C3E-4A34-8628-F9D8AE224AEF}" srcOrd="0" destOrd="0" presId="urn:microsoft.com/office/officeart/2005/8/layout/cycle2"/>
    <dgm:cxn modelId="{BA9540F1-79FC-490A-B676-D543B0CA0AD6}" type="presParOf" srcId="{424DAFEF-4E44-4E4C-ACBF-D3D3025EDDCE}" destId="{780E575E-A7AC-4C45-8679-AAA0D659378E}" srcOrd="8" destOrd="0" presId="urn:microsoft.com/office/officeart/2005/8/layout/cycle2"/>
    <dgm:cxn modelId="{B6477B65-A88D-4841-B954-B54B8E277237}" type="presParOf" srcId="{424DAFEF-4E44-4E4C-ACBF-D3D3025EDDCE}" destId="{FF7575E9-0787-405C-B5A0-8E0B3B7D4284}" srcOrd="9" destOrd="0" presId="urn:microsoft.com/office/officeart/2005/8/layout/cycle2"/>
    <dgm:cxn modelId="{EB7680FA-AE15-4091-BD5C-FC45A0A8463A}" type="presParOf" srcId="{FF7575E9-0787-405C-B5A0-8E0B3B7D4284}" destId="{633ABAF7-46D4-45F3-96E5-4F1493F1B5F7}" srcOrd="0" destOrd="0" presId="urn:microsoft.com/office/officeart/2005/8/layout/cycle2"/>
    <dgm:cxn modelId="{4D3FFA74-A55B-44D4-A82E-556B016159AC}" type="presParOf" srcId="{424DAFEF-4E44-4E4C-ACBF-D3D3025EDDCE}" destId="{55ABF71B-BE71-482F-B8E3-4B62E6926629}" srcOrd="10" destOrd="0" presId="urn:microsoft.com/office/officeart/2005/8/layout/cycle2"/>
    <dgm:cxn modelId="{7604480C-3441-42B8-B5A9-CA44E95C4DAD}" type="presParOf" srcId="{424DAFEF-4E44-4E4C-ACBF-D3D3025EDDCE}" destId="{FDDDA9C4-10B0-4B3D-B87B-DC209E55DD88}" srcOrd="11" destOrd="0" presId="urn:microsoft.com/office/officeart/2005/8/layout/cycle2"/>
    <dgm:cxn modelId="{2DC2BE93-C818-4403-BDB7-C09BD0E0A2AF}" type="presParOf" srcId="{FDDDA9C4-10B0-4B3D-B87B-DC209E55DD88}" destId="{334C3F1E-2B52-4181-85B2-CB83A0259024}" srcOrd="0" destOrd="0" presId="urn:microsoft.com/office/officeart/2005/8/layout/cycle2"/>
    <dgm:cxn modelId="{695D234E-4911-4713-9612-D49AB2FA2026}" type="presParOf" srcId="{424DAFEF-4E44-4E4C-ACBF-D3D3025EDDCE}" destId="{5D4AFD1D-1C2D-4FCE-AAAA-3D63BA492FD3}" srcOrd="12" destOrd="0" presId="urn:microsoft.com/office/officeart/2005/8/layout/cycle2"/>
    <dgm:cxn modelId="{E30DBA75-8439-4FCE-943D-322F4D25B8D4}" type="presParOf" srcId="{424DAFEF-4E44-4E4C-ACBF-D3D3025EDDCE}" destId="{CF80B4B2-0590-4A1B-ABA1-9D5D1141577D}" srcOrd="13" destOrd="0" presId="urn:microsoft.com/office/officeart/2005/8/layout/cycle2"/>
    <dgm:cxn modelId="{3BA01556-EC94-4C39-B317-91E9481F0A2D}" type="presParOf" srcId="{CF80B4B2-0590-4A1B-ABA1-9D5D1141577D}" destId="{717F51AC-C046-4AA6-807A-80F181F81130}" srcOrd="0" destOrd="0" presId="urn:microsoft.com/office/officeart/2005/8/layout/cycle2"/>
    <dgm:cxn modelId="{1EDF7DFC-2CF2-44C2-B954-CC5678D62035}" type="presParOf" srcId="{424DAFEF-4E44-4E4C-ACBF-D3D3025EDDCE}" destId="{36718C69-9267-4C54-A230-1F7517FC7609}" srcOrd="14" destOrd="0" presId="urn:microsoft.com/office/officeart/2005/8/layout/cycle2"/>
    <dgm:cxn modelId="{A0E51BA7-343C-407E-8BFF-998B14DF11B2}" type="presParOf" srcId="{424DAFEF-4E44-4E4C-ACBF-D3D3025EDDCE}" destId="{BDE01110-1902-4A26-877E-F03D3DFDF9F9}" srcOrd="15" destOrd="0" presId="urn:microsoft.com/office/officeart/2005/8/layout/cycle2"/>
    <dgm:cxn modelId="{6C993126-4B73-4E50-A24E-1B50F95FFA35}" type="presParOf" srcId="{BDE01110-1902-4A26-877E-F03D3DFDF9F9}" destId="{AED1E33A-1827-4A82-ADFA-AE09DB34E9C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F9874053-EEE9-4114-A337-B2D9C74A8B61}">
      <dgm:prSet custT="1"/>
      <dgm:spPr/>
      <dgm:t>
        <a:bodyPr/>
        <a:lstStyle/>
        <a:p>
          <a:r>
            <a:rPr lang="en-GB" sz="1800" dirty="0">
              <a:solidFill>
                <a:schemeClr val="bg1"/>
              </a:solidFill>
              <a:latin typeface="Arial" panose="020B0604020202020204" pitchFamily="34" charset="0"/>
              <a:cs typeface="Arial" panose="020B0604020202020204" pitchFamily="34" charset="0"/>
            </a:rPr>
            <a:t>Cynllunio ar gyfer digwyddiadau mawr yn hanfodol bwysig a dylai fod yn ‘fusnes fel arfer’</a:t>
          </a:r>
        </a:p>
      </dgm:t>
    </dgm:pt>
    <dgm:pt modelId="{86C2132D-8D19-4014-BF40-ABCD60B108E7}" type="parTrans" cxnId="{484B2ED8-3F0D-4DB2-A7E6-7BB68296A6C7}">
      <dgm:prSet/>
      <dgm:spPr/>
      <dgm:t>
        <a:bodyPr/>
        <a:lstStyle/>
        <a:p>
          <a:endParaRPr lang="en-GB"/>
        </a:p>
      </dgm:t>
    </dgm:pt>
    <dgm:pt modelId="{EAA9EA06-525B-4817-80F7-23A754DB2035}" type="sibTrans" cxnId="{484B2ED8-3F0D-4DB2-A7E6-7BB68296A6C7}">
      <dgm:prSet/>
      <dgm:spPr/>
      <dgm:t>
        <a:bodyPr/>
        <a:lstStyle/>
        <a:p>
          <a:endParaRPr lang="en-GB"/>
        </a:p>
      </dgm:t>
    </dgm:pt>
    <dgm:pt modelId="{841E20FE-FE8A-434D-878E-90173F0A7D51}">
      <dgm:prSet custT="1"/>
      <dgm:spPr/>
      <dgm:t>
        <a:bodyPr/>
        <a:lstStyle/>
        <a:p>
          <a:r>
            <a:rPr lang="cy-GB" sz="1400" b="1" dirty="0">
              <a:solidFill>
                <a:schemeClr val="bg1"/>
              </a:solidFill>
              <a:latin typeface="Arial" panose="020B0604020202020204" pitchFamily="34" charset="0"/>
              <a:cs typeface="Arial" panose="020B0604020202020204" pitchFamily="34" charset="0"/>
            </a:rPr>
            <a:t>Dylem fod â mwy o wybodaeth ynglŷn â ble mae cwsmeriaid mewn sefyllfaoedd bregus, er mwyn eu blaenoriaeth mewn argyfwng</a:t>
          </a:r>
          <a:endParaRPr lang="en-GB" sz="1400" b="1" dirty="0">
            <a:solidFill>
              <a:schemeClr val="bg1"/>
            </a:solidFill>
            <a:latin typeface="Arial" panose="020B0604020202020204" pitchFamily="34" charset="0"/>
            <a:cs typeface="Arial" panose="020B0604020202020204" pitchFamily="34" charset="0"/>
          </a:endParaRPr>
        </a:p>
      </dgm:t>
    </dgm:pt>
    <dgm:pt modelId="{6FF04995-75A3-407A-B80B-8DB33AA093C2}" type="parTrans" cxnId="{3D9CAE1D-22EA-4CD2-95C2-A5F1DB978FD5}">
      <dgm:prSet/>
      <dgm:spPr/>
      <dgm:t>
        <a:bodyPr/>
        <a:lstStyle/>
        <a:p>
          <a:endParaRPr lang="en-GB"/>
        </a:p>
      </dgm:t>
    </dgm:pt>
    <dgm:pt modelId="{18EFD9F7-8E8F-442B-8FAA-B57FBCBA4594}" type="sibTrans" cxnId="{3D9CAE1D-22EA-4CD2-95C2-A5F1DB978FD5}">
      <dgm:prSet/>
      <dgm:spPr/>
      <dgm:t>
        <a:bodyPr/>
        <a:lstStyle/>
        <a:p>
          <a:endParaRPr lang="en-GB"/>
        </a:p>
      </dgm:t>
    </dgm:pt>
    <dgm:pt modelId="{B0DA5A72-7D67-4D9C-9BC5-CBF86F828FED}">
      <dgm:prSet custT="1"/>
      <dgm:spPr/>
      <dgm:t>
        <a:bodyPr/>
        <a:lstStyle/>
        <a:p>
          <a:r>
            <a:rPr lang="en-GB" sz="1800" b="1" dirty="0">
              <a:solidFill>
                <a:schemeClr val="bg1"/>
              </a:solidFill>
              <a:latin typeface="Arial" panose="020B0604020202020204" pitchFamily="34" charset="0"/>
              <a:cs typeface="Arial" panose="020B0604020202020204" pitchFamily="34" charset="0"/>
            </a:rPr>
            <a:t>Dylai cynllunio ystyried ystod o sefydliadau’n cynnwys cyfleustodau eraill a gwasanaethau brys</a:t>
          </a:r>
        </a:p>
      </dgm:t>
    </dgm:pt>
    <dgm:pt modelId="{19BECEB3-5CAE-40A4-97C8-697A4BEDDB16}" type="parTrans" cxnId="{CDA987DA-430B-4E7E-8EDC-A23B15929995}">
      <dgm:prSet/>
      <dgm:spPr/>
      <dgm:t>
        <a:bodyPr/>
        <a:lstStyle/>
        <a:p>
          <a:endParaRPr lang="en-GB"/>
        </a:p>
      </dgm:t>
    </dgm:pt>
    <dgm:pt modelId="{3F59ADFC-EB2A-4A9B-B830-CF60DBB4226B}" type="sibTrans" cxnId="{CDA987DA-430B-4E7E-8EDC-A23B15929995}">
      <dgm:prSet/>
      <dgm:spPr/>
      <dgm:t>
        <a:bodyPr/>
        <a:lstStyle/>
        <a:p>
          <a:endParaRPr lang="en-GB"/>
        </a:p>
      </dgm:t>
    </dgm:pt>
    <dgm:pt modelId="{A3DFECD2-54AF-4286-BF20-BBE4EF57E05A}">
      <dgm:prSet custT="1"/>
      <dgm:spPr/>
      <dgm:t>
        <a:bodyPr/>
        <a:lstStyle/>
        <a:p>
          <a:r>
            <a:rPr lang="en-GB" sz="1800" b="1" dirty="0">
              <a:solidFill>
                <a:schemeClr val="bg1"/>
              </a:solidFill>
              <a:latin typeface="Arial" panose="020B0604020202020204" pitchFamily="34" charset="0"/>
              <a:cs typeface="Arial" panose="020B0604020202020204" pitchFamily="34" charset="0"/>
            </a:rPr>
            <a:t>Dylem rannu arferion gorau â sefydliadau eraill</a:t>
          </a:r>
        </a:p>
      </dgm:t>
    </dgm:pt>
    <dgm:pt modelId="{99695955-57FE-424B-A776-D8636EC47D23}" type="parTrans" cxnId="{FD6AD2F7-3760-43F4-A0A6-36A8BEF84759}">
      <dgm:prSet/>
      <dgm:spPr/>
      <dgm:t>
        <a:bodyPr/>
        <a:lstStyle/>
        <a:p>
          <a:endParaRPr lang="en-GB"/>
        </a:p>
      </dgm:t>
    </dgm:pt>
    <dgm:pt modelId="{D411932C-2588-4706-8847-C4A8FA9A71AB}" type="sibTrans" cxnId="{FD6AD2F7-3760-43F4-A0A6-36A8BEF84759}">
      <dgm:prSet/>
      <dgm:spPr/>
      <dgm:t>
        <a:bodyPr/>
        <a:lstStyle/>
        <a:p>
          <a:endParaRPr lang="en-GB"/>
        </a:p>
      </dgm:t>
    </dgm:pt>
    <dgm:pt modelId="{65EE3DD3-C896-48C3-89E6-ECFE7617CEFC}">
      <dgm:prSet custT="1"/>
      <dgm:spPr/>
      <dgm:t>
        <a:bodyPr/>
        <a:lstStyle/>
        <a:p>
          <a:r>
            <a:rPr lang="nn-NO" sz="1800" b="1" dirty="0">
              <a:solidFill>
                <a:schemeClr val="bg1"/>
              </a:solidFill>
              <a:latin typeface="Arial" panose="020B0604020202020204" pitchFamily="34" charset="0"/>
              <a:cs typeface="Arial" panose="020B0604020202020204" pitchFamily="34" charset="0"/>
            </a:rPr>
            <a:t>Mae ymarferiadau’n hanfodol i gynllunio ar gyfer argyfyngau</a:t>
          </a:r>
          <a:endParaRPr lang="en-GB" sz="1800" b="1" dirty="0">
            <a:solidFill>
              <a:schemeClr val="bg1"/>
            </a:solidFill>
            <a:latin typeface="Arial" panose="020B0604020202020204" pitchFamily="34" charset="0"/>
            <a:cs typeface="Arial" panose="020B0604020202020204" pitchFamily="34" charset="0"/>
          </a:endParaRPr>
        </a:p>
      </dgm:t>
    </dgm:pt>
    <dgm:pt modelId="{CD926FA6-BCB5-45CE-BFD9-85882D1E9CCB}" type="parTrans" cxnId="{F8F967EB-608E-4633-8B01-B7EC8E1274A5}">
      <dgm:prSet/>
      <dgm:spPr/>
      <dgm:t>
        <a:bodyPr/>
        <a:lstStyle/>
        <a:p>
          <a:endParaRPr lang="en-GB"/>
        </a:p>
      </dgm:t>
    </dgm:pt>
    <dgm:pt modelId="{C1E50A46-726C-4DB1-A327-CD9552209620}" type="sibTrans" cxnId="{F8F967EB-608E-4633-8B01-B7EC8E1274A5}">
      <dgm:prSet/>
      <dgm:spPr/>
      <dgm:t>
        <a:bodyPr/>
        <a:lstStyle/>
        <a:p>
          <a:endParaRPr lang="en-GB"/>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5"/>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5"/>
      <dgm:spPr/>
    </dgm:pt>
    <dgm:pt modelId="{D8C9E172-54FE-4554-94DF-7C890B71CD45}" type="pres">
      <dgm:prSet presAssocID="{D459A8CB-300D-4D11-A7DF-2813180A01E2}" presName="dstNode" presStyleLbl="node1" presStyleIdx="0" presStyleCnt="5"/>
      <dgm:spPr/>
    </dgm:pt>
    <dgm:pt modelId="{9617672A-0CCA-4DD8-923A-F2EC16B23E0D}" type="pres">
      <dgm:prSet presAssocID="{F9874053-EEE9-4114-A337-B2D9C74A8B61}" presName="text_1" presStyleLbl="node1" presStyleIdx="0" presStyleCnt="5">
        <dgm:presLayoutVars>
          <dgm:bulletEnabled val="1"/>
        </dgm:presLayoutVars>
      </dgm:prSet>
      <dgm:spPr/>
      <dgm:t>
        <a:bodyPr/>
        <a:lstStyle/>
        <a:p>
          <a:endParaRPr lang="en-GB"/>
        </a:p>
      </dgm:t>
    </dgm:pt>
    <dgm:pt modelId="{02E36221-F995-4751-9861-8A0D8EAFB3FF}" type="pres">
      <dgm:prSet presAssocID="{F9874053-EEE9-4114-A337-B2D9C74A8B61}" presName="accent_1" presStyleCnt="0"/>
      <dgm:spPr/>
    </dgm:pt>
    <dgm:pt modelId="{712A7359-684D-4713-AB9C-4D82E7C15AC1}" type="pres">
      <dgm:prSet presAssocID="{F9874053-EEE9-4114-A337-B2D9C74A8B61}" presName="accentRepeatNode" presStyleLbl="solidFgAcc1" presStyleIdx="0" presStyleCnt="5"/>
      <dgm:spPr/>
    </dgm:pt>
    <dgm:pt modelId="{A37E1B37-2AA8-4758-983C-5D9C696FB620}" type="pres">
      <dgm:prSet presAssocID="{841E20FE-FE8A-434D-878E-90173F0A7D51}" presName="text_2" presStyleLbl="node1" presStyleIdx="1" presStyleCnt="5">
        <dgm:presLayoutVars>
          <dgm:bulletEnabled val="1"/>
        </dgm:presLayoutVars>
      </dgm:prSet>
      <dgm:spPr/>
      <dgm:t>
        <a:bodyPr/>
        <a:lstStyle/>
        <a:p>
          <a:endParaRPr lang="en-GB"/>
        </a:p>
      </dgm:t>
    </dgm:pt>
    <dgm:pt modelId="{864E4A6B-F407-459B-9D55-A85792F2F0CC}" type="pres">
      <dgm:prSet presAssocID="{841E20FE-FE8A-434D-878E-90173F0A7D51}" presName="accent_2" presStyleCnt="0"/>
      <dgm:spPr/>
    </dgm:pt>
    <dgm:pt modelId="{38FC12B5-E49B-45F4-92EC-F13CC0C8878A}" type="pres">
      <dgm:prSet presAssocID="{841E20FE-FE8A-434D-878E-90173F0A7D51}" presName="accentRepeatNode" presStyleLbl="solidFgAcc1" presStyleIdx="1" presStyleCnt="5"/>
      <dgm:spPr/>
    </dgm:pt>
    <dgm:pt modelId="{6010D3A5-B524-491B-86C9-0539BEAA09C3}" type="pres">
      <dgm:prSet presAssocID="{B0DA5A72-7D67-4D9C-9BC5-CBF86F828FED}" presName="text_3" presStyleLbl="node1" presStyleIdx="2" presStyleCnt="5">
        <dgm:presLayoutVars>
          <dgm:bulletEnabled val="1"/>
        </dgm:presLayoutVars>
      </dgm:prSet>
      <dgm:spPr/>
      <dgm:t>
        <a:bodyPr/>
        <a:lstStyle/>
        <a:p>
          <a:endParaRPr lang="en-GB"/>
        </a:p>
      </dgm:t>
    </dgm:pt>
    <dgm:pt modelId="{288F5325-3E14-48C6-8D4A-C4B1A00E8CE6}" type="pres">
      <dgm:prSet presAssocID="{B0DA5A72-7D67-4D9C-9BC5-CBF86F828FED}" presName="accent_3" presStyleCnt="0"/>
      <dgm:spPr/>
    </dgm:pt>
    <dgm:pt modelId="{02E63B66-4550-4ECE-AEB5-82BB19B67D45}" type="pres">
      <dgm:prSet presAssocID="{B0DA5A72-7D67-4D9C-9BC5-CBF86F828FED}" presName="accentRepeatNode" presStyleLbl="solidFgAcc1" presStyleIdx="2" presStyleCnt="5"/>
      <dgm:spPr/>
    </dgm:pt>
    <dgm:pt modelId="{3609458D-6F3E-4672-9828-E2C68CDB6769}" type="pres">
      <dgm:prSet presAssocID="{A3DFECD2-54AF-4286-BF20-BBE4EF57E05A}" presName="text_4" presStyleLbl="node1" presStyleIdx="3" presStyleCnt="5">
        <dgm:presLayoutVars>
          <dgm:bulletEnabled val="1"/>
        </dgm:presLayoutVars>
      </dgm:prSet>
      <dgm:spPr/>
      <dgm:t>
        <a:bodyPr/>
        <a:lstStyle/>
        <a:p>
          <a:endParaRPr lang="en-GB"/>
        </a:p>
      </dgm:t>
    </dgm:pt>
    <dgm:pt modelId="{6715AAC4-36CE-4886-9FD6-811063F204FB}" type="pres">
      <dgm:prSet presAssocID="{A3DFECD2-54AF-4286-BF20-BBE4EF57E05A}" presName="accent_4" presStyleCnt="0"/>
      <dgm:spPr/>
    </dgm:pt>
    <dgm:pt modelId="{7F1C9909-5B42-4204-BF5E-A38C7D3A5F7E}" type="pres">
      <dgm:prSet presAssocID="{A3DFECD2-54AF-4286-BF20-BBE4EF57E05A}" presName="accentRepeatNode" presStyleLbl="solidFgAcc1" presStyleIdx="3" presStyleCnt="5"/>
      <dgm:spPr/>
    </dgm:pt>
    <dgm:pt modelId="{58DA0E95-1D18-451F-B91B-4E700FAD696E}" type="pres">
      <dgm:prSet presAssocID="{65EE3DD3-C896-48C3-89E6-ECFE7617CEFC}" presName="text_5" presStyleLbl="node1" presStyleIdx="4" presStyleCnt="5">
        <dgm:presLayoutVars>
          <dgm:bulletEnabled val="1"/>
        </dgm:presLayoutVars>
      </dgm:prSet>
      <dgm:spPr/>
      <dgm:t>
        <a:bodyPr/>
        <a:lstStyle/>
        <a:p>
          <a:endParaRPr lang="en-GB"/>
        </a:p>
      </dgm:t>
    </dgm:pt>
    <dgm:pt modelId="{555C1454-7C6C-4B31-BA4A-105070495B4F}" type="pres">
      <dgm:prSet presAssocID="{65EE3DD3-C896-48C3-89E6-ECFE7617CEFC}" presName="accent_5" presStyleCnt="0"/>
      <dgm:spPr/>
    </dgm:pt>
    <dgm:pt modelId="{B3257B51-4AD5-4865-BC53-025B3BCBC3F7}" type="pres">
      <dgm:prSet presAssocID="{65EE3DD3-C896-48C3-89E6-ECFE7617CEFC}" presName="accentRepeatNode" presStyleLbl="solidFgAcc1" presStyleIdx="4" presStyleCnt="5"/>
      <dgm:spPr/>
    </dgm:pt>
  </dgm:ptLst>
  <dgm:cxnLst>
    <dgm:cxn modelId="{FD6AD2F7-3760-43F4-A0A6-36A8BEF84759}" srcId="{D459A8CB-300D-4D11-A7DF-2813180A01E2}" destId="{A3DFECD2-54AF-4286-BF20-BBE4EF57E05A}" srcOrd="3" destOrd="0" parTransId="{99695955-57FE-424B-A776-D8636EC47D23}" sibTransId="{D411932C-2588-4706-8847-C4A8FA9A71AB}"/>
    <dgm:cxn modelId="{7F37AE22-464C-426E-B70D-3ADE0C85166D}" type="presOf" srcId="{A3DFECD2-54AF-4286-BF20-BBE4EF57E05A}" destId="{3609458D-6F3E-4672-9828-E2C68CDB6769}" srcOrd="0" destOrd="0" presId="urn:microsoft.com/office/officeart/2008/layout/VerticalCurvedList"/>
    <dgm:cxn modelId="{F8F967EB-608E-4633-8B01-B7EC8E1274A5}" srcId="{D459A8CB-300D-4D11-A7DF-2813180A01E2}" destId="{65EE3DD3-C896-48C3-89E6-ECFE7617CEFC}" srcOrd="4" destOrd="0" parTransId="{CD926FA6-BCB5-45CE-BFD9-85882D1E9CCB}" sibTransId="{C1E50A46-726C-4DB1-A327-CD9552209620}"/>
    <dgm:cxn modelId="{4341ACFC-0856-4B89-88A3-C84DCFA0F48A}" type="presOf" srcId="{F9874053-EEE9-4114-A337-B2D9C74A8B61}" destId="{9617672A-0CCA-4DD8-923A-F2EC16B23E0D}" srcOrd="0" destOrd="0" presId="urn:microsoft.com/office/officeart/2008/layout/VerticalCurvedList"/>
    <dgm:cxn modelId="{3D9CAE1D-22EA-4CD2-95C2-A5F1DB978FD5}" srcId="{D459A8CB-300D-4D11-A7DF-2813180A01E2}" destId="{841E20FE-FE8A-434D-878E-90173F0A7D51}" srcOrd="1" destOrd="0" parTransId="{6FF04995-75A3-407A-B80B-8DB33AA093C2}" sibTransId="{18EFD9F7-8E8F-442B-8FAA-B57FBCBA4594}"/>
    <dgm:cxn modelId="{10E6A45F-AE6B-4DED-9DBD-3EA1C0270609}" type="presOf" srcId="{D459A8CB-300D-4D11-A7DF-2813180A01E2}" destId="{0D00B434-B061-4F65-8E54-EE4636341EBE}" srcOrd="0" destOrd="0" presId="urn:microsoft.com/office/officeart/2008/layout/VerticalCurvedList"/>
    <dgm:cxn modelId="{35C813D5-94B4-48B9-B2E4-A695A78CC692}" type="presOf" srcId="{841E20FE-FE8A-434D-878E-90173F0A7D51}" destId="{A37E1B37-2AA8-4758-983C-5D9C696FB620}" srcOrd="0" destOrd="0" presId="urn:microsoft.com/office/officeart/2008/layout/VerticalCurvedList"/>
    <dgm:cxn modelId="{484B2ED8-3F0D-4DB2-A7E6-7BB68296A6C7}" srcId="{D459A8CB-300D-4D11-A7DF-2813180A01E2}" destId="{F9874053-EEE9-4114-A337-B2D9C74A8B61}" srcOrd="0" destOrd="0" parTransId="{86C2132D-8D19-4014-BF40-ABCD60B108E7}" sibTransId="{EAA9EA06-525B-4817-80F7-23A754DB2035}"/>
    <dgm:cxn modelId="{CDA987DA-430B-4E7E-8EDC-A23B15929995}" srcId="{D459A8CB-300D-4D11-A7DF-2813180A01E2}" destId="{B0DA5A72-7D67-4D9C-9BC5-CBF86F828FED}" srcOrd="2" destOrd="0" parTransId="{19BECEB3-5CAE-40A4-97C8-697A4BEDDB16}" sibTransId="{3F59ADFC-EB2A-4A9B-B830-CF60DBB4226B}"/>
    <dgm:cxn modelId="{E5D532F8-315C-4EA8-93C4-9F3EDCE1D88B}" type="presOf" srcId="{65EE3DD3-C896-48C3-89E6-ECFE7617CEFC}" destId="{58DA0E95-1D18-451F-B91B-4E700FAD696E}" srcOrd="0" destOrd="0" presId="urn:microsoft.com/office/officeart/2008/layout/VerticalCurvedList"/>
    <dgm:cxn modelId="{479070EC-641C-4D46-9E68-612FFA443B87}" type="presOf" srcId="{EAA9EA06-525B-4817-80F7-23A754DB2035}" destId="{22BE834E-C124-4A30-9090-DA10434FEFD8}" srcOrd="0" destOrd="0" presId="urn:microsoft.com/office/officeart/2008/layout/VerticalCurvedList"/>
    <dgm:cxn modelId="{73BA9455-D9BE-4484-A161-7E0B66017510}" type="presOf" srcId="{B0DA5A72-7D67-4D9C-9BC5-CBF86F828FED}" destId="{6010D3A5-B524-491B-86C9-0539BEAA09C3}" srcOrd="0" destOrd="0" presId="urn:microsoft.com/office/officeart/2008/layout/VerticalCurvedList"/>
    <dgm:cxn modelId="{6A66097D-BBDE-412D-B250-90E19E4D2668}" type="presParOf" srcId="{0D00B434-B061-4F65-8E54-EE4636341EBE}" destId="{B6E7EB3E-68ED-4990-8F9E-569126CD3B4D}" srcOrd="0" destOrd="0" presId="urn:microsoft.com/office/officeart/2008/layout/VerticalCurvedList"/>
    <dgm:cxn modelId="{2A822353-CF6D-4750-AEF2-7E944E7CF273}" type="presParOf" srcId="{B6E7EB3E-68ED-4990-8F9E-569126CD3B4D}" destId="{050A3109-8A74-46C1-BCD9-6E87423316F1}" srcOrd="0" destOrd="0" presId="urn:microsoft.com/office/officeart/2008/layout/VerticalCurvedList"/>
    <dgm:cxn modelId="{57A3D579-6ACA-4B40-997C-0195C85E0E99}" type="presParOf" srcId="{050A3109-8A74-46C1-BCD9-6E87423316F1}" destId="{C51D367A-D326-4AF5-8B67-37221E78DE51}" srcOrd="0" destOrd="0" presId="urn:microsoft.com/office/officeart/2008/layout/VerticalCurvedList"/>
    <dgm:cxn modelId="{C093CB28-9DB5-4831-9FB4-7DEA177CCDFF}" type="presParOf" srcId="{050A3109-8A74-46C1-BCD9-6E87423316F1}" destId="{22BE834E-C124-4A30-9090-DA10434FEFD8}" srcOrd="1" destOrd="0" presId="urn:microsoft.com/office/officeart/2008/layout/VerticalCurvedList"/>
    <dgm:cxn modelId="{96203F41-4634-419D-A92E-C2601ED45BE4}" type="presParOf" srcId="{050A3109-8A74-46C1-BCD9-6E87423316F1}" destId="{CA0CEFC9-4421-493F-8ADC-C7BB6847E039}" srcOrd="2" destOrd="0" presId="urn:microsoft.com/office/officeart/2008/layout/VerticalCurvedList"/>
    <dgm:cxn modelId="{E8661A48-40B9-48AC-B347-D057D4278CBC}" type="presParOf" srcId="{050A3109-8A74-46C1-BCD9-6E87423316F1}" destId="{D8C9E172-54FE-4554-94DF-7C890B71CD45}" srcOrd="3" destOrd="0" presId="urn:microsoft.com/office/officeart/2008/layout/VerticalCurvedList"/>
    <dgm:cxn modelId="{C557B624-2BF6-414F-8FF7-8F8F39EC3C6D}" type="presParOf" srcId="{B6E7EB3E-68ED-4990-8F9E-569126CD3B4D}" destId="{9617672A-0CCA-4DD8-923A-F2EC16B23E0D}" srcOrd="1" destOrd="0" presId="urn:microsoft.com/office/officeart/2008/layout/VerticalCurvedList"/>
    <dgm:cxn modelId="{2604440A-8FF1-4269-AD35-ED460C59A4CC}" type="presParOf" srcId="{B6E7EB3E-68ED-4990-8F9E-569126CD3B4D}" destId="{02E36221-F995-4751-9861-8A0D8EAFB3FF}" srcOrd="2" destOrd="0" presId="urn:microsoft.com/office/officeart/2008/layout/VerticalCurvedList"/>
    <dgm:cxn modelId="{488DFB7B-8B40-48A4-9FD5-7F2A89088B15}" type="presParOf" srcId="{02E36221-F995-4751-9861-8A0D8EAFB3FF}" destId="{712A7359-684D-4713-AB9C-4D82E7C15AC1}" srcOrd="0" destOrd="0" presId="urn:microsoft.com/office/officeart/2008/layout/VerticalCurvedList"/>
    <dgm:cxn modelId="{BBEB48AC-09DC-4695-8F89-7C2125CE5ED1}" type="presParOf" srcId="{B6E7EB3E-68ED-4990-8F9E-569126CD3B4D}" destId="{A37E1B37-2AA8-4758-983C-5D9C696FB620}" srcOrd="3" destOrd="0" presId="urn:microsoft.com/office/officeart/2008/layout/VerticalCurvedList"/>
    <dgm:cxn modelId="{39B67A5D-C5F3-4C53-AAD4-38D821BD406B}" type="presParOf" srcId="{B6E7EB3E-68ED-4990-8F9E-569126CD3B4D}" destId="{864E4A6B-F407-459B-9D55-A85792F2F0CC}" srcOrd="4" destOrd="0" presId="urn:microsoft.com/office/officeart/2008/layout/VerticalCurvedList"/>
    <dgm:cxn modelId="{1C370902-E2E6-4907-8494-63231B8A42F5}" type="presParOf" srcId="{864E4A6B-F407-459B-9D55-A85792F2F0CC}" destId="{38FC12B5-E49B-45F4-92EC-F13CC0C8878A}" srcOrd="0" destOrd="0" presId="urn:microsoft.com/office/officeart/2008/layout/VerticalCurvedList"/>
    <dgm:cxn modelId="{4F264BC2-8751-42C4-8558-86075D79B1EF}" type="presParOf" srcId="{B6E7EB3E-68ED-4990-8F9E-569126CD3B4D}" destId="{6010D3A5-B524-491B-86C9-0539BEAA09C3}" srcOrd="5" destOrd="0" presId="urn:microsoft.com/office/officeart/2008/layout/VerticalCurvedList"/>
    <dgm:cxn modelId="{CD89C833-DA3F-4604-BF88-E818A85D4B2E}" type="presParOf" srcId="{B6E7EB3E-68ED-4990-8F9E-569126CD3B4D}" destId="{288F5325-3E14-48C6-8D4A-C4B1A00E8CE6}" srcOrd="6" destOrd="0" presId="urn:microsoft.com/office/officeart/2008/layout/VerticalCurvedList"/>
    <dgm:cxn modelId="{6CDF61D6-19A1-4253-A56E-D1EE9B1D273B}" type="presParOf" srcId="{288F5325-3E14-48C6-8D4A-C4B1A00E8CE6}" destId="{02E63B66-4550-4ECE-AEB5-82BB19B67D45}" srcOrd="0" destOrd="0" presId="urn:microsoft.com/office/officeart/2008/layout/VerticalCurvedList"/>
    <dgm:cxn modelId="{5BD07D55-7030-4FE3-8F7A-65B49FF8D22F}" type="presParOf" srcId="{B6E7EB3E-68ED-4990-8F9E-569126CD3B4D}" destId="{3609458D-6F3E-4672-9828-E2C68CDB6769}" srcOrd="7" destOrd="0" presId="urn:microsoft.com/office/officeart/2008/layout/VerticalCurvedList"/>
    <dgm:cxn modelId="{1FF1E9E8-80A0-4CA1-9BF3-5A7FF28A7B80}" type="presParOf" srcId="{B6E7EB3E-68ED-4990-8F9E-569126CD3B4D}" destId="{6715AAC4-36CE-4886-9FD6-811063F204FB}" srcOrd="8" destOrd="0" presId="urn:microsoft.com/office/officeart/2008/layout/VerticalCurvedList"/>
    <dgm:cxn modelId="{13FFA518-A206-43A4-8D76-CE3933FD5AE1}" type="presParOf" srcId="{6715AAC4-36CE-4886-9FD6-811063F204FB}" destId="{7F1C9909-5B42-4204-BF5E-A38C7D3A5F7E}" srcOrd="0" destOrd="0" presId="urn:microsoft.com/office/officeart/2008/layout/VerticalCurvedList"/>
    <dgm:cxn modelId="{50BCB84A-D41F-4002-A852-3457CD31A931}" type="presParOf" srcId="{B6E7EB3E-68ED-4990-8F9E-569126CD3B4D}" destId="{58DA0E95-1D18-451F-B91B-4E700FAD696E}" srcOrd="9" destOrd="0" presId="urn:microsoft.com/office/officeart/2008/layout/VerticalCurvedList"/>
    <dgm:cxn modelId="{376ACFAE-BE62-48E1-A512-BB22FA20CBB2}" type="presParOf" srcId="{B6E7EB3E-68ED-4990-8F9E-569126CD3B4D}" destId="{555C1454-7C6C-4B31-BA4A-105070495B4F}" srcOrd="10" destOrd="0" presId="urn:microsoft.com/office/officeart/2008/layout/VerticalCurvedList"/>
    <dgm:cxn modelId="{7D093AAF-6717-4A5E-8B4E-35B723F5A5C3}" type="presParOf" srcId="{555C1454-7C6C-4B31-BA4A-105070495B4F}" destId="{B3257B51-4AD5-4865-BC53-025B3BCBC3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70ED94-7CAC-4830-8C70-65D1F5698FC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C460053C-B110-4315-A961-F1D5D91A751A}">
      <dgm:prSet custT="1"/>
      <dgm:spPr/>
      <dgm:t>
        <a:bodyPr/>
        <a:lstStyle/>
        <a:p>
          <a:pPr algn="ctr" rtl="0"/>
          <a:r>
            <a:rPr lang="en-GB" sz="3200" dirty="0" err="1" smtClean="0">
              <a:latin typeface="Arial" panose="020B0604020202020204" pitchFamily="34" charset="0"/>
              <a:cs typeface="Arial" panose="020B0604020202020204" pitchFamily="34" charset="0"/>
            </a:rPr>
            <a:t>Cysylltiadau</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wedi’u</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hadolygu</a:t>
          </a:r>
          <a:endParaRPr lang="en-GB" sz="3200" dirty="0">
            <a:latin typeface="Arial" panose="020B0604020202020204" pitchFamily="34" charset="0"/>
            <a:cs typeface="Arial" panose="020B0604020202020204" pitchFamily="34" charset="0"/>
          </a:endParaRPr>
        </a:p>
      </dgm:t>
    </dgm:pt>
    <dgm:pt modelId="{78B1288C-8E8E-4B23-9A5A-C7EB817E6B78}" type="parTrans" cxnId="{1A7DCF63-FB78-498B-9BD2-E2C2DACF6087}">
      <dgm:prSet/>
      <dgm:spPr/>
      <dgm:t>
        <a:bodyPr/>
        <a:lstStyle/>
        <a:p>
          <a:endParaRPr lang="en-GB"/>
        </a:p>
      </dgm:t>
    </dgm:pt>
    <dgm:pt modelId="{0F459181-BA37-4446-B9D9-A9287BD26CF9}" type="sibTrans" cxnId="{1A7DCF63-FB78-498B-9BD2-E2C2DACF6087}">
      <dgm:prSet/>
      <dgm:spPr/>
      <dgm:t>
        <a:bodyPr/>
        <a:lstStyle/>
        <a:p>
          <a:endParaRPr lang="en-GB"/>
        </a:p>
      </dgm:t>
    </dgm:pt>
    <dgm:pt modelId="{7C6AD350-9168-4797-A8B0-7CF2A8715104}">
      <dgm:prSet custT="1"/>
      <dgm:spPr/>
      <dgm:t>
        <a:bodyPr/>
        <a:lstStyle/>
        <a:p>
          <a:r>
            <a:rPr lang="en-GB" sz="3200" dirty="0">
              <a:latin typeface="Arial" panose="020B0604020202020204" pitchFamily="34" charset="0"/>
              <a:cs typeface="Arial" panose="020B0604020202020204" pitchFamily="34" charset="0"/>
            </a:rPr>
            <a:t>Sefydlu tîm Digwyddiad Mawr</a:t>
          </a:r>
        </a:p>
      </dgm:t>
    </dgm:pt>
    <dgm:pt modelId="{A45C69DD-C8FB-478B-A0D5-2F694FAE4D06}" type="parTrans" cxnId="{0941C5A1-E7EA-49FB-B9CA-2397D55B52CF}">
      <dgm:prSet/>
      <dgm:spPr/>
      <dgm:t>
        <a:bodyPr/>
        <a:lstStyle/>
        <a:p>
          <a:endParaRPr lang="en-GB"/>
        </a:p>
      </dgm:t>
    </dgm:pt>
    <dgm:pt modelId="{30D81173-1412-4932-8FD7-B1DCFB1228C5}" type="sibTrans" cxnId="{0941C5A1-E7EA-49FB-B9CA-2397D55B52CF}">
      <dgm:prSet/>
      <dgm:spPr/>
      <dgm:t>
        <a:bodyPr/>
        <a:lstStyle/>
        <a:p>
          <a:endParaRPr lang="en-GB"/>
        </a:p>
      </dgm:t>
    </dgm:pt>
    <dgm:pt modelId="{68E54B90-F78F-401F-B466-61B607F0A108}">
      <dgm:prSet custT="1"/>
      <dgm:spPr/>
      <dgm:t>
        <a:bodyPr/>
        <a:lstStyle/>
        <a:p>
          <a:r>
            <a:rPr lang="en-GB" sz="3200" dirty="0">
              <a:latin typeface="Arial" panose="020B0604020202020204" pitchFamily="34" charset="0"/>
              <a:cs typeface="Arial" panose="020B0604020202020204" pitchFamily="34" charset="0"/>
            </a:rPr>
            <a:t>Strategaeth Weithredol wedi’i Hadolygu</a:t>
          </a:r>
        </a:p>
      </dgm:t>
    </dgm:pt>
    <dgm:pt modelId="{E8070999-1C3C-46BB-A7C3-BEB128308187}" type="parTrans" cxnId="{5D1D953C-6A69-4BF4-8376-FE3D32CCB971}">
      <dgm:prSet/>
      <dgm:spPr/>
      <dgm:t>
        <a:bodyPr/>
        <a:lstStyle/>
        <a:p>
          <a:endParaRPr lang="en-GB"/>
        </a:p>
      </dgm:t>
    </dgm:pt>
    <dgm:pt modelId="{686DF495-6B33-45A2-86A4-6B8088537F92}" type="sibTrans" cxnId="{5D1D953C-6A69-4BF4-8376-FE3D32CCB971}">
      <dgm:prSet/>
      <dgm:spPr/>
      <dgm:t>
        <a:bodyPr/>
        <a:lstStyle/>
        <a:p>
          <a:endParaRPr lang="en-GB"/>
        </a:p>
      </dgm:t>
    </dgm:pt>
    <dgm:pt modelId="{D42E9D50-9535-4B02-A2A5-118130955EA8}" type="pres">
      <dgm:prSet presAssocID="{3270ED94-7CAC-4830-8C70-65D1F5698FC5}" presName="diagram" presStyleCnt="0">
        <dgm:presLayoutVars>
          <dgm:dir/>
          <dgm:resizeHandles val="exact"/>
        </dgm:presLayoutVars>
      </dgm:prSet>
      <dgm:spPr/>
      <dgm:t>
        <a:bodyPr/>
        <a:lstStyle/>
        <a:p>
          <a:endParaRPr lang="en-GB"/>
        </a:p>
      </dgm:t>
    </dgm:pt>
    <dgm:pt modelId="{BA3AF5B2-EDB8-470E-8963-F044B50BE1FF}" type="pres">
      <dgm:prSet presAssocID="{7C6AD350-9168-4797-A8B0-7CF2A8715104}" presName="node" presStyleLbl="node1" presStyleIdx="0" presStyleCnt="3">
        <dgm:presLayoutVars>
          <dgm:bulletEnabled val="1"/>
        </dgm:presLayoutVars>
      </dgm:prSet>
      <dgm:spPr/>
      <dgm:t>
        <a:bodyPr/>
        <a:lstStyle/>
        <a:p>
          <a:endParaRPr lang="en-GB"/>
        </a:p>
      </dgm:t>
    </dgm:pt>
    <dgm:pt modelId="{EAF8B33B-AA03-455D-83CF-9FFB8C4BA3B3}" type="pres">
      <dgm:prSet presAssocID="{30D81173-1412-4932-8FD7-B1DCFB1228C5}" presName="sibTrans" presStyleCnt="0"/>
      <dgm:spPr/>
    </dgm:pt>
    <dgm:pt modelId="{EB94E203-045A-40F5-927C-6877E4B45BBE}" type="pres">
      <dgm:prSet presAssocID="{C460053C-B110-4315-A961-F1D5D91A751A}" presName="node" presStyleLbl="node1" presStyleIdx="1" presStyleCnt="3">
        <dgm:presLayoutVars>
          <dgm:bulletEnabled val="1"/>
        </dgm:presLayoutVars>
      </dgm:prSet>
      <dgm:spPr/>
      <dgm:t>
        <a:bodyPr/>
        <a:lstStyle/>
        <a:p>
          <a:endParaRPr lang="en-GB"/>
        </a:p>
      </dgm:t>
    </dgm:pt>
    <dgm:pt modelId="{F08F0EE0-6D34-47E2-AD5D-4714AB95375D}" type="pres">
      <dgm:prSet presAssocID="{0F459181-BA37-4446-B9D9-A9287BD26CF9}" presName="sibTrans" presStyleCnt="0"/>
      <dgm:spPr/>
    </dgm:pt>
    <dgm:pt modelId="{E72AEC37-B7CD-4770-B6D0-00F8FD6C44A7}" type="pres">
      <dgm:prSet presAssocID="{68E54B90-F78F-401F-B466-61B607F0A108}" presName="node" presStyleLbl="node1" presStyleIdx="2" presStyleCnt="3">
        <dgm:presLayoutVars>
          <dgm:bulletEnabled val="1"/>
        </dgm:presLayoutVars>
      </dgm:prSet>
      <dgm:spPr/>
      <dgm:t>
        <a:bodyPr/>
        <a:lstStyle/>
        <a:p>
          <a:endParaRPr lang="en-GB"/>
        </a:p>
      </dgm:t>
    </dgm:pt>
  </dgm:ptLst>
  <dgm:cxnLst>
    <dgm:cxn modelId="{05EF2CCA-D301-45B7-9536-17264FE26B0B}" type="presOf" srcId="{C460053C-B110-4315-A961-F1D5D91A751A}" destId="{EB94E203-045A-40F5-927C-6877E4B45BBE}" srcOrd="0" destOrd="0" presId="urn:microsoft.com/office/officeart/2005/8/layout/default"/>
    <dgm:cxn modelId="{5D1D953C-6A69-4BF4-8376-FE3D32CCB971}" srcId="{3270ED94-7CAC-4830-8C70-65D1F5698FC5}" destId="{68E54B90-F78F-401F-B466-61B607F0A108}" srcOrd="2" destOrd="0" parTransId="{E8070999-1C3C-46BB-A7C3-BEB128308187}" sibTransId="{686DF495-6B33-45A2-86A4-6B8088537F92}"/>
    <dgm:cxn modelId="{0941C5A1-E7EA-49FB-B9CA-2397D55B52CF}" srcId="{3270ED94-7CAC-4830-8C70-65D1F5698FC5}" destId="{7C6AD350-9168-4797-A8B0-7CF2A8715104}" srcOrd="0" destOrd="0" parTransId="{A45C69DD-C8FB-478B-A0D5-2F694FAE4D06}" sibTransId="{30D81173-1412-4932-8FD7-B1DCFB1228C5}"/>
    <dgm:cxn modelId="{D6FFFF48-EC91-4638-826D-2465F31288EC}" type="presOf" srcId="{3270ED94-7CAC-4830-8C70-65D1F5698FC5}" destId="{D42E9D50-9535-4B02-A2A5-118130955EA8}" srcOrd="0" destOrd="0" presId="urn:microsoft.com/office/officeart/2005/8/layout/default"/>
    <dgm:cxn modelId="{580B054E-373B-4300-8758-47FC4ADABE67}" type="presOf" srcId="{68E54B90-F78F-401F-B466-61B607F0A108}" destId="{E72AEC37-B7CD-4770-B6D0-00F8FD6C44A7}" srcOrd="0" destOrd="0" presId="urn:microsoft.com/office/officeart/2005/8/layout/default"/>
    <dgm:cxn modelId="{8EA4D0DE-A0FB-46DA-9F9B-6ECA97DCC91F}" type="presOf" srcId="{7C6AD350-9168-4797-A8B0-7CF2A8715104}" destId="{BA3AF5B2-EDB8-470E-8963-F044B50BE1FF}" srcOrd="0" destOrd="0" presId="urn:microsoft.com/office/officeart/2005/8/layout/default"/>
    <dgm:cxn modelId="{1A7DCF63-FB78-498B-9BD2-E2C2DACF6087}" srcId="{3270ED94-7CAC-4830-8C70-65D1F5698FC5}" destId="{C460053C-B110-4315-A961-F1D5D91A751A}" srcOrd="1" destOrd="0" parTransId="{78B1288C-8E8E-4B23-9A5A-C7EB817E6B78}" sibTransId="{0F459181-BA37-4446-B9D9-A9287BD26CF9}"/>
    <dgm:cxn modelId="{E71B8B7F-DF0B-406B-BDE2-2E0E7F03522E}" type="presParOf" srcId="{D42E9D50-9535-4B02-A2A5-118130955EA8}" destId="{BA3AF5B2-EDB8-470E-8963-F044B50BE1FF}" srcOrd="0" destOrd="0" presId="urn:microsoft.com/office/officeart/2005/8/layout/default"/>
    <dgm:cxn modelId="{2F570BF0-31AF-4482-9EC3-5963E93DF489}" type="presParOf" srcId="{D42E9D50-9535-4B02-A2A5-118130955EA8}" destId="{EAF8B33B-AA03-455D-83CF-9FFB8C4BA3B3}" srcOrd="1" destOrd="0" presId="urn:microsoft.com/office/officeart/2005/8/layout/default"/>
    <dgm:cxn modelId="{1B917534-CBE1-44CA-B07C-6DDF0BEFF236}" type="presParOf" srcId="{D42E9D50-9535-4B02-A2A5-118130955EA8}" destId="{EB94E203-045A-40F5-927C-6877E4B45BBE}" srcOrd="2" destOrd="0" presId="urn:microsoft.com/office/officeart/2005/8/layout/default"/>
    <dgm:cxn modelId="{ECD4B64F-8D97-4162-A274-817194C88D13}" type="presParOf" srcId="{D42E9D50-9535-4B02-A2A5-118130955EA8}" destId="{F08F0EE0-6D34-47E2-AD5D-4714AB95375D}" srcOrd="3" destOrd="0" presId="urn:microsoft.com/office/officeart/2005/8/layout/default"/>
    <dgm:cxn modelId="{C2FE325A-BE85-47C5-BC70-0760F45D6883}" type="presParOf" srcId="{D42E9D50-9535-4B02-A2A5-118130955EA8}" destId="{E72AEC37-B7CD-4770-B6D0-00F8FD6C44A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4DCA47-018B-4A0A-A63A-407650D8033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7BAECB81-A0A2-4122-A63D-5805B454F767}">
      <dgm:prSet custT="1"/>
      <dgm:spPr/>
      <dgm:t>
        <a:bodyPr/>
        <a:lstStyle/>
        <a:p>
          <a:r>
            <a:rPr lang="en-GB" sz="2800" dirty="0" smtClean="0"/>
            <a:t>Â </a:t>
          </a:r>
          <a:r>
            <a:rPr lang="en-GB" sz="2800" dirty="0" err="1" smtClean="0"/>
            <a:t>chydweithwyr</a:t>
          </a:r>
          <a:r>
            <a:rPr lang="en-GB" sz="2800" dirty="0" smtClean="0"/>
            <a:t>…</a:t>
          </a:r>
          <a:endParaRPr lang="en-GB" sz="2800" dirty="0">
            <a:latin typeface="Arial" panose="020B0604020202020204" pitchFamily="34" charset="0"/>
            <a:cs typeface="Arial" panose="020B0604020202020204" pitchFamily="34" charset="0"/>
          </a:endParaRPr>
        </a:p>
      </dgm:t>
    </dgm:pt>
    <dgm:pt modelId="{F08C1A9E-713E-4FF0-88D0-74F30C04070B}" type="sibTrans" cxnId="{C266F6B3-86AA-4EB8-BFD4-ADAB5A5D9ACB}">
      <dgm:prSet/>
      <dgm:spPr/>
      <dgm:t>
        <a:bodyPr/>
        <a:lstStyle/>
        <a:p>
          <a:endParaRPr lang="en-GB" sz="2000"/>
        </a:p>
      </dgm:t>
    </dgm:pt>
    <dgm:pt modelId="{6F690E91-6BD8-4295-ACB2-F66748E694C6}" type="parTrans" cxnId="{C266F6B3-86AA-4EB8-BFD4-ADAB5A5D9ACB}">
      <dgm:prSet/>
      <dgm:spPr/>
      <dgm:t>
        <a:bodyPr/>
        <a:lstStyle/>
        <a:p>
          <a:endParaRPr lang="en-GB" sz="2000"/>
        </a:p>
      </dgm:t>
    </dgm:pt>
    <dgm:pt modelId="{EB6078A9-F4D6-4346-8FF0-0B278468547F}">
      <dgm:prSet custT="1"/>
      <dgm:spPr/>
      <dgm:t>
        <a:bodyPr/>
        <a:lstStyle/>
        <a:p>
          <a:r>
            <a:rPr lang="en-GB" sz="2800" b="0" dirty="0" smtClean="0">
              <a:solidFill>
                <a:schemeClr val="accent6"/>
              </a:solidFill>
              <a:latin typeface="Arial" panose="020B0604020202020204" pitchFamily="34" charset="0"/>
              <a:cs typeface="Arial" panose="020B0604020202020204" pitchFamily="34" charset="0"/>
            </a:rPr>
            <a:t>Â </a:t>
          </a:r>
          <a:r>
            <a:rPr lang="en-GB" sz="2800" b="0" dirty="0" err="1" smtClean="0">
              <a:solidFill>
                <a:schemeClr val="accent6"/>
              </a:solidFill>
              <a:latin typeface="Arial" panose="020B0604020202020204" pitchFamily="34" charset="0"/>
              <a:cs typeface="Arial" panose="020B0604020202020204" pitchFamily="34" charset="0"/>
            </a:rPr>
            <a:t>chwsmeriaid</a:t>
          </a:r>
          <a:r>
            <a:rPr lang="en-GB" sz="2800" b="0" dirty="0" smtClean="0">
              <a:solidFill>
                <a:schemeClr val="accent6"/>
              </a:solidFill>
              <a:latin typeface="Arial" panose="020B0604020202020204" pitchFamily="34" charset="0"/>
              <a:cs typeface="Arial" panose="020B0604020202020204" pitchFamily="34" charset="0"/>
            </a:rPr>
            <a:t>…</a:t>
          </a:r>
          <a:endParaRPr lang="en-GB" sz="2800" b="0" dirty="0">
            <a:solidFill>
              <a:schemeClr val="accent6"/>
            </a:solidFill>
            <a:latin typeface="Arial" panose="020B0604020202020204" pitchFamily="34" charset="0"/>
            <a:cs typeface="Arial" panose="020B0604020202020204" pitchFamily="34" charset="0"/>
          </a:endParaRPr>
        </a:p>
      </dgm:t>
    </dgm:pt>
    <dgm:pt modelId="{9DD3D17F-C553-468C-B9CB-76D6C5F14C8D}" type="parTrans" cxnId="{2B380806-4F09-4662-868A-396351300D02}">
      <dgm:prSet/>
      <dgm:spPr/>
      <dgm:t>
        <a:bodyPr/>
        <a:lstStyle/>
        <a:p>
          <a:endParaRPr lang="en-GB"/>
        </a:p>
      </dgm:t>
    </dgm:pt>
    <dgm:pt modelId="{3EE4B85B-F82D-4822-8685-E0A994761882}" type="sibTrans" cxnId="{2B380806-4F09-4662-868A-396351300D02}">
      <dgm:prSet/>
      <dgm:spPr/>
      <dgm:t>
        <a:bodyPr/>
        <a:lstStyle/>
        <a:p>
          <a:endParaRPr lang="en-GB"/>
        </a:p>
      </dgm:t>
    </dgm:pt>
    <dgm:pt modelId="{3AFA1817-BEC1-4943-B00F-EB5C12E49F17}">
      <dgm:prSet custT="1"/>
      <dgm:spPr/>
      <dgm:t>
        <a:bodyPr/>
        <a:lstStyle/>
        <a:p>
          <a:r>
            <a:rPr lang="en-GB" sz="2000" dirty="0" smtClean="0">
              <a:latin typeface="Arial" panose="020B0604020202020204" pitchFamily="34" charset="0"/>
              <a:cs typeface="Arial" panose="020B0604020202020204" pitchFamily="34" charset="0"/>
            </a:rPr>
            <a:t>System </a:t>
          </a:r>
          <a:r>
            <a:rPr lang="en-GB" sz="2000" dirty="0" err="1" smtClean="0">
              <a:latin typeface="Arial" panose="020B0604020202020204" pitchFamily="34" charset="0"/>
              <a:cs typeface="Arial" panose="020B0604020202020204" pitchFamily="34" charset="0"/>
            </a:rPr>
            <a:t>Destun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Rhybudd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Cynnar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Melyn</a:t>
          </a:r>
          <a:r>
            <a:rPr lang="en-GB" sz="2000" dirty="0" smtClean="0">
              <a:latin typeface="Arial" panose="020B0604020202020204" pitchFamily="34" charset="0"/>
              <a:cs typeface="Arial" panose="020B0604020202020204" pitchFamily="34" charset="0"/>
            </a:rPr>
            <a:t>/</a:t>
          </a:r>
          <a:r>
            <a:rPr lang="en-GB" sz="2000" dirty="0" err="1" smtClean="0">
              <a:latin typeface="Arial" panose="020B0604020202020204" pitchFamily="34" charset="0"/>
              <a:cs typeface="Arial" panose="020B0604020202020204" pitchFamily="34" charset="0"/>
            </a:rPr>
            <a:t>Ambr</a:t>
          </a:r>
          <a:r>
            <a:rPr lang="en-GB" sz="2000" dirty="0" smtClean="0">
              <a:latin typeface="Arial" panose="020B0604020202020204" pitchFamily="34" charset="0"/>
              <a:cs typeface="Arial" panose="020B0604020202020204" pitchFamily="34" charset="0"/>
            </a:rPr>
            <a:t>/</a:t>
          </a:r>
          <a:r>
            <a:rPr lang="en-GB" sz="2000" dirty="0" err="1" smtClean="0">
              <a:latin typeface="Arial" panose="020B0604020202020204" pitchFamily="34" charset="0"/>
              <a:cs typeface="Arial" panose="020B0604020202020204" pitchFamily="34" charset="0"/>
            </a:rPr>
            <a:t>Coch</a:t>
          </a:r>
          <a:r>
            <a:rPr lang="en-GB" sz="2000" dirty="0" smtClean="0">
              <a:latin typeface="Arial" panose="020B0604020202020204" pitchFamily="34" charset="0"/>
              <a:cs typeface="Arial" panose="020B0604020202020204" pitchFamily="34" charset="0"/>
            </a:rPr>
            <a:t> WhatsApp</a:t>
          </a:r>
          <a:endParaRPr lang="en-GB" sz="2000" dirty="0">
            <a:latin typeface="Arial" panose="020B0604020202020204" pitchFamily="34" charset="0"/>
            <a:cs typeface="Arial" panose="020B0604020202020204" pitchFamily="34" charset="0"/>
          </a:endParaRPr>
        </a:p>
      </dgm:t>
    </dgm:pt>
    <dgm:pt modelId="{D87B256D-E6EE-4EE2-A8EA-8FBD4691AE2D}" type="parTrans" cxnId="{D96AEC22-C8FB-4C40-AAF5-ADB718E705CB}">
      <dgm:prSet/>
      <dgm:spPr/>
      <dgm:t>
        <a:bodyPr/>
        <a:lstStyle/>
        <a:p>
          <a:endParaRPr lang="en-GB"/>
        </a:p>
      </dgm:t>
    </dgm:pt>
    <dgm:pt modelId="{BB7C7B7D-D632-49D0-9226-3E21F2FCF996}" type="sibTrans" cxnId="{D96AEC22-C8FB-4C40-AAF5-ADB718E705CB}">
      <dgm:prSet/>
      <dgm:spPr/>
      <dgm:t>
        <a:bodyPr/>
        <a:lstStyle/>
        <a:p>
          <a:endParaRPr lang="en-GB"/>
        </a:p>
      </dgm:t>
    </dgm:pt>
    <dgm:pt modelId="{ED961487-05AF-4A16-9628-E47010209FE8}">
      <dgm:prSet custT="1"/>
      <dgm:spPr/>
      <dgm:t>
        <a:bodyPr/>
        <a:lstStyle/>
        <a:p>
          <a:r>
            <a:rPr lang="en-GB" sz="1600" dirty="0" err="1" smtClean="0"/>
            <a:t>Canolfan</a:t>
          </a:r>
          <a:r>
            <a:rPr lang="en-GB" sz="1600" dirty="0" smtClean="0"/>
            <a:t> </a:t>
          </a:r>
          <a:r>
            <a:rPr lang="en-GB" sz="1600" dirty="0" err="1" smtClean="0"/>
            <a:t>alwadau</a:t>
          </a:r>
          <a:r>
            <a:rPr lang="en-GB" sz="1600" dirty="0" smtClean="0"/>
            <a:t> </a:t>
          </a:r>
          <a:r>
            <a:rPr lang="en-GB" sz="1600" dirty="0" err="1" smtClean="0"/>
            <a:t>cwsmeriaid</a:t>
          </a:r>
          <a:r>
            <a:rPr lang="en-GB" sz="1600" dirty="0" smtClean="0"/>
            <a:t> </a:t>
          </a:r>
          <a:r>
            <a:rPr lang="en-GB" sz="1600" dirty="0" err="1" smtClean="0"/>
            <a:t>wedi’i</a:t>
          </a:r>
          <a:r>
            <a:rPr lang="en-GB" sz="1600" dirty="0" smtClean="0"/>
            <a:t> </a:t>
          </a:r>
          <a:r>
            <a:rPr lang="en-GB" sz="1600" dirty="0" err="1" smtClean="0"/>
            <a:t>hatgyfnerthu</a:t>
          </a:r>
          <a:endParaRPr lang="en-GB" sz="1600" dirty="0">
            <a:latin typeface="Arial" panose="020B0604020202020204" pitchFamily="34" charset="0"/>
            <a:cs typeface="Arial" panose="020B0604020202020204" pitchFamily="34" charset="0"/>
          </a:endParaRPr>
        </a:p>
      </dgm:t>
    </dgm:pt>
    <dgm:pt modelId="{027061B0-D789-4E65-A91A-40BE919789F7}" type="parTrans" cxnId="{8C721A33-D6B6-4D83-83E9-E111FAFA88EB}">
      <dgm:prSet/>
      <dgm:spPr/>
      <dgm:t>
        <a:bodyPr/>
        <a:lstStyle/>
        <a:p>
          <a:endParaRPr lang="en-GB"/>
        </a:p>
      </dgm:t>
    </dgm:pt>
    <dgm:pt modelId="{D2A94164-973B-4F05-9298-1D4D2B76C1A0}" type="sibTrans" cxnId="{8C721A33-D6B6-4D83-83E9-E111FAFA88EB}">
      <dgm:prSet/>
      <dgm:spPr/>
      <dgm:t>
        <a:bodyPr/>
        <a:lstStyle/>
        <a:p>
          <a:endParaRPr lang="en-GB"/>
        </a:p>
      </dgm:t>
    </dgm:pt>
    <dgm:pt modelId="{32350380-AF8D-4C19-85BC-F2665B87DC90}">
      <dgm:prSet custT="1"/>
      <dgm:spPr/>
      <dgm:t>
        <a:bodyPr/>
        <a:lstStyle/>
        <a:p>
          <a:r>
            <a:rPr lang="en-GB" sz="1600" dirty="0" err="1" smtClean="0"/>
            <a:t>Gwefan</a:t>
          </a:r>
          <a:r>
            <a:rPr lang="en-GB" sz="1600" dirty="0" smtClean="0"/>
            <a:t> </a:t>
          </a:r>
          <a:r>
            <a:rPr lang="en-GB" sz="1600" dirty="0" err="1" smtClean="0"/>
            <a:t>argyfwng</a:t>
          </a:r>
          <a:r>
            <a:rPr lang="en-GB" sz="1600" dirty="0" smtClean="0"/>
            <a:t> a </a:t>
          </a:r>
          <a:r>
            <a:rPr lang="en-GB" sz="1600" dirty="0" err="1" smtClean="0"/>
            <a:t>chyfryngau</a:t>
          </a:r>
          <a:r>
            <a:rPr lang="en-GB" sz="1600" dirty="0" smtClean="0"/>
            <a:t> </a:t>
          </a:r>
          <a:r>
            <a:rPr lang="en-GB" sz="1600" dirty="0" err="1" smtClean="0"/>
            <a:t>cymdeithasol</a:t>
          </a:r>
          <a:endParaRPr lang="en-GB" sz="1600" dirty="0"/>
        </a:p>
      </dgm:t>
    </dgm:pt>
    <dgm:pt modelId="{1F0C737D-C385-488A-BD50-B2F48B223574}" type="parTrans" cxnId="{B0E2BC02-2D49-431D-A9B9-D852BC6C8D39}">
      <dgm:prSet/>
      <dgm:spPr/>
      <dgm:t>
        <a:bodyPr/>
        <a:lstStyle/>
        <a:p>
          <a:endParaRPr lang="en-GB"/>
        </a:p>
      </dgm:t>
    </dgm:pt>
    <dgm:pt modelId="{90FC268E-5780-4970-B28D-F7E0967B23EA}" type="sibTrans" cxnId="{B0E2BC02-2D49-431D-A9B9-D852BC6C8D39}">
      <dgm:prSet/>
      <dgm:spPr/>
      <dgm:t>
        <a:bodyPr/>
        <a:lstStyle/>
        <a:p>
          <a:endParaRPr lang="en-GB"/>
        </a:p>
      </dgm:t>
    </dgm:pt>
    <dgm:pt modelId="{677CB8E9-D4D0-48ED-A9EC-38DE107D9B72}">
      <dgm:prSet custT="1"/>
      <dgm:spPr/>
      <dgm:t>
        <a:bodyPr/>
        <a:lstStyle/>
        <a:p>
          <a:r>
            <a:rPr lang="en-GB" sz="1600" dirty="0" err="1" smtClean="0"/>
            <a:t>Strategaeth</a:t>
          </a:r>
          <a:r>
            <a:rPr lang="en-GB" sz="1600" dirty="0" smtClean="0"/>
            <a:t> y </a:t>
          </a:r>
          <a:r>
            <a:rPr lang="en-GB" sz="1600" dirty="0" err="1" smtClean="0"/>
            <a:t>cyfryngau</a:t>
          </a:r>
          <a:r>
            <a:rPr lang="en-GB" sz="1600" dirty="0" smtClean="0"/>
            <a:t> – </a:t>
          </a:r>
          <a:r>
            <a:rPr lang="en-GB" sz="1600" dirty="0" err="1" smtClean="0"/>
            <a:t>diweddariadau</a:t>
          </a:r>
          <a:r>
            <a:rPr lang="en-GB" sz="1600" dirty="0" smtClean="0"/>
            <a:t> </a:t>
          </a:r>
          <a:r>
            <a:rPr lang="en-GB" sz="1600" dirty="0" err="1" smtClean="0"/>
            <a:t>rheolaidd</a:t>
          </a:r>
          <a:endParaRPr lang="en-GB" sz="1600" dirty="0"/>
        </a:p>
      </dgm:t>
    </dgm:pt>
    <dgm:pt modelId="{C5E13BF2-E0A1-4CD5-B547-54B76C1D134F}" type="parTrans" cxnId="{9245DC7E-24FB-4A58-A4C5-BBA6CE6DBE3B}">
      <dgm:prSet/>
      <dgm:spPr/>
      <dgm:t>
        <a:bodyPr/>
        <a:lstStyle/>
        <a:p>
          <a:endParaRPr lang="en-GB"/>
        </a:p>
      </dgm:t>
    </dgm:pt>
    <dgm:pt modelId="{CCBFE690-B692-444B-B70F-492D251937F1}" type="sibTrans" cxnId="{9245DC7E-24FB-4A58-A4C5-BBA6CE6DBE3B}">
      <dgm:prSet/>
      <dgm:spPr/>
      <dgm:t>
        <a:bodyPr/>
        <a:lstStyle/>
        <a:p>
          <a:endParaRPr lang="en-GB"/>
        </a:p>
      </dgm:t>
    </dgm:pt>
    <dgm:pt modelId="{589519C6-7C2D-4A88-AE5A-90ADF323B2F7}">
      <dgm:prSet custT="1"/>
      <dgm:spPr/>
      <dgm:t>
        <a:bodyPr/>
        <a:lstStyle/>
        <a:p>
          <a:r>
            <a:rPr lang="en-GB" sz="1600" dirty="0" err="1" smtClean="0"/>
            <a:t>Cardiau</a:t>
          </a:r>
          <a:r>
            <a:rPr lang="en-GB" sz="1600" dirty="0" smtClean="0"/>
            <a:t> a </a:t>
          </a:r>
          <a:r>
            <a:rPr lang="en-GB" sz="1600" dirty="0" err="1" smtClean="0"/>
            <a:t>llythyrau</a:t>
          </a:r>
          <a:r>
            <a:rPr lang="en-GB" sz="1600" dirty="0" smtClean="0"/>
            <a:t> </a:t>
          </a:r>
          <a:r>
            <a:rPr lang="en-GB" sz="1600" dirty="0" err="1" smtClean="0"/>
            <a:t>newydd</a:t>
          </a:r>
          <a:endParaRPr lang="en-GB" sz="1600" dirty="0"/>
        </a:p>
      </dgm:t>
    </dgm:pt>
    <dgm:pt modelId="{54FFC073-B8E7-4CCB-84A5-B673B1698675}" type="parTrans" cxnId="{FFFBF2B8-B3CC-48DA-807E-7FFC1B4F1626}">
      <dgm:prSet/>
      <dgm:spPr/>
      <dgm:t>
        <a:bodyPr/>
        <a:lstStyle/>
        <a:p>
          <a:endParaRPr lang="en-GB"/>
        </a:p>
      </dgm:t>
    </dgm:pt>
    <dgm:pt modelId="{D6C3232E-E482-4856-BC81-A2EDB3C77AF2}" type="sibTrans" cxnId="{FFFBF2B8-B3CC-48DA-807E-7FFC1B4F1626}">
      <dgm:prSet/>
      <dgm:spPr/>
      <dgm:t>
        <a:bodyPr/>
        <a:lstStyle/>
        <a:p>
          <a:endParaRPr lang="en-GB"/>
        </a:p>
      </dgm:t>
    </dgm:pt>
    <dgm:pt modelId="{C8622BC5-BF86-4C58-A20A-2ACDCB1DB2FF}" type="pres">
      <dgm:prSet presAssocID="{FB4DCA47-018B-4A0A-A63A-407650D80338}" presName="Name0" presStyleCnt="0">
        <dgm:presLayoutVars>
          <dgm:dir/>
          <dgm:animLvl val="lvl"/>
          <dgm:resizeHandles val="exact"/>
        </dgm:presLayoutVars>
      </dgm:prSet>
      <dgm:spPr/>
      <dgm:t>
        <a:bodyPr/>
        <a:lstStyle/>
        <a:p>
          <a:endParaRPr lang="en-GB"/>
        </a:p>
      </dgm:t>
    </dgm:pt>
    <dgm:pt modelId="{9AD6F7FC-B5FA-4C89-965A-9539F5988BC5}" type="pres">
      <dgm:prSet presAssocID="{7BAECB81-A0A2-4122-A63D-5805B454F767}" presName="composite" presStyleCnt="0"/>
      <dgm:spPr/>
    </dgm:pt>
    <dgm:pt modelId="{8023F10D-7B62-4B52-A6C6-54321C1D66A3}" type="pres">
      <dgm:prSet presAssocID="{7BAECB81-A0A2-4122-A63D-5805B454F767}" presName="parTx" presStyleLbl="alignNode1" presStyleIdx="0" presStyleCnt="2" custLinFactNeighborX="-1605" custLinFactNeighborY="-1040">
        <dgm:presLayoutVars>
          <dgm:chMax val="0"/>
          <dgm:chPref val="0"/>
          <dgm:bulletEnabled val="1"/>
        </dgm:presLayoutVars>
      </dgm:prSet>
      <dgm:spPr/>
      <dgm:t>
        <a:bodyPr/>
        <a:lstStyle/>
        <a:p>
          <a:endParaRPr lang="en-GB"/>
        </a:p>
      </dgm:t>
    </dgm:pt>
    <dgm:pt modelId="{47F2FC19-F3A6-4BF4-A6DA-004F59D7B702}" type="pres">
      <dgm:prSet presAssocID="{7BAECB81-A0A2-4122-A63D-5805B454F767}" presName="desTx" presStyleLbl="alignAccFollowNode1" presStyleIdx="0" presStyleCnt="2" custLinFactNeighborX="-1605" custLinFactNeighborY="1049">
        <dgm:presLayoutVars>
          <dgm:bulletEnabled val="1"/>
        </dgm:presLayoutVars>
      </dgm:prSet>
      <dgm:spPr/>
      <dgm:t>
        <a:bodyPr/>
        <a:lstStyle/>
        <a:p>
          <a:endParaRPr lang="en-GB"/>
        </a:p>
      </dgm:t>
    </dgm:pt>
    <dgm:pt modelId="{94F8A849-16A5-4450-A8D2-137BD9E1A01F}" type="pres">
      <dgm:prSet presAssocID="{F08C1A9E-713E-4FF0-88D0-74F30C04070B}" presName="space" presStyleCnt="0"/>
      <dgm:spPr/>
    </dgm:pt>
    <dgm:pt modelId="{56B27703-C076-41DF-BA43-FAA5F1487F06}" type="pres">
      <dgm:prSet presAssocID="{EB6078A9-F4D6-4346-8FF0-0B278468547F}" presName="composite" presStyleCnt="0"/>
      <dgm:spPr/>
    </dgm:pt>
    <dgm:pt modelId="{D1EE4C46-F28D-45D2-A0D9-EB73124AEEA0}" type="pres">
      <dgm:prSet presAssocID="{EB6078A9-F4D6-4346-8FF0-0B278468547F}" presName="parTx" presStyleLbl="alignNode1" presStyleIdx="1" presStyleCnt="2">
        <dgm:presLayoutVars>
          <dgm:chMax val="0"/>
          <dgm:chPref val="0"/>
          <dgm:bulletEnabled val="1"/>
        </dgm:presLayoutVars>
      </dgm:prSet>
      <dgm:spPr/>
      <dgm:t>
        <a:bodyPr/>
        <a:lstStyle/>
        <a:p>
          <a:endParaRPr lang="en-GB"/>
        </a:p>
      </dgm:t>
    </dgm:pt>
    <dgm:pt modelId="{15E2780D-7367-4F89-AB6A-A342E5FC1710}" type="pres">
      <dgm:prSet presAssocID="{EB6078A9-F4D6-4346-8FF0-0B278468547F}" presName="desTx" presStyleLbl="alignAccFollowNode1" presStyleIdx="1" presStyleCnt="2">
        <dgm:presLayoutVars>
          <dgm:bulletEnabled val="1"/>
        </dgm:presLayoutVars>
      </dgm:prSet>
      <dgm:spPr/>
      <dgm:t>
        <a:bodyPr/>
        <a:lstStyle/>
        <a:p>
          <a:endParaRPr lang="en-GB"/>
        </a:p>
      </dgm:t>
    </dgm:pt>
  </dgm:ptLst>
  <dgm:cxnLst>
    <dgm:cxn modelId="{C266F6B3-86AA-4EB8-BFD4-ADAB5A5D9ACB}" srcId="{FB4DCA47-018B-4A0A-A63A-407650D80338}" destId="{7BAECB81-A0A2-4122-A63D-5805B454F767}" srcOrd="0" destOrd="0" parTransId="{6F690E91-6BD8-4295-ACB2-F66748E694C6}" sibTransId="{F08C1A9E-713E-4FF0-88D0-74F30C04070B}"/>
    <dgm:cxn modelId="{A56CDC00-9137-4266-A4AB-D9BA246193F2}" type="presOf" srcId="{ED961487-05AF-4A16-9628-E47010209FE8}" destId="{15E2780D-7367-4F89-AB6A-A342E5FC1710}" srcOrd="0" destOrd="0" presId="urn:microsoft.com/office/officeart/2005/8/layout/hList1"/>
    <dgm:cxn modelId="{AFD53846-F429-4B3D-A0FB-767C5A90145B}" type="presOf" srcId="{FB4DCA47-018B-4A0A-A63A-407650D80338}" destId="{C8622BC5-BF86-4C58-A20A-2ACDCB1DB2FF}" srcOrd="0" destOrd="0" presId="urn:microsoft.com/office/officeart/2005/8/layout/hList1"/>
    <dgm:cxn modelId="{F19F53B4-339F-4744-8E87-9B4267A04993}" type="presOf" srcId="{32350380-AF8D-4C19-85BC-F2665B87DC90}" destId="{15E2780D-7367-4F89-AB6A-A342E5FC1710}" srcOrd="0" destOrd="1" presId="urn:microsoft.com/office/officeart/2005/8/layout/hList1"/>
    <dgm:cxn modelId="{D96AEC22-C8FB-4C40-AAF5-ADB718E705CB}" srcId="{7BAECB81-A0A2-4122-A63D-5805B454F767}" destId="{3AFA1817-BEC1-4943-B00F-EB5C12E49F17}" srcOrd="0" destOrd="0" parTransId="{D87B256D-E6EE-4EE2-A8EA-8FBD4691AE2D}" sibTransId="{BB7C7B7D-D632-49D0-9226-3E21F2FCF996}"/>
    <dgm:cxn modelId="{D49E92FB-C4E0-4993-BC9B-78562FBF7189}" type="presOf" srcId="{EB6078A9-F4D6-4346-8FF0-0B278468547F}" destId="{D1EE4C46-F28D-45D2-A0D9-EB73124AEEA0}" srcOrd="0" destOrd="0" presId="urn:microsoft.com/office/officeart/2005/8/layout/hList1"/>
    <dgm:cxn modelId="{85C2D14B-DDEA-4049-A7A2-1EECDF180933}" type="presOf" srcId="{7BAECB81-A0A2-4122-A63D-5805B454F767}" destId="{8023F10D-7B62-4B52-A6C6-54321C1D66A3}" srcOrd="0" destOrd="0" presId="urn:microsoft.com/office/officeart/2005/8/layout/hList1"/>
    <dgm:cxn modelId="{9D5FA1E2-F1EB-4117-97CE-4D7E7F6DD161}" type="presOf" srcId="{677CB8E9-D4D0-48ED-A9EC-38DE107D9B72}" destId="{15E2780D-7367-4F89-AB6A-A342E5FC1710}" srcOrd="0" destOrd="2" presId="urn:microsoft.com/office/officeart/2005/8/layout/hList1"/>
    <dgm:cxn modelId="{8C721A33-D6B6-4D83-83E9-E111FAFA88EB}" srcId="{EB6078A9-F4D6-4346-8FF0-0B278468547F}" destId="{ED961487-05AF-4A16-9628-E47010209FE8}" srcOrd="0" destOrd="0" parTransId="{027061B0-D789-4E65-A91A-40BE919789F7}" sibTransId="{D2A94164-973B-4F05-9298-1D4D2B76C1A0}"/>
    <dgm:cxn modelId="{B0E2BC02-2D49-431D-A9B9-D852BC6C8D39}" srcId="{EB6078A9-F4D6-4346-8FF0-0B278468547F}" destId="{32350380-AF8D-4C19-85BC-F2665B87DC90}" srcOrd="1" destOrd="0" parTransId="{1F0C737D-C385-488A-BD50-B2F48B223574}" sibTransId="{90FC268E-5780-4970-B28D-F7E0967B23EA}"/>
    <dgm:cxn modelId="{1EF1F8E6-D1F7-49AC-B63B-E5CF293052B1}" type="presOf" srcId="{3AFA1817-BEC1-4943-B00F-EB5C12E49F17}" destId="{47F2FC19-F3A6-4BF4-A6DA-004F59D7B702}" srcOrd="0" destOrd="0" presId="urn:microsoft.com/office/officeart/2005/8/layout/hList1"/>
    <dgm:cxn modelId="{80C5BD01-66E0-4DE0-BE67-65778D830E48}" type="presOf" srcId="{589519C6-7C2D-4A88-AE5A-90ADF323B2F7}" destId="{15E2780D-7367-4F89-AB6A-A342E5FC1710}" srcOrd="0" destOrd="3" presId="urn:microsoft.com/office/officeart/2005/8/layout/hList1"/>
    <dgm:cxn modelId="{FFFBF2B8-B3CC-48DA-807E-7FFC1B4F1626}" srcId="{EB6078A9-F4D6-4346-8FF0-0B278468547F}" destId="{589519C6-7C2D-4A88-AE5A-90ADF323B2F7}" srcOrd="3" destOrd="0" parTransId="{54FFC073-B8E7-4CCB-84A5-B673B1698675}" sibTransId="{D6C3232E-E482-4856-BC81-A2EDB3C77AF2}"/>
    <dgm:cxn modelId="{9245DC7E-24FB-4A58-A4C5-BBA6CE6DBE3B}" srcId="{EB6078A9-F4D6-4346-8FF0-0B278468547F}" destId="{677CB8E9-D4D0-48ED-A9EC-38DE107D9B72}" srcOrd="2" destOrd="0" parTransId="{C5E13BF2-E0A1-4CD5-B547-54B76C1D134F}" sibTransId="{CCBFE690-B692-444B-B70F-492D251937F1}"/>
    <dgm:cxn modelId="{2B380806-4F09-4662-868A-396351300D02}" srcId="{FB4DCA47-018B-4A0A-A63A-407650D80338}" destId="{EB6078A9-F4D6-4346-8FF0-0B278468547F}" srcOrd="1" destOrd="0" parTransId="{9DD3D17F-C553-468C-B9CB-76D6C5F14C8D}" sibTransId="{3EE4B85B-F82D-4822-8685-E0A994761882}"/>
    <dgm:cxn modelId="{36A58058-0F10-444D-88A9-F3B3B1CAD980}" type="presParOf" srcId="{C8622BC5-BF86-4C58-A20A-2ACDCB1DB2FF}" destId="{9AD6F7FC-B5FA-4C89-965A-9539F5988BC5}" srcOrd="0" destOrd="0" presId="urn:microsoft.com/office/officeart/2005/8/layout/hList1"/>
    <dgm:cxn modelId="{FD664A5E-B749-44DC-857C-B841069A6E7C}" type="presParOf" srcId="{9AD6F7FC-B5FA-4C89-965A-9539F5988BC5}" destId="{8023F10D-7B62-4B52-A6C6-54321C1D66A3}" srcOrd="0" destOrd="0" presId="urn:microsoft.com/office/officeart/2005/8/layout/hList1"/>
    <dgm:cxn modelId="{582EAAFD-AFB1-4C9D-B8CB-746D585EADAA}" type="presParOf" srcId="{9AD6F7FC-B5FA-4C89-965A-9539F5988BC5}" destId="{47F2FC19-F3A6-4BF4-A6DA-004F59D7B702}" srcOrd="1" destOrd="0" presId="urn:microsoft.com/office/officeart/2005/8/layout/hList1"/>
    <dgm:cxn modelId="{ABFE3E95-E0A6-4A1B-8624-CC33782EC1EA}" type="presParOf" srcId="{C8622BC5-BF86-4C58-A20A-2ACDCB1DB2FF}" destId="{94F8A849-16A5-4450-A8D2-137BD9E1A01F}" srcOrd="1" destOrd="0" presId="urn:microsoft.com/office/officeart/2005/8/layout/hList1"/>
    <dgm:cxn modelId="{54B4ABCA-ACEF-4BFF-A001-EB1AB01B391F}" type="presParOf" srcId="{C8622BC5-BF86-4C58-A20A-2ACDCB1DB2FF}" destId="{56B27703-C076-41DF-BA43-FAA5F1487F06}" srcOrd="2" destOrd="0" presId="urn:microsoft.com/office/officeart/2005/8/layout/hList1"/>
    <dgm:cxn modelId="{E438D7EA-CC68-414F-9C35-6DD0370E780E}" type="presParOf" srcId="{56B27703-C076-41DF-BA43-FAA5F1487F06}" destId="{D1EE4C46-F28D-45D2-A0D9-EB73124AEEA0}" srcOrd="0" destOrd="0" presId="urn:microsoft.com/office/officeart/2005/8/layout/hList1"/>
    <dgm:cxn modelId="{946FD143-C8D0-42FD-8915-FD4E386C2AC8}" type="presParOf" srcId="{56B27703-C076-41DF-BA43-FAA5F1487F06}" destId="{15E2780D-7367-4F89-AB6A-A342E5FC17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975BFA-1FE8-48EA-B3D4-9D26CCFBD38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964C275B-5B6C-4124-9235-F023D2767C92}">
      <dgm:prSet phldrT="[Text]"/>
      <dgm:spPr>
        <a:solidFill>
          <a:srgbClr val="C5F808"/>
        </a:solidFill>
      </dgm:spPr>
      <dgm:t>
        <a:bodyPr/>
        <a:lstStyle/>
        <a:p>
          <a:r>
            <a:rPr lang="en-GB" dirty="0" err="1" smtClean="0"/>
            <a:t>Ymarferiad</a:t>
          </a:r>
          <a:r>
            <a:rPr lang="en-GB" dirty="0" smtClean="0"/>
            <a:t> </a:t>
          </a:r>
          <a:r>
            <a:rPr lang="en-GB" dirty="0" err="1" smtClean="0"/>
            <a:t>digwyddiad</a:t>
          </a:r>
          <a:r>
            <a:rPr lang="en-GB" dirty="0" smtClean="0"/>
            <a:t> </a:t>
          </a:r>
          <a:r>
            <a:rPr lang="en-GB" dirty="0" err="1" smtClean="0"/>
            <a:t>mawr</a:t>
          </a:r>
          <a:endParaRPr lang="en-GB" dirty="0">
            <a:latin typeface="Arial" panose="020B0604020202020204" pitchFamily="34" charset="0"/>
            <a:cs typeface="Arial" panose="020B0604020202020204" pitchFamily="34" charset="0"/>
          </a:endParaRPr>
        </a:p>
      </dgm:t>
    </dgm:pt>
    <dgm:pt modelId="{6AE80FAF-6DD4-4BDB-9B55-5CED1BD566B7}" type="parTrans" cxnId="{AC427705-8C06-47BA-BCEE-18DA7526664B}">
      <dgm:prSet/>
      <dgm:spPr/>
      <dgm:t>
        <a:bodyPr/>
        <a:lstStyle/>
        <a:p>
          <a:endParaRPr lang="en-GB"/>
        </a:p>
      </dgm:t>
    </dgm:pt>
    <dgm:pt modelId="{5B7DDBBD-30F8-4294-89B5-48612B6000CA}" type="sibTrans" cxnId="{AC427705-8C06-47BA-BCEE-18DA7526664B}">
      <dgm:prSet/>
      <dgm:spPr/>
      <dgm:t>
        <a:bodyPr/>
        <a:lstStyle/>
        <a:p>
          <a:endParaRPr lang="en-GB"/>
        </a:p>
      </dgm:t>
    </dgm:pt>
    <dgm:pt modelId="{88E68882-D797-4EF7-BA69-9260CBF2A8E1}">
      <dgm:prSet phldrT="[Text]"/>
      <dgm:spPr>
        <a:solidFill>
          <a:srgbClr val="1CBECA"/>
        </a:solidFill>
      </dgm:spPr>
      <dgm:t>
        <a:bodyPr/>
        <a:lstStyle/>
        <a:p>
          <a:r>
            <a:rPr lang="en-GB" dirty="0" err="1" smtClean="0"/>
            <a:t>Yn</a:t>
          </a:r>
          <a:r>
            <a:rPr lang="en-GB" dirty="0" smtClean="0"/>
            <a:t> </a:t>
          </a:r>
          <a:r>
            <a:rPr lang="en-GB" dirty="0" err="1" smtClean="0"/>
            <a:t>seiliedig</a:t>
          </a:r>
          <a:r>
            <a:rPr lang="en-GB" dirty="0" smtClean="0"/>
            <a:t> </a:t>
          </a:r>
          <a:r>
            <a:rPr lang="en-GB" dirty="0" err="1" smtClean="0"/>
            <a:t>ar</a:t>
          </a:r>
          <a:r>
            <a:rPr lang="en-GB" dirty="0" smtClean="0"/>
            <a:t> </a:t>
          </a:r>
          <a:r>
            <a:rPr lang="en-GB" dirty="0" err="1" smtClean="0"/>
            <a:t>golli</a:t>
          </a:r>
          <a:r>
            <a:rPr lang="en-GB" dirty="0" smtClean="0"/>
            <a:t> </a:t>
          </a:r>
          <a:r>
            <a:rPr lang="en-GB" dirty="0" err="1" smtClean="0"/>
            <a:t>cyflenwad</a:t>
          </a:r>
          <a:r>
            <a:rPr lang="en-GB" dirty="0" smtClean="0"/>
            <a:t> </a:t>
          </a:r>
          <a:r>
            <a:rPr lang="en-GB" dirty="0" err="1" smtClean="0"/>
            <a:t>i</a:t>
          </a:r>
          <a:r>
            <a:rPr lang="en-GB" dirty="0" smtClean="0"/>
            <a:t> </a:t>
          </a:r>
          <a:r>
            <a:rPr lang="en-GB" dirty="0" err="1" smtClean="0"/>
            <a:t>gartrefi</a:t>
          </a:r>
          <a:r>
            <a:rPr lang="en-GB" dirty="0" smtClean="0"/>
            <a:t> a </a:t>
          </a:r>
          <a:r>
            <a:rPr lang="en-GB" dirty="0" err="1" smtClean="0"/>
            <a:t>busnesau</a:t>
          </a:r>
          <a:r>
            <a:rPr lang="en-GB" dirty="0" smtClean="0"/>
            <a:t> </a:t>
          </a:r>
          <a:r>
            <a:rPr lang="en-GB" dirty="0" err="1" smtClean="0"/>
            <a:t>yng</a:t>
          </a:r>
          <a:r>
            <a:rPr lang="en-GB" dirty="0" smtClean="0"/>
            <a:t> </a:t>
          </a:r>
          <a:r>
            <a:rPr lang="en-GB" dirty="0" err="1" smtClean="0"/>
            <a:t>Nghaerdydd</a:t>
          </a:r>
          <a:r>
            <a:rPr lang="en-GB" dirty="0" smtClean="0"/>
            <a:t> – </a:t>
          </a:r>
          <a:r>
            <a:rPr lang="en-GB" dirty="0" err="1" smtClean="0"/>
            <a:t>yn</a:t>
          </a:r>
          <a:r>
            <a:rPr lang="en-GB" dirty="0" smtClean="0"/>
            <a:t> </a:t>
          </a:r>
          <a:r>
            <a:rPr lang="en-GB" dirty="0" err="1" smtClean="0"/>
            <a:t>effeithio</a:t>
          </a:r>
          <a:r>
            <a:rPr lang="en-GB" dirty="0" smtClean="0"/>
            <a:t> </a:t>
          </a:r>
          <a:r>
            <a:rPr lang="en-GB" dirty="0" err="1" smtClean="0"/>
            <a:t>ar</a:t>
          </a:r>
          <a:r>
            <a:rPr lang="en-GB" dirty="0" smtClean="0"/>
            <a:t> </a:t>
          </a:r>
          <a:r>
            <a:rPr lang="en-GB" dirty="0" err="1" smtClean="0"/>
            <a:t>fwy</a:t>
          </a:r>
          <a:r>
            <a:rPr lang="en-GB" dirty="0" smtClean="0"/>
            <a:t> </a:t>
          </a:r>
          <a:r>
            <a:rPr lang="en-GB" dirty="0" err="1" smtClean="0"/>
            <a:t>na</a:t>
          </a:r>
          <a:r>
            <a:rPr lang="en-GB" dirty="0" smtClean="0"/>
            <a:t> 400,000 o </a:t>
          </a:r>
          <a:r>
            <a:rPr lang="en-GB" dirty="0" err="1" smtClean="0"/>
            <a:t>bobl</a:t>
          </a:r>
          <a:endParaRPr lang="en-GB" dirty="0">
            <a:latin typeface="Arial" panose="020B0604020202020204" pitchFamily="34" charset="0"/>
            <a:cs typeface="Arial" panose="020B0604020202020204" pitchFamily="34" charset="0"/>
          </a:endParaRPr>
        </a:p>
      </dgm:t>
    </dgm:pt>
    <dgm:pt modelId="{804230D7-C1B7-42D6-B8DD-836A8D6FF0B8}" type="parTrans" cxnId="{7F97029F-6785-4ADC-8D90-A0A644ED1D74}">
      <dgm:prSet/>
      <dgm:spPr/>
      <dgm:t>
        <a:bodyPr/>
        <a:lstStyle/>
        <a:p>
          <a:endParaRPr lang="en-GB"/>
        </a:p>
      </dgm:t>
    </dgm:pt>
    <dgm:pt modelId="{17FA879B-3CFD-4EF1-9209-5D7B6458394F}" type="sibTrans" cxnId="{7F97029F-6785-4ADC-8D90-A0A644ED1D74}">
      <dgm:prSet/>
      <dgm:spPr/>
      <dgm:t>
        <a:bodyPr/>
        <a:lstStyle/>
        <a:p>
          <a:endParaRPr lang="en-GB"/>
        </a:p>
      </dgm:t>
    </dgm:pt>
    <dgm:pt modelId="{43F97E32-8126-49E5-9941-2FDA5646DCAE}">
      <dgm:prSet/>
      <dgm:spPr>
        <a:solidFill>
          <a:srgbClr val="1CBECA"/>
        </a:solidFill>
      </dgm:spPr>
      <dgm:t>
        <a:bodyPr/>
        <a:lstStyle/>
        <a:p>
          <a:r>
            <a:rPr lang="en-GB" dirty="0" err="1" smtClean="0"/>
            <a:t>Dynododd</a:t>
          </a:r>
          <a:r>
            <a:rPr lang="en-GB" dirty="0" smtClean="0"/>
            <a:t> </a:t>
          </a:r>
          <a:r>
            <a:rPr lang="en-GB" dirty="0" err="1" smtClean="0"/>
            <a:t>yr</a:t>
          </a:r>
          <a:r>
            <a:rPr lang="en-GB" dirty="0" smtClean="0"/>
            <a:t> </a:t>
          </a:r>
          <a:r>
            <a:rPr lang="en-GB" dirty="0" err="1" smtClean="0"/>
            <a:t>ymarferiad</a:t>
          </a:r>
          <a:r>
            <a:rPr lang="en-GB" dirty="0" smtClean="0"/>
            <a:t> y </a:t>
          </a:r>
          <a:r>
            <a:rPr lang="en-GB" dirty="0" err="1" smtClean="0"/>
            <a:t>gallem</a:t>
          </a:r>
          <a:r>
            <a:rPr lang="en-GB" dirty="0" smtClean="0"/>
            <a:t> </a:t>
          </a:r>
          <a:r>
            <a:rPr lang="en-GB" dirty="0" err="1" smtClean="0"/>
            <a:t>adfer</a:t>
          </a:r>
          <a:r>
            <a:rPr lang="en-GB" dirty="0" smtClean="0"/>
            <a:t> </a:t>
          </a:r>
          <a:r>
            <a:rPr lang="en-GB" dirty="0" err="1" smtClean="0"/>
            <a:t>cyflenwadau</a:t>
          </a:r>
          <a:r>
            <a:rPr lang="en-GB" dirty="0" smtClean="0"/>
            <a:t> o </a:t>
          </a:r>
          <a:r>
            <a:rPr lang="en-GB" dirty="0" err="1" smtClean="0"/>
            <a:t>fewn</a:t>
          </a:r>
          <a:r>
            <a:rPr lang="en-GB" dirty="0" smtClean="0"/>
            <a:t> </a:t>
          </a:r>
          <a:r>
            <a:rPr lang="en-GB" dirty="0" err="1" smtClean="0"/>
            <a:t>wythnos</a:t>
          </a:r>
          <a:r>
            <a:rPr lang="en-GB" dirty="0" smtClean="0"/>
            <a:t> – </a:t>
          </a:r>
          <a:r>
            <a:rPr lang="en-GB" dirty="0" err="1" smtClean="0"/>
            <a:t>ond</a:t>
          </a:r>
          <a:r>
            <a:rPr lang="en-GB" dirty="0" smtClean="0"/>
            <a:t> </a:t>
          </a:r>
          <a:r>
            <a:rPr lang="en-GB" dirty="0" err="1" smtClean="0"/>
            <a:t>mae’n</a:t>
          </a:r>
          <a:r>
            <a:rPr lang="en-GB" dirty="0" smtClean="0"/>
            <a:t> </a:t>
          </a:r>
          <a:r>
            <a:rPr lang="en-GB" dirty="0" err="1" smtClean="0"/>
            <a:t>heriol</a:t>
          </a:r>
          <a:r>
            <a:rPr lang="en-GB" dirty="0" smtClean="0"/>
            <a:t>!</a:t>
          </a:r>
          <a:endParaRPr lang="en-GB" dirty="0">
            <a:latin typeface="Arial" panose="020B0604020202020204" pitchFamily="34" charset="0"/>
            <a:cs typeface="Arial" panose="020B0604020202020204" pitchFamily="34" charset="0"/>
          </a:endParaRPr>
        </a:p>
      </dgm:t>
    </dgm:pt>
    <dgm:pt modelId="{1D9B1E79-1929-44C5-972A-9702257DD4E2}" type="parTrans" cxnId="{22A689DF-D998-44BF-898B-57345B1EF781}">
      <dgm:prSet/>
      <dgm:spPr/>
      <dgm:t>
        <a:bodyPr/>
        <a:lstStyle/>
        <a:p>
          <a:endParaRPr lang="en-GB"/>
        </a:p>
      </dgm:t>
    </dgm:pt>
    <dgm:pt modelId="{EDED3D53-EC08-44B6-95B1-4F62663CDA4C}" type="sibTrans" cxnId="{22A689DF-D998-44BF-898B-57345B1EF781}">
      <dgm:prSet/>
      <dgm:spPr/>
      <dgm:t>
        <a:bodyPr/>
        <a:lstStyle/>
        <a:p>
          <a:endParaRPr lang="en-GB"/>
        </a:p>
      </dgm:t>
    </dgm:pt>
    <dgm:pt modelId="{0EADCEF0-324E-4BB8-830B-AE93211498B2}">
      <dgm:prSet/>
      <dgm:spPr>
        <a:solidFill>
          <a:srgbClr val="1CBECA"/>
        </a:solidFill>
      </dgm:spPr>
      <dgm:t>
        <a:bodyPr/>
        <a:lstStyle/>
        <a:p>
          <a:r>
            <a:rPr lang="en-GB" dirty="0" err="1" smtClean="0"/>
            <a:t>Wedi</a:t>
          </a:r>
          <a:r>
            <a:rPr lang="en-GB" dirty="0" smtClean="0"/>
            <a:t> </a:t>
          </a:r>
          <a:r>
            <a:rPr lang="en-GB" dirty="0" err="1" smtClean="0"/>
            <a:t>parhau</a:t>
          </a:r>
          <a:r>
            <a:rPr lang="en-GB" dirty="0" smtClean="0"/>
            <a:t> </a:t>
          </a:r>
          <a:r>
            <a:rPr lang="en-GB" dirty="0" err="1" smtClean="0"/>
            <a:t>i</a:t>
          </a:r>
          <a:r>
            <a:rPr lang="en-GB" dirty="0" smtClean="0"/>
            <a:t> </a:t>
          </a:r>
          <a:r>
            <a:rPr lang="en-GB" dirty="0" err="1" smtClean="0"/>
            <a:t>esblygu</a:t>
          </a:r>
          <a:r>
            <a:rPr lang="en-GB" dirty="0" smtClean="0"/>
            <a:t> </a:t>
          </a:r>
          <a:r>
            <a:rPr lang="en-GB" dirty="0" err="1" smtClean="0"/>
            <a:t>ein</a:t>
          </a:r>
          <a:r>
            <a:rPr lang="en-GB" dirty="0" smtClean="0"/>
            <a:t> </a:t>
          </a:r>
          <a:r>
            <a:rPr lang="en-GB" dirty="0" err="1" smtClean="0"/>
            <a:t>cynlluniau</a:t>
          </a:r>
          <a:r>
            <a:rPr lang="en-GB" dirty="0" smtClean="0"/>
            <a:t> </a:t>
          </a:r>
          <a:r>
            <a:rPr lang="en-GB" dirty="0" err="1" smtClean="0"/>
            <a:t>yng</a:t>
          </a:r>
          <a:r>
            <a:rPr lang="en-GB" dirty="0" smtClean="0"/>
            <a:t> </a:t>
          </a:r>
          <a:r>
            <a:rPr lang="en-GB" dirty="0" err="1" smtClean="0"/>
            <a:t>ngoleuni</a:t>
          </a:r>
          <a:r>
            <a:rPr lang="en-GB" dirty="0" smtClean="0"/>
            <a:t> </a:t>
          </a:r>
          <a:r>
            <a:rPr lang="en-GB" dirty="0" err="1" smtClean="0"/>
            <a:t>hyn</a:t>
          </a:r>
          <a:endParaRPr lang="en-GB" dirty="0">
            <a:latin typeface="Arial" panose="020B0604020202020204" pitchFamily="34" charset="0"/>
            <a:cs typeface="Arial" panose="020B0604020202020204" pitchFamily="34" charset="0"/>
          </a:endParaRPr>
        </a:p>
      </dgm:t>
    </dgm:pt>
    <dgm:pt modelId="{1748C939-ADE0-4C50-9BFE-6BBB52A84945}" type="parTrans" cxnId="{11A4AA53-39A5-4B7A-B258-D884861FF3F8}">
      <dgm:prSet/>
      <dgm:spPr/>
      <dgm:t>
        <a:bodyPr/>
        <a:lstStyle/>
        <a:p>
          <a:endParaRPr lang="en-GB"/>
        </a:p>
      </dgm:t>
    </dgm:pt>
    <dgm:pt modelId="{C874E276-4395-4ED4-AD2F-EEFCD2BD7C69}" type="sibTrans" cxnId="{11A4AA53-39A5-4B7A-B258-D884861FF3F8}">
      <dgm:prSet/>
      <dgm:spPr/>
      <dgm:t>
        <a:bodyPr/>
        <a:lstStyle/>
        <a:p>
          <a:endParaRPr lang="en-GB"/>
        </a:p>
      </dgm:t>
    </dgm:pt>
    <dgm:pt modelId="{141487CA-8E77-4774-BDBB-BEEBE9A0FA4F}">
      <dgm:prSet/>
      <dgm:spPr>
        <a:solidFill>
          <a:srgbClr val="1CBECA"/>
        </a:solidFill>
      </dgm:spPr>
      <dgm:t>
        <a:bodyPr/>
        <a:lstStyle/>
        <a:p>
          <a:r>
            <a:rPr lang="en-GB" dirty="0" err="1" smtClean="0"/>
            <a:t>Rywbryd</a:t>
          </a:r>
          <a:r>
            <a:rPr lang="en-GB" dirty="0" smtClean="0"/>
            <a:t> </a:t>
          </a:r>
          <a:r>
            <a:rPr lang="en-GB" dirty="0" err="1" smtClean="0"/>
            <a:t>ym</a:t>
          </a:r>
          <a:r>
            <a:rPr lang="en-GB" dirty="0" smtClean="0"/>
            <a:t> Mai 2017, </a:t>
          </a:r>
          <a:r>
            <a:rPr lang="en-GB" dirty="0" err="1" smtClean="0"/>
            <a:t>ymarferiad</a:t>
          </a:r>
          <a:r>
            <a:rPr lang="en-GB" dirty="0" smtClean="0"/>
            <a:t> </a:t>
          </a:r>
          <a:r>
            <a:rPr lang="en-GB" dirty="0" err="1" smtClean="0"/>
            <a:t>digwyddiad</a:t>
          </a:r>
          <a:r>
            <a:rPr lang="en-GB" dirty="0" smtClean="0"/>
            <a:t> </a:t>
          </a:r>
          <a:r>
            <a:rPr lang="en-GB" dirty="0" err="1" smtClean="0"/>
            <a:t>mawr</a:t>
          </a:r>
          <a:r>
            <a:rPr lang="en-GB" dirty="0" smtClean="0"/>
            <a:t> </a:t>
          </a:r>
          <a:r>
            <a:rPr lang="en-GB" dirty="0" err="1" smtClean="0"/>
            <a:t>eleni</a:t>
          </a:r>
          <a:endParaRPr lang="en-GB" dirty="0">
            <a:latin typeface="Arial" panose="020B0604020202020204" pitchFamily="34" charset="0"/>
            <a:cs typeface="Arial" panose="020B0604020202020204" pitchFamily="34" charset="0"/>
          </a:endParaRPr>
        </a:p>
      </dgm:t>
    </dgm:pt>
    <dgm:pt modelId="{1B5FB2A8-54DC-4F68-B78E-903193AE17D4}" type="parTrans" cxnId="{F979BD73-9CE8-4692-B309-7B4E5BBE21B8}">
      <dgm:prSet/>
      <dgm:spPr/>
      <dgm:t>
        <a:bodyPr/>
        <a:lstStyle/>
        <a:p>
          <a:endParaRPr lang="en-GB"/>
        </a:p>
      </dgm:t>
    </dgm:pt>
    <dgm:pt modelId="{D54B0C3E-6896-4DB0-A9DA-E0C84A52327F}" type="sibTrans" cxnId="{F979BD73-9CE8-4692-B309-7B4E5BBE21B8}">
      <dgm:prSet/>
      <dgm:spPr/>
      <dgm:t>
        <a:bodyPr/>
        <a:lstStyle/>
        <a:p>
          <a:endParaRPr lang="en-GB"/>
        </a:p>
      </dgm:t>
    </dgm:pt>
    <dgm:pt modelId="{31FE393B-E67E-4280-BB3C-7F2E5996F50D}" type="pres">
      <dgm:prSet presAssocID="{34975BFA-1FE8-48EA-B3D4-9D26CCFBD381}" presName="diagram" presStyleCnt="0">
        <dgm:presLayoutVars>
          <dgm:chMax val="1"/>
          <dgm:dir/>
          <dgm:animLvl val="ctr"/>
          <dgm:resizeHandles val="exact"/>
        </dgm:presLayoutVars>
      </dgm:prSet>
      <dgm:spPr/>
      <dgm:t>
        <a:bodyPr/>
        <a:lstStyle/>
        <a:p>
          <a:endParaRPr lang="en-GB"/>
        </a:p>
      </dgm:t>
    </dgm:pt>
    <dgm:pt modelId="{3224BFA8-3AEB-4B82-B3D9-48022A87A14D}" type="pres">
      <dgm:prSet presAssocID="{34975BFA-1FE8-48EA-B3D4-9D26CCFBD381}" presName="matrix" presStyleCnt="0"/>
      <dgm:spPr/>
    </dgm:pt>
    <dgm:pt modelId="{9700A269-FD6E-4892-91D9-4E746FC841D8}" type="pres">
      <dgm:prSet presAssocID="{34975BFA-1FE8-48EA-B3D4-9D26CCFBD381}" presName="tile1" presStyleLbl="node1" presStyleIdx="0" presStyleCnt="4"/>
      <dgm:spPr/>
      <dgm:t>
        <a:bodyPr/>
        <a:lstStyle/>
        <a:p>
          <a:endParaRPr lang="en-GB"/>
        </a:p>
      </dgm:t>
    </dgm:pt>
    <dgm:pt modelId="{67AC3910-31E4-48AC-A908-D89FF4AFCBB4}" type="pres">
      <dgm:prSet presAssocID="{34975BFA-1FE8-48EA-B3D4-9D26CCFBD381}" presName="tile1text" presStyleLbl="node1" presStyleIdx="0" presStyleCnt="4">
        <dgm:presLayoutVars>
          <dgm:chMax val="0"/>
          <dgm:chPref val="0"/>
          <dgm:bulletEnabled val="1"/>
        </dgm:presLayoutVars>
      </dgm:prSet>
      <dgm:spPr/>
      <dgm:t>
        <a:bodyPr/>
        <a:lstStyle/>
        <a:p>
          <a:endParaRPr lang="en-GB"/>
        </a:p>
      </dgm:t>
    </dgm:pt>
    <dgm:pt modelId="{3A69420E-9BE3-405E-BC29-0775EEDF1717}" type="pres">
      <dgm:prSet presAssocID="{34975BFA-1FE8-48EA-B3D4-9D26CCFBD381}" presName="tile2" presStyleLbl="node1" presStyleIdx="1" presStyleCnt="4" custLinFactNeighborX="37799" custLinFactNeighborY="-9855"/>
      <dgm:spPr/>
      <dgm:t>
        <a:bodyPr/>
        <a:lstStyle/>
        <a:p>
          <a:endParaRPr lang="en-GB"/>
        </a:p>
      </dgm:t>
    </dgm:pt>
    <dgm:pt modelId="{ECDACAA3-386D-4AD3-8F31-5C43B4C6B8C1}" type="pres">
      <dgm:prSet presAssocID="{34975BFA-1FE8-48EA-B3D4-9D26CCFBD381}" presName="tile2text" presStyleLbl="node1" presStyleIdx="1" presStyleCnt="4">
        <dgm:presLayoutVars>
          <dgm:chMax val="0"/>
          <dgm:chPref val="0"/>
          <dgm:bulletEnabled val="1"/>
        </dgm:presLayoutVars>
      </dgm:prSet>
      <dgm:spPr/>
      <dgm:t>
        <a:bodyPr/>
        <a:lstStyle/>
        <a:p>
          <a:endParaRPr lang="en-GB"/>
        </a:p>
      </dgm:t>
    </dgm:pt>
    <dgm:pt modelId="{7A8E30AC-2A76-4AD3-9294-30E9FE5C38F8}" type="pres">
      <dgm:prSet presAssocID="{34975BFA-1FE8-48EA-B3D4-9D26CCFBD381}" presName="tile3" presStyleLbl="node1" presStyleIdx="2" presStyleCnt="4"/>
      <dgm:spPr/>
      <dgm:t>
        <a:bodyPr/>
        <a:lstStyle/>
        <a:p>
          <a:endParaRPr lang="en-GB"/>
        </a:p>
      </dgm:t>
    </dgm:pt>
    <dgm:pt modelId="{BCDC094F-D1A3-4A37-985A-2944C99536A8}" type="pres">
      <dgm:prSet presAssocID="{34975BFA-1FE8-48EA-B3D4-9D26CCFBD381}" presName="tile3text" presStyleLbl="node1" presStyleIdx="2" presStyleCnt="4">
        <dgm:presLayoutVars>
          <dgm:chMax val="0"/>
          <dgm:chPref val="0"/>
          <dgm:bulletEnabled val="1"/>
        </dgm:presLayoutVars>
      </dgm:prSet>
      <dgm:spPr/>
      <dgm:t>
        <a:bodyPr/>
        <a:lstStyle/>
        <a:p>
          <a:endParaRPr lang="en-GB"/>
        </a:p>
      </dgm:t>
    </dgm:pt>
    <dgm:pt modelId="{A67A5C56-29A3-431E-A050-CF01D2139410}" type="pres">
      <dgm:prSet presAssocID="{34975BFA-1FE8-48EA-B3D4-9D26CCFBD381}" presName="tile4" presStyleLbl="node1" presStyleIdx="3" presStyleCnt="4"/>
      <dgm:spPr/>
      <dgm:t>
        <a:bodyPr/>
        <a:lstStyle/>
        <a:p>
          <a:endParaRPr lang="en-GB"/>
        </a:p>
      </dgm:t>
    </dgm:pt>
    <dgm:pt modelId="{54800F28-5711-4106-B89F-9413EFC80EB9}" type="pres">
      <dgm:prSet presAssocID="{34975BFA-1FE8-48EA-B3D4-9D26CCFBD381}" presName="tile4text" presStyleLbl="node1" presStyleIdx="3" presStyleCnt="4">
        <dgm:presLayoutVars>
          <dgm:chMax val="0"/>
          <dgm:chPref val="0"/>
          <dgm:bulletEnabled val="1"/>
        </dgm:presLayoutVars>
      </dgm:prSet>
      <dgm:spPr/>
      <dgm:t>
        <a:bodyPr/>
        <a:lstStyle/>
        <a:p>
          <a:endParaRPr lang="en-GB"/>
        </a:p>
      </dgm:t>
    </dgm:pt>
    <dgm:pt modelId="{F5C44F6C-B122-4A65-A89A-2EEED8498282}" type="pres">
      <dgm:prSet presAssocID="{34975BFA-1FE8-48EA-B3D4-9D26CCFBD381}" presName="centerTile" presStyleLbl="fgShp" presStyleIdx="0" presStyleCnt="1">
        <dgm:presLayoutVars>
          <dgm:chMax val="0"/>
          <dgm:chPref val="0"/>
        </dgm:presLayoutVars>
      </dgm:prSet>
      <dgm:spPr/>
      <dgm:t>
        <a:bodyPr/>
        <a:lstStyle/>
        <a:p>
          <a:endParaRPr lang="en-GB"/>
        </a:p>
      </dgm:t>
    </dgm:pt>
  </dgm:ptLst>
  <dgm:cxnLst>
    <dgm:cxn modelId="{0A3ED429-D921-4F47-B960-C2AC409B6ACB}" type="presOf" srcId="{88E68882-D797-4EF7-BA69-9260CBF2A8E1}" destId="{67AC3910-31E4-48AC-A908-D89FF4AFCBB4}" srcOrd="1" destOrd="0" presId="urn:microsoft.com/office/officeart/2005/8/layout/matrix1"/>
    <dgm:cxn modelId="{7C78B0B1-2D11-42CA-BFFF-4DA489E46184}" type="presOf" srcId="{964C275B-5B6C-4124-9235-F023D2767C92}" destId="{F5C44F6C-B122-4A65-A89A-2EEED8498282}" srcOrd="0" destOrd="0" presId="urn:microsoft.com/office/officeart/2005/8/layout/matrix1"/>
    <dgm:cxn modelId="{7F97029F-6785-4ADC-8D90-A0A644ED1D74}" srcId="{964C275B-5B6C-4124-9235-F023D2767C92}" destId="{88E68882-D797-4EF7-BA69-9260CBF2A8E1}" srcOrd="0" destOrd="0" parTransId="{804230D7-C1B7-42D6-B8DD-836A8D6FF0B8}" sibTransId="{17FA879B-3CFD-4EF1-9209-5D7B6458394F}"/>
    <dgm:cxn modelId="{ADAE5AB8-E418-4280-8C49-74E105A5AF9B}" type="presOf" srcId="{34975BFA-1FE8-48EA-B3D4-9D26CCFBD381}" destId="{31FE393B-E67E-4280-BB3C-7F2E5996F50D}" srcOrd="0" destOrd="0" presId="urn:microsoft.com/office/officeart/2005/8/layout/matrix1"/>
    <dgm:cxn modelId="{11A4AA53-39A5-4B7A-B258-D884861FF3F8}" srcId="{964C275B-5B6C-4124-9235-F023D2767C92}" destId="{0EADCEF0-324E-4BB8-830B-AE93211498B2}" srcOrd="2" destOrd="0" parTransId="{1748C939-ADE0-4C50-9BFE-6BBB52A84945}" sibTransId="{C874E276-4395-4ED4-AD2F-EEFCD2BD7C69}"/>
    <dgm:cxn modelId="{EBED62E7-D4E7-40D9-A197-B14836AA6F84}" type="presOf" srcId="{0EADCEF0-324E-4BB8-830B-AE93211498B2}" destId="{7A8E30AC-2A76-4AD3-9294-30E9FE5C38F8}" srcOrd="0" destOrd="0" presId="urn:microsoft.com/office/officeart/2005/8/layout/matrix1"/>
    <dgm:cxn modelId="{5C4D2859-1892-4879-BEB0-0219284267CE}" type="presOf" srcId="{88E68882-D797-4EF7-BA69-9260CBF2A8E1}" destId="{9700A269-FD6E-4892-91D9-4E746FC841D8}" srcOrd="0" destOrd="0" presId="urn:microsoft.com/office/officeart/2005/8/layout/matrix1"/>
    <dgm:cxn modelId="{B81FD1BB-BA45-45B7-AED3-9EA614ABDA10}" type="presOf" srcId="{43F97E32-8126-49E5-9941-2FDA5646DCAE}" destId="{3A69420E-9BE3-405E-BC29-0775EEDF1717}" srcOrd="0" destOrd="0" presId="urn:microsoft.com/office/officeart/2005/8/layout/matrix1"/>
    <dgm:cxn modelId="{CD4652FD-F65F-4ED8-8948-138A1E41E481}" type="presOf" srcId="{141487CA-8E77-4774-BDBB-BEEBE9A0FA4F}" destId="{54800F28-5711-4106-B89F-9413EFC80EB9}" srcOrd="1" destOrd="0" presId="urn:microsoft.com/office/officeart/2005/8/layout/matrix1"/>
    <dgm:cxn modelId="{3DD3BBD3-38B4-4E58-A2FF-66747BA66830}" type="presOf" srcId="{141487CA-8E77-4774-BDBB-BEEBE9A0FA4F}" destId="{A67A5C56-29A3-431E-A050-CF01D2139410}" srcOrd="0" destOrd="0" presId="urn:microsoft.com/office/officeart/2005/8/layout/matrix1"/>
    <dgm:cxn modelId="{AC427705-8C06-47BA-BCEE-18DA7526664B}" srcId="{34975BFA-1FE8-48EA-B3D4-9D26CCFBD381}" destId="{964C275B-5B6C-4124-9235-F023D2767C92}" srcOrd="0" destOrd="0" parTransId="{6AE80FAF-6DD4-4BDB-9B55-5CED1BD566B7}" sibTransId="{5B7DDBBD-30F8-4294-89B5-48612B6000CA}"/>
    <dgm:cxn modelId="{D7B97657-D3A6-4714-9C73-0FEBA2030D25}" type="presOf" srcId="{0EADCEF0-324E-4BB8-830B-AE93211498B2}" destId="{BCDC094F-D1A3-4A37-985A-2944C99536A8}" srcOrd="1" destOrd="0" presId="urn:microsoft.com/office/officeart/2005/8/layout/matrix1"/>
    <dgm:cxn modelId="{F979BD73-9CE8-4692-B309-7B4E5BBE21B8}" srcId="{964C275B-5B6C-4124-9235-F023D2767C92}" destId="{141487CA-8E77-4774-BDBB-BEEBE9A0FA4F}" srcOrd="3" destOrd="0" parTransId="{1B5FB2A8-54DC-4F68-B78E-903193AE17D4}" sibTransId="{D54B0C3E-6896-4DB0-A9DA-E0C84A52327F}"/>
    <dgm:cxn modelId="{14823C0B-4954-4E51-BC0C-C3CFF876BEFC}" type="presOf" srcId="{43F97E32-8126-49E5-9941-2FDA5646DCAE}" destId="{ECDACAA3-386D-4AD3-8F31-5C43B4C6B8C1}" srcOrd="1" destOrd="0" presId="urn:microsoft.com/office/officeart/2005/8/layout/matrix1"/>
    <dgm:cxn modelId="{22A689DF-D998-44BF-898B-57345B1EF781}" srcId="{964C275B-5B6C-4124-9235-F023D2767C92}" destId="{43F97E32-8126-49E5-9941-2FDA5646DCAE}" srcOrd="1" destOrd="0" parTransId="{1D9B1E79-1929-44C5-972A-9702257DD4E2}" sibTransId="{EDED3D53-EC08-44B6-95B1-4F62663CDA4C}"/>
    <dgm:cxn modelId="{C00169F7-8CD1-4DFD-9BB9-98E00FB1F65C}" type="presParOf" srcId="{31FE393B-E67E-4280-BB3C-7F2E5996F50D}" destId="{3224BFA8-3AEB-4B82-B3D9-48022A87A14D}" srcOrd="0" destOrd="0" presId="urn:microsoft.com/office/officeart/2005/8/layout/matrix1"/>
    <dgm:cxn modelId="{FF870552-8E35-4CE4-BC0E-0D2645EA899E}" type="presParOf" srcId="{3224BFA8-3AEB-4B82-B3D9-48022A87A14D}" destId="{9700A269-FD6E-4892-91D9-4E746FC841D8}" srcOrd="0" destOrd="0" presId="urn:microsoft.com/office/officeart/2005/8/layout/matrix1"/>
    <dgm:cxn modelId="{C76F63D2-484E-4091-BEF6-D2F311439C78}" type="presParOf" srcId="{3224BFA8-3AEB-4B82-B3D9-48022A87A14D}" destId="{67AC3910-31E4-48AC-A908-D89FF4AFCBB4}" srcOrd="1" destOrd="0" presId="urn:microsoft.com/office/officeart/2005/8/layout/matrix1"/>
    <dgm:cxn modelId="{F73B773D-666A-434A-94BE-0D465756B21E}" type="presParOf" srcId="{3224BFA8-3AEB-4B82-B3D9-48022A87A14D}" destId="{3A69420E-9BE3-405E-BC29-0775EEDF1717}" srcOrd="2" destOrd="0" presId="urn:microsoft.com/office/officeart/2005/8/layout/matrix1"/>
    <dgm:cxn modelId="{6F9B0C52-AE18-4610-837C-01306F3400A1}" type="presParOf" srcId="{3224BFA8-3AEB-4B82-B3D9-48022A87A14D}" destId="{ECDACAA3-386D-4AD3-8F31-5C43B4C6B8C1}" srcOrd="3" destOrd="0" presId="urn:microsoft.com/office/officeart/2005/8/layout/matrix1"/>
    <dgm:cxn modelId="{25A724D7-D330-4FC4-8AA0-39B4AEB59A4D}" type="presParOf" srcId="{3224BFA8-3AEB-4B82-B3D9-48022A87A14D}" destId="{7A8E30AC-2A76-4AD3-9294-30E9FE5C38F8}" srcOrd="4" destOrd="0" presId="urn:microsoft.com/office/officeart/2005/8/layout/matrix1"/>
    <dgm:cxn modelId="{F4D3866B-833C-4504-9B5F-5254B43F2F68}" type="presParOf" srcId="{3224BFA8-3AEB-4B82-B3D9-48022A87A14D}" destId="{BCDC094F-D1A3-4A37-985A-2944C99536A8}" srcOrd="5" destOrd="0" presId="urn:microsoft.com/office/officeart/2005/8/layout/matrix1"/>
    <dgm:cxn modelId="{4A3E89D1-1E42-4461-9B3D-7882377B579E}" type="presParOf" srcId="{3224BFA8-3AEB-4B82-B3D9-48022A87A14D}" destId="{A67A5C56-29A3-431E-A050-CF01D2139410}" srcOrd="6" destOrd="0" presId="urn:microsoft.com/office/officeart/2005/8/layout/matrix1"/>
    <dgm:cxn modelId="{6A329B49-4397-4C27-9210-29F35DD3EA38}" type="presParOf" srcId="{3224BFA8-3AEB-4B82-B3D9-48022A87A14D}" destId="{54800F28-5711-4106-B89F-9413EFC80EB9}" srcOrd="7" destOrd="0" presId="urn:microsoft.com/office/officeart/2005/8/layout/matrix1"/>
    <dgm:cxn modelId="{7924B5AD-99A2-4C3F-A5F9-DB1CBA0C9DD7}" type="presParOf" srcId="{31FE393B-E67E-4280-BB3C-7F2E5996F50D}" destId="{F5C44F6C-B122-4A65-A89A-2EEED849828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4E08DF-571C-4516-9861-54FA5E76CB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69CC5FA-9849-495F-B67B-CAFCB21E7AC2}">
      <dgm:prSet phldrT="[Text]" custT="1"/>
      <dgm:spPr>
        <a:solidFill>
          <a:srgbClr val="C5F808"/>
        </a:solidFill>
      </dgm:spPr>
      <dgm:t>
        <a:bodyPr/>
        <a:lstStyle/>
        <a:p>
          <a:r>
            <a:rPr lang="en-GB" sz="2400" dirty="0" smtClean="0">
              <a:solidFill>
                <a:schemeClr val="tx1"/>
              </a:solidFill>
            </a:rPr>
            <a:t>Dull </a:t>
          </a:r>
          <a:r>
            <a:rPr lang="en-GB" sz="2400" dirty="0" err="1" smtClean="0">
              <a:solidFill>
                <a:schemeClr val="tx1"/>
              </a:solidFill>
            </a:rPr>
            <a:t>Partneriaeth</a:t>
          </a:r>
          <a:r>
            <a:rPr lang="en-GB" sz="2400" dirty="0" smtClean="0">
              <a:solidFill>
                <a:schemeClr val="tx1"/>
              </a:solidFill>
            </a:rPr>
            <a:t> </a:t>
          </a:r>
          <a:r>
            <a:rPr lang="en-GB" sz="2400" dirty="0" err="1" smtClean="0">
              <a:solidFill>
                <a:schemeClr val="tx1"/>
              </a:solidFill>
            </a:rPr>
            <a:t>tuag</a:t>
          </a:r>
          <a:r>
            <a:rPr lang="en-GB" sz="2400" dirty="0" smtClean="0">
              <a:solidFill>
                <a:schemeClr val="tx1"/>
              </a:solidFill>
            </a:rPr>
            <a:t> at </a:t>
          </a:r>
          <a:r>
            <a:rPr lang="en-GB" sz="2400" dirty="0" err="1" smtClean="0">
              <a:solidFill>
                <a:schemeClr val="tx1"/>
              </a:solidFill>
            </a:rPr>
            <a:t>gwsmeriaid</a:t>
          </a:r>
          <a:r>
            <a:rPr lang="en-GB" sz="2400" dirty="0" smtClean="0">
              <a:solidFill>
                <a:schemeClr val="tx1"/>
              </a:solidFill>
            </a:rPr>
            <a:t> </a:t>
          </a:r>
          <a:r>
            <a:rPr lang="en-GB" sz="2400" dirty="0" err="1" smtClean="0">
              <a:solidFill>
                <a:schemeClr val="tx1"/>
              </a:solidFill>
            </a:rPr>
            <a:t>sy’n</a:t>
          </a:r>
          <a:r>
            <a:rPr lang="en-GB" sz="2400" dirty="0" smtClean="0">
              <a:solidFill>
                <a:schemeClr val="tx1"/>
              </a:solidFill>
            </a:rPr>
            <a:t> </a:t>
          </a:r>
          <a:r>
            <a:rPr lang="en-GB" sz="2400" dirty="0" err="1" smtClean="0">
              <a:solidFill>
                <a:schemeClr val="tx1"/>
              </a:solidFill>
            </a:rPr>
            <a:t>agored</a:t>
          </a:r>
          <a:r>
            <a:rPr lang="en-GB" sz="2400" dirty="0" smtClean="0">
              <a:solidFill>
                <a:schemeClr val="tx1"/>
              </a:solidFill>
            </a:rPr>
            <a:t> </a:t>
          </a:r>
          <a:r>
            <a:rPr lang="en-GB" sz="2400" dirty="0" err="1" smtClean="0">
              <a:solidFill>
                <a:schemeClr val="tx1"/>
              </a:solidFill>
            </a:rPr>
            <a:t>i</a:t>
          </a:r>
          <a:r>
            <a:rPr lang="en-GB" sz="2400" dirty="0" smtClean="0">
              <a:solidFill>
                <a:schemeClr val="tx1"/>
              </a:solidFill>
            </a:rPr>
            <a:t> </a:t>
          </a:r>
          <a:r>
            <a:rPr lang="en-GB" sz="2400" dirty="0" err="1" smtClean="0">
              <a:solidFill>
                <a:schemeClr val="tx1"/>
              </a:solidFill>
            </a:rPr>
            <a:t>niwed</a:t>
          </a:r>
          <a:endParaRPr lang="en-GB" sz="2400" dirty="0">
            <a:solidFill>
              <a:schemeClr val="tx1"/>
            </a:solidFill>
            <a:latin typeface="Arial" panose="020B0604020202020204" pitchFamily="34" charset="0"/>
            <a:cs typeface="Arial" panose="020B0604020202020204" pitchFamily="34" charset="0"/>
          </a:endParaRPr>
        </a:p>
      </dgm:t>
    </dgm:pt>
    <dgm:pt modelId="{D2E25212-2434-4FB6-835B-8408559BCDDB}" type="parTrans" cxnId="{F9F38AC0-BB66-4B34-8267-EC3639B697D7}">
      <dgm:prSet/>
      <dgm:spPr/>
      <dgm:t>
        <a:bodyPr/>
        <a:lstStyle/>
        <a:p>
          <a:endParaRPr lang="en-GB"/>
        </a:p>
      </dgm:t>
    </dgm:pt>
    <dgm:pt modelId="{9719D6FA-5571-4DBC-BCC2-036E0FD17F1E}" type="sibTrans" cxnId="{F9F38AC0-BB66-4B34-8267-EC3639B697D7}">
      <dgm:prSet/>
      <dgm:spPr/>
      <dgm:t>
        <a:bodyPr/>
        <a:lstStyle/>
        <a:p>
          <a:endParaRPr lang="en-GB"/>
        </a:p>
      </dgm:t>
    </dgm:pt>
    <dgm:pt modelId="{B5D889D7-09AC-4DC6-A488-AF105CFBE12C}">
      <dgm:prSet custT="1"/>
      <dgm:spPr>
        <a:solidFill>
          <a:srgbClr val="1CBECA"/>
        </a:solidFill>
      </dgm:spPr>
      <dgm:t>
        <a:bodyPr/>
        <a:lstStyle/>
        <a:p>
          <a:r>
            <a:rPr lang="en-GB" sz="2400" dirty="0" err="1" smtClean="0"/>
            <a:t>Ymarferiad</a:t>
          </a:r>
          <a:r>
            <a:rPr lang="en-GB" sz="2400" dirty="0" smtClean="0"/>
            <a:t> </a:t>
          </a:r>
          <a:r>
            <a:rPr lang="en-GB" sz="2400" dirty="0" err="1" smtClean="0"/>
            <a:t>digwyddiad</a:t>
          </a:r>
          <a:r>
            <a:rPr lang="en-GB" sz="2400" dirty="0" smtClean="0"/>
            <a:t> </a:t>
          </a:r>
          <a:r>
            <a:rPr lang="en-GB" sz="2400" dirty="0" err="1" smtClean="0"/>
            <a:t>mawr</a:t>
          </a:r>
          <a:r>
            <a:rPr lang="en-GB" sz="2400" dirty="0" smtClean="0"/>
            <a:t> 2017</a:t>
          </a:r>
          <a:endParaRPr lang="en-GB" sz="2400" dirty="0">
            <a:latin typeface="Arial" panose="020B0604020202020204" pitchFamily="34" charset="0"/>
            <a:cs typeface="Arial" panose="020B0604020202020204" pitchFamily="34" charset="0"/>
          </a:endParaRPr>
        </a:p>
      </dgm:t>
    </dgm:pt>
    <dgm:pt modelId="{55AE646E-D3F2-4351-9E00-061F6153FC3C}" type="parTrans" cxnId="{2EF08579-6365-4DF9-957B-E584DAE171EA}">
      <dgm:prSet/>
      <dgm:spPr/>
      <dgm:t>
        <a:bodyPr/>
        <a:lstStyle/>
        <a:p>
          <a:endParaRPr lang="en-GB"/>
        </a:p>
      </dgm:t>
    </dgm:pt>
    <dgm:pt modelId="{859D66D3-B42D-491A-B0A2-1BD0D1CEA4E7}" type="sibTrans" cxnId="{2EF08579-6365-4DF9-957B-E584DAE171EA}">
      <dgm:prSet/>
      <dgm:spPr/>
      <dgm:t>
        <a:bodyPr/>
        <a:lstStyle/>
        <a:p>
          <a:endParaRPr lang="en-GB"/>
        </a:p>
      </dgm:t>
    </dgm:pt>
    <dgm:pt modelId="{018A771D-30C4-4867-93C4-B2C1CFA2DABE}">
      <dgm:prSet custT="1"/>
      <dgm:spPr>
        <a:solidFill>
          <a:srgbClr val="952D98"/>
        </a:solidFill>
      </dgm:spPr>
      <dgm:t>
        <a:bodyPr/>
        <a:lstStyle/>
        <a:p>
          <a:r>
            <a:rPr lang="en-GB" sz="2400" dirty="0" err="1" smtClean="0"/>
            <a:t>Parhau</a:t>
          </a:r>
          <a:r>
            <a:rPr lang="en-GB" sz="2400" dirty="0" smtClean="0"/>
            <a:t> </a:t>
          </a:r>
          <a:r>
            <a:rPr lang="en-GB" sz="2400" dirty="0" err="1" smtClean="0"/>
            <a:t>i</a:t>
          </a:r>
          <a:r>
            <a:rPr lang="en-GB" sz="2400" dirty="0" smtClean="0"/>
            <a:t> </a:t>
          </a:r>
          <a:r>
            <a:rPr lang="en-GB" sz="2400" dirty="0" err="1" smtClean="0"/>
            <a:t>fireinio</a:t>
          </a:r>
          <a:r>
            <a:rPr lang="en-GB" sz="2400" dirty="0" smtClean="0"/>
            <a:t> </a:t>
          </a:r>
          <a:r>
            <a:rPr lang="en-GB" sz="2400" dirty="0" err="1" smtClean="0"/>
            <a:t>prosesau</a:t>
          </a:r>
          <a:r>
            <a:rPr lang="en-GB" sz="2400" dirty="0" smtClean="0"/>
            <a:t> a </a:t>
          </a:r>
          <a:r>
            <a:rPr lang="en-GB" sz="2400" dirty="0" err="1" smtClean="0"/>
            <a:t>datblygu</a:t>
          </a:r>
          <a:r>
            <a:rPr lang="en-GB" sz="2400" dirty="0" smtClean="0"/>
            <a:t> </a:t>
          </a:r>
          <a:r>
            <a:rPr lang="en-GB" sz="2400" dirty="0" err="1" smtClean="0"/>
            <a:t>cysylltiadau</a:t>
          </a:r>
          <a:endParaRPr lang="en-GB" sz="2400" dirty="0">
            <a:latin typeface="Arial" panose="020B0604020202020204" pitchFamily="34" charset="0"/>
            <a:cs typeface="Arial" panose="020B0604020202020204" pitchFamily="34" charset="0"/>
          </a:endParaRPr>
        </a:p>
      </dgm:t>
    </dgm:pt>
    <dgm:pt modelId="{5914D705-054A-421E-A4D1-41D24A7507F1}" type="parTrans" cxnId="{B9DE0DE0-8121-4390-A85B-D9933770A221}">
      <dgm:prSet/>
      <dgm:spPr/>
      <dgm:t>
        <a:bodyPr/>
        <a:lstStyle/>
        <a:p>
          <a:endParaRPr lang="en-GB"/>
        </a:p>
      </dgm:t>
    </dgm:pt>
    <dgm:pt modelId="{608DADF3-ADCB-44A3-B7FE-EF962287F104}" type="sibTrans" cxnId="{B9DE0DE0-8121-4390-A85B-D9933770A221}">
      <dgm:prSet/>
      <dgm:spPr/>
      <dgm:t>
        <a:bodyPr/>
        <a:lstStyle/>
        <a:p>
          <a:endParaRPr lang="en-GB"/>
        </a:p>
      </dgm:t>
    </dgm:pt>
    <dgm:pt modelId="{112808AA-74F3-4CAE-BD25-CF77C061D2BC}">
      <dgm:prSet custT="1"/>
      <dgm:spPr>
        <a:solidFill>
          <a:srgbClr val="FFC000"/>
        </a:solidFill>
      </dgm:spPr>
      <dgm:t>
        <a:bodyPr/>
        <a:lstStyle/>
        <a:p>
          <a:r>
            <a:rPr lang="en-GB" sz="2400" dirty="0" err="1" smtClean="0"/>
            <a:t>Parhau</a:t>
          </a:r>
          <a:r>
            <a:rPr lang="en-GB" sz="2400" dirty="0" smtClean="0"/>
            <a:t> </a:t>
          </a:r>
          <a:r>
            <a:rPr lang="en-GB" sz="2400" dirty="0" err="1" smtClean="0"/>
            <a:t>i</a:t>
          </a:r>
          <a:r>
            <a:rPr lang="en-GB" sz="2400" dirty="0" smtClean="0"/>
            <a:t> </a:t>
          </a:r>
          <a:r>
            <a:rPr lang="en-GB" sz="2400" dirty="0" err="1" smtClean="0"/>
            <a:t>rannu</a:t>
          </a:r>
          <a:r>
            <a:rPr lang="en-GB" sz="2400" dirty="0" smtClean="0"/>
            <a:t> </a:t>
          </a:r>
          <a:r>
            <a:rPr lang="en-GB" sz="2400" dirty="0" err="1" smtClean="0"/>
            <a:t>arferion</a:t>
          </a:r>
          <a:r>
            <a:rPr lang="en-GB" sz="2400" dirty="0" smtClean="0"/>
            <a:t> </a:t>
          </a:r>
          <a:r>
            <a:rPr lang="en-GB" sz="2400" dirty="0" err="1" smtClean="0"/>
            <a:t>gorau</a:t>
          </a:r>
          <a:r>
            <a:rPr lang="en-GB" sz="2400" dirty="0" smtClean="0"/>
            <a:t> ac </a:t>
          </a:r>
          <a:r>
            <a:rPr lang="en-GB" sz="2400" dirty="0" err="1" smtClean="0"/>
            <a:t>adeiladu</a:t>
          </a:r>
          <a:r>
            <a:rPr lang="en-GB" sz="2400" dirty="0" smtClean="0"/>
            <a:t> </a:t>
          </a:r>
          <a:r>
            <a:rPr lang="en-GB" sz="2400" dirty="0" err="1" smtClean="0"/>
            <a:t>ar</a:t>
          </a:r>
          <a:r>
            <a:rPr lang="en-GB" sz="2400" dirty="0" smtClean="0"/>
            <a:t> </a:t>
          </a:r>
          <a:r>
            <a:rPr lang="en-GB" sz="2400" dirty="0" err="1" smtClean="0"/>
            <a:t>brofiad</a:t>
          </a:r>
          <a:endParaRPr lang="en-GB" sz="2400" dirty="0">
            <a:solidFill>
              <a:schemeClr val="accent6"/>
            </a:solidFill>
            <a:latin typeface="Arial" panose="020B0604020202020204" pitchFamily="34" charset="0"/>
            <a:cs typeface="Arial" panose="020B0604020202020204" pitchFamily="34" charset="0"/>
          </a:endParaRPr>
        </a:p>
      </dgm:t>
    </dgm:pt>
    <dgm:pt modelId="{3F81AC69-421A-4BBB-8440-902235ED3FA0}" type="parTrans" cxnId="{1F77C4A1-B0BD-4ED1-B9EE-88306076BA3A}">
      <dgm:prSet/>
      <dgm:spPr/>
      <dgm:t>
        <a:bodyPr/>
        <a:lstStyle/>
        <a:p>
          <a:endParaRPr lang="en-GB"/>
        </a:p>
      </dgm:t>
    </dgm:pt>
    <dgm:pt modelId="{B8D02925-A806-4F9A-9937-4ADD6C433155}" type="sibTrans" cxnId="{1F77C4A1-B0BD-4ED1-B9EE-88306076BA3A}">
      <dgm:prSet/>
      <dgm:spPr/>
      <dgm:t>
        <a:bodyPr/>
        <a:lstStyle/>
        <a:p>
          <a:endParaRPr lang="en-GB"/>
        </a:p>
      </dgm:t>
    </dgm:pt>
    <dgm:pt modelId="{588F305A-8426-4879-A4D2-7B84FFC8A35D}" type="pres">
      <dgm:prSet presAssocID="{3D4E08DF-571C-4516-9861-54FA5E76CB56}" presName="linear" presStyleCnt="0">
        <dgm:presLayoutVars>
          <dgm:dir/>
          <dgm:animLvl val="lvl"/>
          <dgm:resizeHandles val="exact"/>
        </dgm:presLayoutVars>
      </dgm:prSet>
      <dgm:spPr/>
      <dgm:t>
        <a:bodyPr/>
        <a:lstStyle/>
        <a:p>
          <a:endParaRPr lang="en-GB"/>
        </a:p>
      </dgm:t>
    </dgm:pt>
    <dgm:pt modelId="{3F3E78E8-4D1E-4A10-9F78-35F5D463B9F5}" type="pres">
      <dgm:prSet presAssocID="{C69CC5FA-9849-495F-B67B-CAFCB21E7AC2}" presName="parentLin" presStyleCnt="0"/>
      <dgm:spPr/>
    </dgm:pt>
    <dgm:pt modelId="{CD817B75-842C-425C-8E99-C8D7DC833F7F}" type="pres">
      <dgm:prSet presAssocID="{C69CC5FA-9849-495F-B67B-CAFCB21E7AC2}" presName="parentLeftMargin" presStyleLbl="node1" presStyleIdx="0" presStyleCnt="4"/>
      <dgm:spPr/>
      <dgm:t>
        <a:bodyPr/>
        <a:lstStyle/>
        <a:p>
          <a:endParaRPr lang="en-GB"/>
        </a:p>
      </dgm:t>
    </dgm:pt>
    <dgm:pt modelId="{466C982B-A93B-4BCD-B1C7-A6E37979E6D9}" type="pres">
      <dgm:prSet presAssocID="{C69CC5FA-9849-495F-B67B-CAFCB21E7AC2}" presName="parentText" presStyleLbl="node1" presStyleIdx="0" presStyleCnt="4">
        <dgm:presLayoutVars>
          <dgm:chMax val="0"/>
          <dgm:bulletEnabled val="1"/>
        </dgm:presLayoutVars>
      </dgm:prSet>
      <dgm:spPr/>
      <dgm:t>
        <a:bodyPr/>
        <a:lstStyle/>
        <a:p>
          <a:endParaRPr lang="en-GB"/>
        </a:p>
      </dgm:t>
    </dgm:pt>
    <dgm:pt modelId="{C7307E80-2E3A-4A65-84AE-BF44C7FD32D2}" type="pres">
      <dgm:prSet presAssocID="{C69CC5FA-9849-495F-B67B-CAFCB21E7AC2}" presName="negativeSpace" presStyleCnt="0"/>
      <dgm:spPr/>
    </dgm:pt>
    <dgm:pt modelId="{BB7A4DD6-22C2-4EC6-9DC6-F9550D56AFF7}" type="pres">
      <dgm:prSet presAssocID="{C69CC5FA-9849-495F-B67B-CAFCB21E7AC2}" presName="childText" presStyleLbl="conFgAcc1" presStyleIdx="0" presStyleCnt="4">
        <dgm:presLayoutVars>
          <dgm:bulletEnabled val="1"/>
        </dgm:presLayoutVars>
      </dgm:prSet>
      <dgm:spPr/>
    </dgm:pt>
    <dgm:pt modelId="{6FDD326F-3870-4798-B761-5875F860E2B1}" type="pres">
      <dgm:prSet presAssocID="{9719D6FA-5571-4DBC-BCC2-036E0FD17F1E}" presName="spaceBetweenRectangles" presStyleCnt="0"/>
      <dgm:spPr/>
    </dgm:pt>
    <dgm:pt modelId="{AE08D557-DD2F-4741-93A9-6C1FD4A8BF76}" type="pres">
      <dgm:prSet presAssocID="{B5D889D7-09AC-4DC6-A488-AF105CFBE12C}" presName="parentLin" presStyleCnt="0"/>
      <dgm:spPr/>
    </dgm:pt>
    <dgm:pt modelId="{7C63DDCE-0479-4E8A-AB7C-13248777FBD5}" type="pres">
      <dgm:prSet presAssocID="{B5D889D7-09AC-4DC6-A488-AF105CFBE12C}" presName="parentLeftMargin" presStyleLbl="node1" presStyleIdx="0" presStyleCnt="4"/>
      <dgm:spPr/>
      <dgm:t>
        <a:bodyPr/>
        <a:lstStyle/>
        <a:p>
          <a:endParaRPr lang="en-GB"/>
        </a:p>
      </dgm:t>
    </dgm:pt>
    <dgm:pt modelId="{2DF95391-A9E0-4B7A-B5C7-ABD8E64D9C6D}" type="pres">
      <dgm:prSet presAssocID="{B5D889D7-09AC-4DC6-A488-AF105CFBE12C}" presName="parentText" presStyleLbl="node1" presStyleIdx="1" presStyleCnt="4">
        <dgm:presLayoutVars>
          <dgm:chMax val="0"/>
          <dgm:bulletEnabled val="1"/>
        </dgm:presLayoutVars>
      </dgm:prSet>
      <dgm:spPr/>
      <dgm:t>
        <a:bodyPr/>
        <a:lstStyle/>
        <a:p>
          <a:endParaRPr lang="en-GB"/>
        </a:p>
      </dgm:t>
    </dgm:pt>
    <dgm:pt modelId="{A38BD194-2A16-49D2-85D7-1AD0EB618159}" type="pres">
      <dgm:prSet presAssocID="{B5D889D7-09AC-4DC6-A488-AF105CFBE12C}" presName="negativeSpace" presStyleCnt="0"/>
      <dgm:spPr/>
    </dgm:pt>
    <dgm:pt modelId="{89F690A7-771E-4A82-8B92-A4CED9BAB61C}" type="pres">
      <dgm:prSet presAssocID="{B5D889D7-09AC-4DC6-A488-AF105CFBE12C}" presName="childText" presStyleLbl="conFgAcc1" presStyleIdx="1" presStyleCnt="4">
        <dgm:presLayoutVars>
          <dgm:bulletEnabled val="1"/>
        </dgm:presLayoutVars>
      </dgm:prSet>
      <dgm:spPr/>
    </dgm:pt>
    <dgm:pt modelId="{5683AEA0-5EB3-42AD-941A-7FC156CDDB67}" type="pres">
      <dgm:prSet presAssocID="{859D66D3-B42D-491A-B0A2-1BD0D1CEA4E7}" presName="spaceBetweenRectangles" presStyleCnt="0"/>
      <dgm:spPr/>
    </dgm:pt>
    <dgm:pt modelId="{AE39032B-9887-42B2-B579-939308F1E159}" type="pres">
      <dgm:prSet presAssocID="{018A771D-30C4-4867-93C4-B2C1CFA2DABE}" presName="parentLin" presStyleCnt="0"/>
      <dgm:spPr/>
    </dgm:pt>
    <dgm:pt modelId="{B97F60CA-BC4E-485D-BFCE-AAC82723E185}" type="pres">
      <dgm:prSet presAssocID="{018A771D-30C4-4867-93C4-B2C1CFA2DABE}" presName="parentLeftMargin" presStyleLbl="node1" presStyleIdx="1" presStyleCnt="4"/>
      <dgm:spPr/>
      <dgm:t>
        <a:bodyPr/>
        <a:lstStyle/>
        <a:p>
          <a:endParaRPr lang="en-GB"/>
        </a:p>
      </dgm:t>
    </dgm:pt>
    <dgm:pt modelId="{BFB43C72-5C3F-43C0-989E-11D5E347A9D7}" type="pres">
      <dgm:prSet presAssocID="{018A771D-30C4-4867-93C4-B2C1CFA2DABE}" presName="parentText" presStyleLbl="node1" presStyleIdx="2" presStyleCnt="4">
        <dgm:presLayoutVars>
          <dgm:chMax val="0"/>
          <dgm:bulletEnabled val="1"/>
        </dgm:presLayoutVars>
      </dgm:prSet>
      <dgm:spPr/>
      <dgm:t>
        <a:bodyPr/>
        <a:lstStyle/>
        <a:p>
          <a:endParaRPr lang="en-GB"/>
        </a:p>
      </dgm:t>
    </dgm:pt>
    <dgm:pt modelId="{1295D9E6-25A3-48D6-B8AD-5DA0BB8433AE}" type="pres">
      <dgm:prSet presAssocID="{018A771D-30C4-4867-93C4-B2C1CFA2DABE}" presName="negativeSpace" presStyleCnt="0"/>
      <dgm:spPr/>
    </dgm:pt>
    <dgm:pt modelId="{B15B7411-A620-47A5-AA6F-03188DED3284}" type="pres">
      <dgm:prSet presAssocID="{018A771D-30C4-4867-93C4-B2C1CFA2DABE}" presName="childText" presStyleLbl="conFgAcc1" presStyleIdx="2" presStyleCnt="4">
        <dgm:presLayoutVars>
          <dgm:bulletEnabled val="1"/>
        </dgm:presLayoutVars>
      </dgm:prSet>
      <dgm:spPr/>
    </dgm:pt>
    <dgm:pt modelId="{6E06E176-AE0B-4BFC-B279-02D39E8B1D6F}" type="pres">
      <dgm:prSet presAssocID="{608DADF3-ADCB-44A3-B7FE-EF962287F104}" presName="spaceBetweenRectangles" presStyleCnt="0"/>
      <dgm:spPr/>
    </dgm:pt>
    <dgm:pt modelId="{54BC9519-93CA-426F-AE54-F3249D4B173C}" type="pres">
      <dgm:prSet presAssocID="{112808AA-74F3-4CAE-BD25-CF77C061D2BC}" presName="parentLin" presStyleCnt="0"/>
      <dgm:spPr/>
    </dgm:pt>
    <dgm:pt modelId="{391FE71B-7994-4D20-9213-36C65E3A8944}" type="pres">
      <dgm:prSet presAssocID="{112808AA-74F3-4CAE-BD25-CF77C061D2BC}" presName="parentLeftMargin" presStyleLbl="node1" presStyleIdx="2" presStyleCnt="4"/>
      <dgm:spPr/>
      <dgm:t>
        <a:bodyPr/>
        <a:lstStyle/>
        <a:p>
          <a:endParaRPr lang="en-GB"/>
        </a:p>
      </dgm:t>
    </dgm:pt>
    <dgm:pt modelId="{C814B99B-5FBF-48ED-AFF4-77A6A1858D93}" type="pres">
      <dgm:prSet presAssocID="{112808AA-74F3-4CAE-BD25-CF77C061D2BC}" presName="parentText" presStyleLbl="node1" presStyleIdx="3" presStyleCnt="4">
        <dgm:presLayoutVars>
          <dgm:chMax val="0"/>
          <dgm:bulletEnabled val="1"/>
        </dgm:presLayoutVars>
      </dgm:prSet>
      <dgm:spPr/>
      <dgm:t>
        <a:bodyPr/>
        <a:lstStyle/>
        <a:p>
          <a:endParaRPr lang="en-GB"/>
        </a:p>
      </dgm:t>
    </dgm:pt>
    <dgm:pt modelId="{78F73C3F-FC84-4F7C-9908-B25E32315D70}" type="pres">
      <dgm:prSet presAssocID="{112808AA-74F3-4CAE-BD25-CF77C061D2BC}" presName="negativeSpace" presStyleCnt="0"/>
      <dgm:spPr/>
    </dgm:pt>
    <dgm:pt modelId="{14DB0AC5-FF88-4243-8343-796968C49370}" type="pres">
      <dgm:prSet presAssocID="{112808AA-74F3-4CAE-BD25-CF77C061D2BC}" presName="childText" presStyleLbl="conFgAcc1" presStyleIdx="3" presStyleCnt="4">
        <dgm:presLayoutVars>
          <dgm:bulletEnabled val="1"/>
        </dgm:presLayoutVars>
      </dgm:prSet>
      <dgm:spPr/>
    </dgm:pt>
  </dgm:ptLst>
  <dgm:cxnLst>
    <dgm:cxn modelId="{F9F38AC0-BB66-4B34-8267-EC3639B697D7}" srcId="{3D4E08DF-571C-4516-9861-54FA5E76CB56}" destId="{C69CC5FA-9849-495F-B67B-CAFCB21E7AC2}" srcOrd="0" destOrd="0" parTransId="{D2E25212-2434-4FB6-835B-8408559BCDDB}" sibTransId="{9719D6FA-5571-4DBC-BCC2-036E0FD17F1E}"/>
    <dgm:cxn modelId="{A065E2E0-AAFF-4A84-975C-31551EB12F40}" type="presOf" srcId="{018A771D-30C4-4867-93C4-B2C1CFA2DABE}" destId="{B97F60CA-BC4E-485D-BFCE-AAC82723E185}" srcOrd="0" destOrd="0" presId="urn:microsoft.com/office/officeart/2005/8/layout/list1"/>
    <dgm:cxn modelId="{2EF08579-6365-4DF9-957B-E584DAE171EA}" srcId="{3D4E08DF-571C-4516-9861-54FA5E76CB56}" destId="{B5D889D7-09AC-4DC6-A488-AF105CFBE12C}" srcOrd="1" destOrd="0" parTransId="{55AE646E-D3F2-4351-9E00-061F6153FC3C}" sibTransId="{859D66D3-B42D-491A-B0A2-1BD0D1CEA4E7}"/>
    <dgm:cxn modelId="{F9800B92-ED0C-487C-A8C9-8610BA9822DC}" type="presOf" srcId="{C69CC5FA-9849-495F-B67B-CAFCB21E7AC2}" destId="{466C982B-A93B-4BCD-B1C7-A6E37979E6D9}" srcOrd="1" destOrd="0" presId="urn:microsoft.com/office/officeart/2005/8/layout/list1"/>
    <dgm:cxn modelId="{17890DC7-C670-4086-8F09-EB82DB89BE0D}" type="presOf" srcId="{B5D889D7-09AC-4DC6-A488-AF105CFBE12C}" destId="{7C63DDCE-0479-4E8A-AB7C-13248777FBD5}" srcOrd="0" destOrd="0" presId="urn:microsoft.com/office/officeart/2005/8/layout/list1"/>
    <dgm:cxn modelId="{4B5638B2-B2EB-42D9-8146-71DCD5C1BA7B}" type="presOf" srcId="{B5D889D7-09AC-4DC6-A488-AF105CFBE12C}" destId="{2DF95391-A9E0-4B7A-B5C7-ABD8E64D9C6D}" srcOrd="1" destOrd="0" presId="urn:microsoft.com/office/officeart/2005/8/layout/list1"/>
    <dgm:cxn modelId="{24290F35-400D-4F6B-A494-DE766A6754D8}" type="presOf" srcId="{C69CC5FA-9849-495F-B67B-CAFCB21E7AC2}" destId="{CD817B75-842C-425C-8E99-C8D7DC833F7F}" srcOrd="0" destOrd="0" presId="urn:microsoft.com/office/officeart/2005/8/layout/list1"/>
    <dgm:cxn modelId="{E68F2B07-0192-495B-9A4C-ECF82744F1DF}" type="presOf" srcId="{3D4E08DF-571C-4516-9861-54FA5E76CB56}" destId="{588F305A-8426-4879-A4D2-7B84FFC8A35D}" srcOrd="0" destOrd="0" presId="urn:microsoft.com/office/officeart/2005/8/layout/list1"/>
    <dgm:cxn modelId="{C490E63E-0A19-46A6-9F1B-0E0BC211B2B5}" type="presOf" srcId="{112808AA-74F3-4CAE-BD25-CF77C061D2BC}" destId="{C814B99B-5FBF-48ED-AFF4-77A6A1858D93}" srcOrd="1" destOrd="0" presId="urn:microsoft.com/office/officeart/2005/8/layout/list1"/>
    <dgm:cxn modelId="{A40BFDA9-4E7F-4347-A8B0-A77C0063D10D}" type="presOf" srcId="{112808AA-74F3-4CAE-BD25-CF77C061D2BC}" destId="{391FE71B-7994-4D20-9213-36C65E3A8944}" srcOrd="0" destOrd="0" presId="urn:microsoft.com/office/officeart/2005/8/layout/list1"/>
    <dgm:cxn modelId="{B9DE0DE0-8121-4390-A85B-D9933770A221}" srcId="{3D4E08DF-571C-4516-9861-54FA5E76CB56}" destId="{018A771D-30C4-4867-93C4-B2C1CFA2DABE}" srcOrd="2" destOrd="0" parTransId="{5914D705-054A-421E-A4D1-41D24A7507F1}" sibTransId="{608DADF3-ADCB-44A3-B7FE-EF962287F104}"/>
    <dgm:cxn modelId="{58E0CE7F-F4CB-43E7-B7B8-CD375D27C541}" type="presOf" srcId="{018A771D-30C4-4867-93C4-B2C1CFA2DABE}" destId="{BFB43C72-5C3F-43C0-989E-11D5E347A9D7}" srcOrd="1" destOrd="0" presId="urn:microsoft.com/office/officeart/2005/8/layout/list1"/>
    <dgm:cxn modelId="{1F77C4A1-B0BD-4ED1-B9EE-88306076BA3A}" srcId="{3D4E08DF-571C-4516-9861-54FA5E76CB56}" destId="{112808AA-74F3-4CAE-BD25-CF77C061D2BC}" srcOrd="3" destOrd="0" parTransId="{3F81AC69-421A-4BBB-8440-902235ED3FA0}" sibTransId="{B8D02925-A806-4F9A-9937-4ADD6C433155}"/>
    <dgm:cxn modelId="{D8E50569-BCBA-495A-96C3-7E87E08F4451}" type="presParOf" srcId="{588F305A-8426-4879-A4D2-7B84FFC8A35D}" destId="{3F3E78E8-4D1E-4A10-9F78-35F5D463B9F5}" srcOrd="0" destOrd="0" presId="urn:microsoft.com/office/officeart/2005/8/layout/list1"/>
    <dgm:cxn modelId="{AAD4C1FF-1445-4636-8A65-83AF7A3DCA63}" type="presParOf" srcId="{3F3E78E8-4D1E-4A10-9F78-35F5D463B9F5}" destId="{CD817B75-842C-425C-8E99-C8D7DC833F7F}" srcOrd="0" destOrd="0" presId="urn:microsoft.com/office/officeart/2005/8/layout/list1"/>
    <dgm:cxn modelId="{5AC8E635-4749-4482-A6A4-C658B120B5C5}" type="presParOf" srcId="{3F3E78E8-4D1E-4A10-9F78-35F5D463B9F5}" destId="{466C982B-A93B-4BCD-B1C7-A6E37979E6D9}" srcOrd="1" destOrd="0" presId="urn:microsoft.com/office/officeart/2005/8/layout/list1"/>
    <dgm:cxn modelId="{E7A0C6EB-817C-46B5-829E-405D29B1EED9}" type="presParOf" srcId="{588F305A-8426-4879-A4D2-7B84FFC8A35D}" destId="{C7307E80-2E3A-4A65-84AE-BF44C7FD32D2}" srcOrd="1" destOrd="0" presId="urn:microsoft.com/office/officeart/2005/8/layout/list1"/>
    <dgm:cxn modelId="{3A560311-2D45-4643-85A5-574E781E26EF}" type="presParOf" srcId="{588F305A-8426-4879-A4D2-7B84FFC8A35D}" destId="{BB7A4DD6-22C2-4EC6-9DC6-F9550D56AFF7}" srcOrd="2" destOrd="0" presId="urn:microsoft.com/office/officeart/2005/8/layout/list1"/>
    <dgm:cxn modelId="{D6B42F94-4531-4487-8500-581CC75C082B}" type="presParOf" srcId="{588F305A-8426-4879-A4D2-7B84FFC8A35D}" destId="{6FDD326F-3870-4798-B761-5875F860E2B1}" srcOrd="3" destOrd="0" presId="urn:microsoft.com/office/officeart/2005/8/layout/list1"/>
    <dgm:cxn modelId="{E281D6CF-1F34-4823-969D-73D4C74BE318}" type="presParOf" srcId="{588F305A-8426-4879-A4D2-7B84FFC8A35D}" destId="{AE08D557-DD2F-4741-93A9-6C1FD4A8BF76}" srcOrd="4" destOrd="0" presId="urn:microsoft.com/office/officeart/2005/8/layout/list1"/>
    <dgm:cxn modelId="{DBCFF94B-CD88-4027-9842-8BE8C8B1A630}" type="presParOf" srcId="{AE08D557-DD2F-4741-93A9-6C1FD4A8BF76}" destId="{7C63DDCE-0479-4E8A-AB7C-13248777FBD5}" srcOrd="0" destOrd="0" presId="urn:microsoft.com/office/officeart/2005/8/layout/list1"/>
    <dgm:cxn modelId="{319664FE-B049-483B-8C31-817B77D4C8D3}" type="presParOf" srcId="{AE08D557-DD2F-4741-93A9-6C1FD4A8BF76}" destId="{2DF95391-A9E0-4B7A-B5C7-ABD8E64D9C6D}" srcOrd="1" destOrd="0" presId="urn:microsoft.com/office/officeart/2005/8/layout/list1"/>
    <dgm:cxn modelId="{6A8F0F94-BEE7-4F89-9D6B-69450D487B41}" type="presParOf" srcId="{588F305A-8426-4879-A4D2-7B84FFC8A35D}" destId="{A38BD194-2A16-49D2-85D7-1AD0EB618159}" srcOrd="5" destOrd="0" presId="urn:microsoft.com/office/officeart/2005/8/layout/list1"/>
    <dgm:cxn modelId="{7A0B9B85-C30F-42CE-BF34-2DA180D79F46}" type="presParOf" srcId="{588F305A-8426-4879-A4D2-7B84FFC8A35D}" destId="{89F690A7-771E-4A82-8B92-A4CED9BAB61C}" srcOrd="6" destOrd="0" presId="urn:microsoft.com/office/officeart/2005/8/layout/list1"/>
    <dgm:cxn modelId="{BF65D79E-7969-4E2A-A97E-4A097E2D2C3E}" type="presParOf" srcId="{588F305A-8426-4879-A4D2-7B84FFC8A35D}" destId="{5683AEA0-5EB3-42AD-941A-7FC156CDDB67}" srcOrd="7" destOrd="0" presId="urn:microsoft.com/office/officeart/2005/8/layout/list1"/>
    <dgm:cxn modelId="{91E419C3-0250-4DFA-815A-246EE9F95ECB}" type="presParOf" srcId="{588F305A-8426-4879-A4D2-7B84FFC8A35D}" destId="{AE39032B-9887-42B2-B579-939308F1E159}" srcOrd="8" destOrd="0" presId="urn:microsoft.com/office/officeart/2005/8/layout/list1"/>
    <dgm:cxn modelId="{2820E1C9-DC18-4CEB-8AF9-2DEFBC497C05}" type="presParOf" srcId="{AE39032B-9887-42B2-B579-939308F1E159}" destId="{B97F60CA-BC4E-485D-BFCE-AAC82723E185}" srcOrd="0" destOrd="0" presId="urn:microsoft.com/office/officeart/2005/8/layout/list1"/>
    <dgm:cxn modelId="{F582D316-6B28-446B-B4F6-386C808CAF4F}" type="presParOf" srcId="{AE39032B-9887-42B2-B579-939308F1E159}" destId="{BFB43C72-5C3F-43C0-989E-11D5E347A9D7}" srcOrd="1" destOrd="0" presId="urn:microsoft.com/office/officeart/2005/8/layout/list1"/>
    <dgm:cxn modelId="{87A9EC06-62C9-478E-B043-8651DC5F6100}" type="presParOf" srcId="{588F305A-8426-4879-A4D2-7B84FFC8A35D}" destId="{1295D9E6-25A3-48D6-B8AD-5DA0BB8433AE}" srcOrd="9" destOrd="0" presId="urn:microsoft.com/office/officeart/2005/8/layout/list1"/>
    <dgm:cxn modelId="{C5EAE369-1B7D-421F-943F-5CE4ACEDD1B5}" type="presParOf" srcId="{588F305A-8426-4879-A4D2-7B84FFC8A35D}" destId="{B15B7411-A620-47A5-AA6F-03188DED3284}" srcOrd="10" destOrd="0" presId="urn:microsoft.com/office/officeart/2005/8/layout/list1"/>
    <dgm:cxn modelId="{61AAEA25-34E5-4683-8F83-B412634BE864}" type="presParOf" srcId="{588F305A-8426-4879-A4D2-7B84FFC8A35D}" destId="{6E06E176-AE0B-4BFC-B279-02D39E8B1D6F}" srcOrd="11" destOrd="0" presId="urn:microsoft.com/office/officeart/2005/8/layout/list1"/>
    <dgm:cxn modelId="{6C4CF6AF-A2CE-43E3-9B61-B505BEFC91D3}" type="presParOf" srcId="{588F305A-8426-4879-A4D2-7B84FFC8A35D}" destId="{54BC9519-93CA-426F-AE54-F3249D4B173C}" srcOrd="12" destOrd="0" presId="urn:microsoft.com/office/officeart/2005/8/layout/list1"/>
    <dgm:cxn modelId="{390246B3-36BF-46DD-BAB9-9B7D1809EAC2}" type="presParOf" srcId="{54BC9519-93CA-426F-AE54-F3249D4B173C}" destId="{391FE71B-7994-4D20-9213-36C65E3A8944}" srcOrd="0" destOrd="0" presId="urn:microsoft.com/office/officeart/2005/8/layout/list1"/>
    <dgm:cxn modelId="{8F93C536-C3C9-4E8D-93F6-88AC8F3346DA}" type="presParOf" srcId="{54BC9519-93CA-426F-AE54-F3249D4B173C}" destId="{C814B99B-5FBF-48ED-AFF4-77A6A1858D93}" srcOrd="1" destOrd="0" presId="urn:microsoft.com/office/officeart/2005/8/layout/list1"/>
    <dgm:cxn modelId="{925190A5-51E7-4835-A61B-DEB269B90A53}" type="presParOf" srcId="{588F305A-8426-4879-A4D2-7B84FFC8A35D}" destId="{78F73C3F-FC84-4F7C-9908-B25E32315D70}" srcOrd="13" destOrd="0" presId="urn:microsoft.com/office/officeart/2005/8/layout/list1"/>
    <dgm:cxn modelId="{CE6333EB-5DAF-4DE9-9C76-44996F8BE7C4}" type="presParOf" srcId="{588F305A-8426-4879-A4D2-7B84FFC8A35D}" destId="{14DB0AC5-FF88-4243-8343-796968C4937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264E3FF-F9BD-40A3-A761-828324B981D0}">
      <dgm:prSet phldrT="[Text]" custT="1"/>
      <dgm:spPr/>
      <dgm:t>
        <a:bodyPr/>
        <a:lstStyle/>
        <a:p>
          <a:r>
            <a:rPr lang="en-GB" sz="1500" dirty="0" err="1" smtClean="0"/>
            <a:t>Dylech</a:t>
          </a:r>
          <a:r>
            <a:rPr lang="en-GB" sz="1500" dirty="0" smtClean="0"/>
            <a:t> </a:t>
          </a:r>
          <a:r>
            <a:rPr lang="en-GB" sz="1500" dirty="0" err="1" smtClean="0"/>
            <a:t>godi</a:t>
          </a:r>
          <a:r>
            <a:rPr lang="en-GB" sz="1500" dirty="0" smtClean="0"/>
            <a:t> </a:t>
          </a:r>
          <a:r>
            <a:rPr lang="en-GB" sz="1500" dirty="0" err="1" smtClean="0"/>
            <a:t>ymwybyddiaeth</a:t>
          </a:r>
          <a:r>
            <a:rPr lang="en-GB" sz="1500" dirty="0" smtClean="0"/>
            <a:t> o </a:t>
          </a:r>
          <a:r>
            <a:rPr lang="en-GB" sz="1500" dirty="0" err="1" smtClean="0"/>
            <a:t>nwy</a:t>
          </a:r>
          <a:r>
            <a:rPr lang="en-GB" sz="1500" dirty="0" smtClean="0"/>
            <a:t> </a:t>
          </a:r>
          <a:r>
            <a:rPr lang="en-GB" sz="1500" dirty="0" err="1" smtClean="0"/>
            <a:t>amgen</a:t>
          </a:r>
          <a:r>
            <a:rPr lang="en-GB" sz="1500" dirty="0" smtClean="0"/>
            <a:t>, </a:t>
          </a:r>
          <a:r>
            <a:rPr lang="en-GB" sz="1500" dirty="0" err="1" smtClean="0"/>
            <a:t>yn</a:t>
          </a:r>
          <a:r>
            <a:rPr lang="en-GB" sz="1500" dirty="0" smtClean="0"/>
            <a:t> </a:t>
          </a:r>
          <a:r>
            <a:rPr lang="en-GB" sz="1500" dirty="0" err="1" smtClean="0"/>
            <a:t>enwedig</a:t>
          </a:r>
          <a:r>
            <a:rPr lang="en-GB" sz="1500" dirty="0" smtClean="0"/>
            <a:t> </a:t>
          </a:r>
          <a:r>
            <a:rPr lang="en-GB" sz="1500" dirty="0" err="1" smtClean="0"/>
            <a:t>ymysg</a:t>
          </a:r>
          <a:r>
            <a:rPr lang="en-GB" sz="1500" dirty="0" smtClean="0"/>
            <a:t> </a:t>
          </a:r>
          <a:r>
            <a:rPr lang="en-GB" sz="1500" dirty="0" err="1" smtClean="0"/>
            <a:t>ffermwyr</a:t>
          </a:r>
          <a:r>
            <a:rPr lang="en-GB" sz="1500" dirty="0" smtClean="0"/>
            <a:t> a </a:t>
          </a:r>
          <a:r>
            <a:rPr lang="en-GB" sz="1500" dirty="0" err="1" smtClean="0"/>
            <a:t>pherchnogion</a:t>
          </a:r>
          <a:r>
            <a:rPr lang="en-GB" sz="1500" dirty="0" smtClean="0"/>
            <a:t> </a:t>
          </a:r>
          <a:r>
            <a:rPr lang="en-GB" sz="1500" dirty="0" err="1" smtClean="0"/>
            <a:t>tir</a:t>
          </a:r>
          <a:endParaRPr lang="en-GB" sz="1500" dirty="0">
            <a:solidFill>
              <a:schemeClr val="bg1"/>
            </a:solidFill>
            <a:latin typeface="Arial" panose="020B0604020202020204" pitchFamily="34" charset="0"/>
            <a:cs typeface="Arial" panose="020B0604020202020204" pitchFamily="34" charset="0"/>
          </a:endParaRPr>
        </a:p>
      </dgm:t>
    </dgm:pt>
    <dgm:pt modelId="{5F9ACA02-0976-4105-8BEC-4374E6C2B20E}" type="parTrans" cxnId="{1C70C5B1-FBE9-4403-9F05-71A70F4C53BB}">
      <dgm:prSet/>
      <dgm:spPr/>
      <dgm:t>
        <a:bodyPr/>
        <a:lstStyle/>
        <a:p>
          <a:endParaRPr lang="en-GB" sz="1500">
            <a:solidFill>
              <a:schemeClr val="bg1"/>
            </a:solidFill>
          </a:endParaRPr>
        </a:p>
      </dgm:t>
    </dgm:pt>
    <dgm:pt modelId="{55C18A0F-EA0F-4E3C-98D7-EAADBCCE3F38}" type="sibTrans" cxnId="{1C70C5B1-FBE9-4403-9F05-71A70F4C53BB}">
      <dgm:prSet/>
      <dgm:spPr/>
      <dgm:t>
        <a:bodyPr/>
        <a:lstStyle/>
        <a:p>
          <a:endParaRPr lang="en-GB" sz="1500">
            <a:solidFill>
              <a:schemeClr val="bg1"/>
            </a:solidFill>
          </a:endParaRPr>
        </a:p>
      </dgm:t>
    </dgm:pt>
    <dgm:pt modelId="{FD989F38-2C9C-41B3-AFD7-F7EE3FD02EBD}">
      <dgm:prSet custT="1"/>
      <dgm:spPr/>
      <dgm:t>
        <a:bodyPr/>
        <a:lstStyle/>
        <a:p>
          <a:r>
            <a:rPr lang="en-GB" sz="1500" dirty="0" err="1" smtClean="0"/>
            <a:t>Dylech</a:t>
          </a:r>
          <a:r>
            <a:rPr lang="en-GB" sz="1500" dirty="0" smtClean="0"/>
            <a:t> </a:t>
          </a:r>
          <a:r>
            <a:rPr lang="en-GB" sz="1500" dirty="0" err="1" smtClean="0"/>
            <a:t>gynnal</a:t>
          </a:r>
          <a:r>
            <a:rPr lang="en-GB" sz="1500" dirty="0" smtClean="0"/>
            <a:t> </a:t>
          </a:r>
          <a:r>
            <a:rPr lang="en-GB" sz="1500" dirty="0" err="1" smtClean="0"/>
            <a:t>gweithdy</a:t>
          </a:r>
          <a:r>
            <a:rPr lang="en-GB" sz="1500" dirty="0" smtClean="0"/>
            <a:t> </a:t>
          </a:r>
          <a:r>
            <a:rPr lang="en-GB" sz="1500" dirty="0" err="1" smtClean="0"/>
            <a:t>sydd</a:t>
          </a:r>
          <a:r>
            <a:rPr lang="en-GB" sz="1500" dirty="0" smtClean="0"/>
            <a:t> </a:t>
          </a:r>
          <a:r>
            <a:rPr lang="en-GB" sz="1500" dirty="0" err="1" smtClean="0"/>
            <a:t>wedi’i</a:t>
          </a:r>
          <a:r>
            <a:rPr lang="en-GB" sz="1500" dirty="0" smtClean="0"/>
            <a:t> </a:t>
          </a:r>
          <a:r>
            <a:rPr lang="en-GB" sz="1500" dirty="0" err="1" smtClean="0"/>
            <a:t>fwriadu</a:t>
          </a:r>
          <a:r>
            <a:rPr lang="en-GB" sz="1500" dirty="0" smtClean="0"/>
            <a:t> dim </a:t>
          </a:r>
          <a:r>
            <a:rPr lang="en-GB" sz="1500" dirty="0" err="1" smtClean="0"/>
            <a:t>ond</a:t>
          </a:r>
          <a:r>
            <a:rPr lang="en-GB" sz="1500" dirty="0" smtClean="0"/>
            <a:t> </a:t>
          </a:r>
          <a:r>
            <a:rPr lang="en-GB" sz="1500" dirty="0" err="1" smtClean="0"/>
            <a:t>ar</a:t>
          </a:r>
          <a:r>
            <a:rPr lang="en-GB" sz="1500" dirty="0" smtClean="0"/>
            <a:t> </a:t>
          </a:r>
          <a:r>
            <a:rPr lang="en-GB" sz="1500" dirty="0" err="1" smtClean="0"/>
            <a:t>gyfer</a:t>
          </a:r>
          <a:r>
            <a:rPr lang="en-GB" sz="1500" dirty="0" smtClean="0"/>
            <a:t> </a:t>
          </a:r>
          <a:r>
            <a:rPr lang="en-GB" sz="1500" dirty="0" err="1" smtClean="0"/>
            <a:t>chwaraewyr</a:t>
          </a:r>
          <a:r>
            <a:rPr lang="en-GB" sz="1500" dirty="0" smtClean="0"/>
            <a:t> </a:t>
          </a:r>
          <a:r>
            <a:rPr lang="en-GB" sz="1500" dirty="0" err="1" smtClean="0"/>
            <a:t>allweddol</a:t>
          </a:r>
          <a:r>
            <a:rPr lang="en-GB" sz="1500" dirty="0" smtClean="0"/>
            <a:t> </a:t>
          </a:r>
          <a:r>
            <a:rPr lang="en-GB" sz="1500" dirty="0" err="1" smtClean="0"/>
            <a:t>yn</a:t>
          </a:r>
          <a:r>
            <a:rPr lang="en-GB" sz="1500" dirty="0" smtClean="0"/>
            <a:t> y </a:t>
          </a:r>
          <a:r>
            <a:rPr lang="en-GB" sz="1500" dirty="0" err="1" smtClean="0"/>
            <a:t>diwydiant</a:t>
          </a:r>
          <a:r>
            <a:rPr lang="en-GB" sz="1500" dirty="0" smtClean="0"/>
            <a:t> </a:t>
          </a:r>
          <a:r>
            <a:rPr lang="en-GB" sz="1500" dirty="0" err="1" smtClean="0"/>
            <a:t>yn</a:t>
          </a:r>
          <a:r>
            <a:rPr lang="en-GB" sz="1500" dirty="0" smtClean="0"/>
            <a:t> </a:t>
          </a:r>
          <a:r>
            <a:rPr lang="en-GB" sz="1500" dirty="0" err="1" smtClean="0"/>
            <a:t>cynnwys</a:t>
          </a:r>
          <a:r>
            <a:rPr lang="en-GB" sz="1500" dirty="0" smtClean="0"/>
            <a:t> </a:t>
          </a:r>
          <a:r>
            <a:rPr lang="en-GB" sz="1500" dirty="0" err="1" smtClean="0"/>
            <a:t>datblygwyr</a:t>
          </a:r>
          <a:r>
            <a:rPr lang="en-GB" sz="1500" dirty="0" smtClean="0"/>
            <a:t>, </a:t>
          </a:r>
          <a:r>
            <a:rPr lang="en-GB" sz="1500" dirty="0" err="1" smtClean="0"/>
            <a:t>perchnogion</a:t>
          </a:r>
          <a:r>
            <a:rPr lang="en-GB" sz="1500" dirty="0" smtClean="0"/>
            <a:t> </a:t>
          </a:r>
          <a:r>
            <a:rPr lang="en-GB" sz="1500" dirty="0" err="1" smtClean="0"/>
            <a:t>tir</a:t>
          </a:r>
          <a:r>
            <a:rPr lang="en-GB" sz="1500" dirty="0" smtClean="0"/>
            <a:t> a </a:t>
          </a:r>
          <a:r>
            <a:rPr lang="en-GB" sz="1500" dirty="0" err="1" smtClean="0"/>
            <a:t>phartneriaid</a:t>
          </a:r>
          <a:r>
            <a:rPr lang="en-GB" sz="1500" dirty="0" smtClean="0"/>
            <a:t> y </a:t>
          </a:r>
          <a:r>
            <a:rPr lang="en-GB" sz="1500" dirty="0" err="1" smtClean="0"/>
            <a:t>gadwyn</a:t>
          </a:r>
          <a:r>
            <a:rPr lang="en-GB" sz="1500" dirty="0" smtClean="0"/>
            <a:t> </a:t>
          </a:r>
          <a:r>
            <a:rPr lang="en-GB" sz="1500" dirty="0" err="1" smtClean="0"/>
            <a:t>gyflenwi</a:t>
          </a:r>
          <a:endParaRPr lang="en-GB" sz="1500" dirty="0">
            <a:solidFill>
              <a:schemeClr val="bg1"/>
            </a:solidFill>
            <a:latin typeface="Arial" panose="020B0604020202020204" pitchFamily="34" charset="0"/>
            <a:cs typeface="Arial" panose="020B0604020202020204" pitchFamily="34" charset="0"/>
          </a:endParaRPr>
        </a:p>
      </dgm:t>
    </dgm:pt>
    <dgm:pt modelId="{3B8727D6-E6E5-4B89-8264-65C5E98B7DFE}" type="parTrans" cxnId="{C6F4FF93-EE17-4E5D-A6AB-445982DAF3A9}">
      <dgm:prSet/>
      <dgm:spPr/>
      <dgm:t>
        <a:bodyPr/>
        <a:lstStyle/>
        <a:p>
          <a:endParaRPr lang="en-GB" sz="1500">
            <a:solidFill>
              <a:schemeClr val="bg1"/>
            </a:solidFill>
          </a:endParaRPr>
        </a:p>
      </dgm:t>
    </dgm:pt>
    <dgm:pt modelId="{B8009630-CA8B-47BB-B91F-9B4EF2481EDA}" type="sibTrans" cxnId="{C6F4FF93-EE17-4E5D-A6AB-445982DAF3A9}">
      <dgm:prSet/>
      <dgm:spPr/>
      <dgm:t>
        <a:bodyPr/>
        <a:lstStyle/>
        <a:p>
          <a:endParaRPr lang="en-GB" sz="1500">
            <a:solidFill>
              <a:schemeClr val="bg1"/>
            </a:solidFill>
          </a:endParaRPr>
        </a:p>
      </dgm:t>
    </dgm:pt>
    <dgm:pt modelId="{D4832E7E-F1B9-4650-9CB5-CD237156A009}">
      <dgm:prSet custT="1"/>
      <dgm:spPr/>
      <dgm:t>
        <a:bodyPr/>
        <a:lstStyle/>
        <a:p>
          <a:r>
            <a:rPr lang="en-GB" sz="1500" dirty="0" err="1" smtClean="0"/>
            <a:t>Dylech</a:t>
          </a:r>
          <a:r>
            <a:rPr lang="en-GB" sz="1500" dirty="0" smtClean="0"/>
            <a:t> </a:t>
          </a:r>
          <a:r>
            <a:rPr lang="en-GB" sz="1500" dirty="0" err="1" smtClean="0"/>
            <a:t>wneud</a:t>
          </a:r>
          <a:r>
            <a:rPr lang="en-GB" sz="1500" dirty="0" smtClean="0"/>
            <a:t> </a:t>
          </a:r>
          <a:r>
            <a:rPr lang="en-GB" sz="1500" dirty="0" err="1" smtClean="0"/>
            <a:t>mwy</a:t>
          </a:r>
          <a:r>
            <a:rPr lang="en-GB" sz="1500" dirty="0" smtClean="0"/>
            <a:t> </a:t>
          </a:r>
          <a:r>
            <a:rPr lang="en-GB" sz="1500" dirty="0" err="1" smtClean="0"/>
            <a:t>i</a:t>
          </a:r>
          <a:r>
            <a:rPr lang="en-GB" sz="1500" dirty="0" smtClean="0"/>
            <a:t> </a:t>
          </a:r>
          <a:r>
            <a:rPr lang="en-GB" sz="1500" dirty="0" err="1" smtClean="0"/>
            <a:t>hyrwyddo</a:t>
          </a:r>
          <a:r>
            <a:rPr lang="en-GB" sz="1500" dirty="0" smtClean="0"/>
            <a:t> </a:t>
          </a:r>
          <a:r>
            <a:rPr lang="en-GB" sz="1500" dirty="0" err="1" smtClean="0"/>
            <a:t>manteision</a:t>
          </a:r>
          <a:r>
            <a:rPr lang="en-GB" sz="1500" dirty="0" smtClean="0"/>
            <a:t> </a:t>
          </a:r>
          <a:r>
            <a:rPr lang="en-GB" sz="1500" dirty="0" err="1" smtClean="0"/>
            <a:t>nwy</a:t>
          </a:r>
          <a:r>
            <a:rPr lang="en-GB" sz="1500" dirty="0" smtClean="0"/>
            <a:t> </a:t>
          </a:r>
          <a:r>
            <a:rPr lang="en-GB" sz="1500" dirty="0" err="1" smtClean="0"/>
            <a:t>amgen</a:t>
          </a:r>
          <a:r>
            <a:rPr lang="en-GB" sz="1500" dirty="0" smtClean="0"/>
            <a:t> a </a:t>
          </a:r>
          <a:r>
            <a:rPr lang="en-GB" sz="1500" dirty="0" err="1" smtClean="0"/>
            <a:t>dylech</a:t>
          </a:r>
          <a:r>
            <a:rPr lang="en-GB" sz="1500" dirty="0" smtClean="0"/>
            <a:t> </a:t>
          </a:r>
          <a:r>
            <a:rPr lang="en-GB" sz="1500" dirty="0" err="1" smtClean="0"/>
            <a:t>dargedu</a:t>
          </a:r>
          <a:r>
            <a:rPr lang="en-GB" sz="1500" dirty="0" smtClean="0"/>
            <a:t> Cymru </a:t>
          </a:r>
          <a:r>
            <a:rPr lang="en-GB" sz="1500" dirty="0" err="1" smtClean="0"/>
            <a:t>lle</a:t>
          </a:r>
          <a:r>
            <a:rPr lang="en-GB" sz="1500" dirty="0" smtClean="0"/>
            <a:t> </a:t>
          </a:r>
          <a:r>
            <a:rPr lang="en-GB" sz="1500" dirty="0" err="1" smtClean="0"/>
            <a:t>mae’r</a:t>
          </a:r>
          <a:r>
            <a:rPr lang="en-GB" sz="1500" dirty="0" smtClean="0"/>
            <a:t> </a:t>
          </a:r>
          <a:r>
            <a:rPr lang="en-GB" sz="1500" dirty="0" err="1" smtClean="0"/>
            <a:t>gyfradd</a:t>
          </a:r>
          <a:r>
            <a:rPr lang="en-GB" sz="1500" dirty="0" smtClean="0"/>
            <a:t> </a:t>
          </a:r>
          <a:r>
            <a:rPr lang="en-GB" sz="1500" dirty="0" err="1" smtClean="0"/>
            <a:t>derbyn</a:t>
          </a:r>
          <a:r>
            <a:rPr lang="en-GB" sz="1500" dirty="0" smtClean="0"/>
            <a:t> </a:t>
          </a:r>
          <a:r>
            <a:rPr lang="en-GB" sz="1500" dirty="0" err="1" smtClean="0"/>
            <a:t>wedi</a:t>
          </a:r>
          <a:r>
            <a:rPr lang="en-GB" sz="1500" dirty="0" smtClean="0"/>
            <a:t> bod </a:t>
          </a:r>
          <a:r>
            <a:rPr lang="en-GB" sz="1500" dirty="0" err="1" smtClean="0"/>
            <a:t>yn</a:t>
          </a:r>
          <a:r>
            <a:rPr lang="en-GB" sz="1500" dirty="0" smtClean="0"/>
            <a:t> </a:t>
          </a:r>
          <a:r>
            <a:rPr lang="en-GB" sz="1500" dirty="0" err="1" smtClean="0"/>
            <a:t>araf</a:t>
          </a:r>
          <a:endParaRPr lang="en-GB" sz="1500" dirty="0">
            <a:solidFill>
              <a:schemeClr val="bg1"/>
            </a:solidFill>
            <a:latin typeface="Arial" panose="020B0604020202020204" pitchFamily="34" charset="0"/>
            <a:cs typeface="Arial" panose="020B0604020202020204" pitchFamily="34" charset="0"/>
          </a:endParaRPr>
        </a:p>
      </dgm:t>
    </dgm:pt>
    <dgm:pt modelId="{37C52B5B-7C7E-4E21-85C4-7450886ECEC1}" type="parTrans" cxnId="{B8C5ECF9-BDBE-487D-8E75-D53FB9871B9F}">
      <dgm:prSet/>
      <dgm:spPr/>
      <dgm:t>
        <a:bodyPr/>
        <a:lstStyle/>
        <a:p>
          <a:endParaRPr lang="en-GB" sz="1500">
            <a:solidFill>
              <a:schemeClr val="bg1"/>
            </a:solidFill>
          </a:endParaRPr>
        </a:p>
      </dgm:t>
    </dgm:pt>
    <dgm:pt modelId="{27CC07FB-81A8-4637-8B18-5CA1CD77DF7F}" type="sibTrans" cxnId="{B8C5ECF9-BDBE-487D-8E75-D53FB9871B9F}">
      <dgm:prSet/>
      <dgm:spPr/>
      <dgm:t>
        <a:bodyPr/>
        <a:lstStyle/>
        <a:p>
          <a:endParaRPr lang="en-GB" sz="1500">
            <a:solidFill>
              <a:schemeClr val="bg1"/>
            </a:solidFill>
          </a:endParaRPr>
        </a:p>
      </dgm:t>
    </dgm:pt>
    <dgm:pt modelId="{8A0B84E6-2F37-4211-B6DB-3C0C1FC156CF}">
      <dgm:prSet custT="1"/>
      <dgm:spPr/>
      <dgm:t>
        <a:bodyPr/>
        <a:lstStyle/>
        <a:p>
          <a:r>
            <a:rPr lang="en-GB" sz="1500" dirty="0" err="1" smtClean="0"/>
            <a:t>Dylech</a:t>
          </a:r>
          <a:r>
            <a:rPr lang="en-GB" sz="1500" dirty="0" smtClean="0"/>
            <a:t> </a:t>
          </a:r>
          <a:r>
            <a:rPr lang="en-GB" sz="1500" dirty="0" err="1" smtClean="0"/>
            <a:t>hyrwyddo</a:t>
          </a:r>
          <a:r>
            <a:rPr lang="en-GB" sz="1500" dirty="0" smtClean="0"/>
            <a:t> </a:t>
          </a:r>
          <a:r>
            <a:rPr lang="en-GB" sz="1500" dirty="0" err="1" smtClean="0"/>
            <a:t>nwy</a:t>
          </a:r>
          <a:r>
            <a:rPr lang="en-GB" sz="1500" dirty="0" smtClean="0"/>
            <a:t> </a:t>
          </a:r>
          <a:r>
            <a:rPr lang="en-GB" sz="1500" dirty="0" err="1" smtClean="0"/>
            <a:t>amgen</a:t>
          </a:r>
          <a:r>
            <a:rPr lang="en-GB" sz="1500" dirty="0" smtClean="0"/>
            <a:t> </a:t>
          </a:r>
          <a:r>
            <a:rPr lang="en-GB" sz="1500" dirty="0" err="1" smtClean="0"/>
            <a:t>i’r</a:t>
          </a:r>
          <a:r>
            <a:rPr lang="en-GB" sz="1500" dirty="0" smtClean="0"/>
            <a:t> </a:t>
          </a:r>
          <a:r>
            <a:rPr lang="en-GB" sz="1500" dirty="0" err="1" smtClean="0"/>
            <a:t>Llywodraeth</a:t>
          </a:r>
          <a:r>
            <a:rPr lang="en-GB" sz="1500" dirty="0" smtClean="0"/>
            <a:t> ac </a:t>
          </a:r>
          <a:r>
            <a:rPr lang="en-GB" sz="1500" dirty="0" err="1" smtClean="0"/>
            <a:t>i</a:t>
          </a:r>
          <a:r>
            <a:rPr lang="en-GB" sz="1500" dirty="0" smtClean="0"/>
            <a:t> </a:t>
          </a:r>
          <a:r>
            <a:rPr lang="en-GB" sz="1500" dirty="0" err="1" smtClean="0"/>
            <a:t>arweinwyr</a:t>
          </a:r>
          <a:r>
            <a:rPr lang="en-GB" sz="1500" dirty="0" smtClean="0"/>
            <a:t> </a:t>
          </a:r>
          <a:r>
            <a:rPr lang="en-GB" sz="1500" dirty="0" err="1" smtClean="0"/>
            <a:t>syniadau</a:t>
          </a:r>
          <a:r>
            <a:rPr lang="en-GB" sz="1500" dirty="0" smtClean="0"/>
            <a:t> </a:t>
          </a:r>
          <a:r>
            <a:rPr lang="en-GB" sz="1500" dirty="0" err="1" smtClean="0"/>
            <a:t>yn</a:t>
          </a:r>
          <a:r>
            <a:rPr lang="en-GB" sz="1500" dirty="0" smtClean="0"/>
            <a:t> y </a:t>
          </a:r>
          <a:r>
            <a:rPr lang="en-GB" sz="1500" dirty="0" err="1" smtClean="0"/>
            <a:t>diwydiant</a:t>
          </a:r>
          <a:endParaRPr lang="en-GB" sz="1500" dirty="0">
            <a:solidFill>
              <a:schemeClr val="bg1"/>
            </a:solidFill>
            <a:latin typeface="Arial" panose="020B0604020202020204" pitchFamily="34" charset="0"/>
            <a:cs typeface="Arial" panose="020B0604020202020204" pitchFamily="34" charset="0"/>
          </a:endParaRPr>
        </a:p>
      </dgm:t>
    </dgm:pt>
    <dgm:pt modelId="{CF767F96-C948-4CB9-9BAB-937624E22429}" type="parTrans" cxnId="{CB3B0ED1-9FCB-4A6B-8327-7CDFB8D029B0}">
      <dgm:prSet/>
      <dgm:spPr/>
      <dgm:t>
        <a:bodyPr/>
        <a:lstStyle/>
        <a:p>
          <a:endParaRPr lang="en-GB" sz="1500">
            <a:solidFill>
              <a:schemeClr val="bg1"/>
            </a:solidFill>
          </a:endParaRPr>
        </a:p>
      </dgm:t>
    </dgm:pt>
    <dgm:pt modelId="{F559A054-1977-4028-A32C-BE499019D8D4}" type="sibTrans" cxnId="{CB3B0ED1-9FCB-4A6B-8327-7CDFB8D029B0}">
      <dgm:prSet/>
      <dgm:spPr/>
      <dgm:t>
        <a:bodyPr/>
        <a:lstStyle/>
        <a:p>
          <a:endParaRPr lang="en-GB" sz="1500">
            <a:solidFill>
              <a:schemeClr val="bg1"/>
            </a:solidFill>
          </a:endParaRPr>
        </a:p>
      </dgm:t>
    </dgm:pt>
    <dgm:pt modelId="{0D00B434-B061-4F65-8E54-EE4636341EBE}" type="pres">
      <dgm:prSet presAssocID="{D459A8CB-300D-4D11-A7DF-2813180A01E2}" presName="Name0" presStyleCnt="0">
        <dgm:presLayoutVars>
          <dgm:chMax val="7"/>
          <dgm:chPref val="7"/>
          <dgm:dir/>
        </dgm:presLayoutVars>
      </dgm:prSet>
      <dgm:spPr/>
      <dgm:t>
        <a:bodyPr/>
        <a:lstStyle/>
        <a:p>
          <a:endParaRPr lang="en-GB"/>
        </a:p>
      </dgm:t>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4"/>
      <dgm:spPr/>
    </dgm:pt>
    <dgm:pt modelId="{22BE834E-C124-4A30-9090-DA10434FEFD8}" type="pres">
      <dgm:prSet presAssocID="{D459A8CB-300D-4D11-A7DF-2813180A01E2}" presName="conn" presStyleLbl="parChTrans1D2" presStyleIdx="0" presStyleCnt="1"/>
      <dgm:spPr/>
      <dgm:t>
        <a:bodyPr/>
        <a:lstStyle/>
        <a:p>
          <a:endParaRPr lang="en-GB"/>
        </a:p>
      </dgm:t>
    </dgm:pt>
    <dgm:pt modelId="{CA0CEFC9-4421-493F-8ADC-C7BB6847E039}" type="pres">
      <dgm:prSet presAssocID="{D459A8CB-300D-4D11-A7DF-2813180A01E2}" presName="extraNode" presStyleLbl="node1" presStyleIdx="0" presStyleCnt="4"/>
      <dgm:spPr/>
    </dgm:pt>
    <dgm:pt modelId="{D8C9E172-54FE-4554-94DF-7C890B71CD45}" type="pres">
      <dgm:prSet presAssocID="{D459A8CB-300D-4D11-A7DF-2813180A01E2}" presName="dstNode" presStyleLbl="node1" presStyleIdx="0" presStyleCnt="4"/>
      <dgm:spPr/>
    </dgm:pt>
    <dgm:pt modelId="{92D126F9-D11D-4B94-8870-7A869EE6D0F7}" type="pres">
      <dgm:prSet presAssocID="{3264E3FF-F9BD-40A3-A761-828324B981D0}" presName="text_1" presStyleLbl="node1" presStyleIdx="0" presStyleCnt="4">
        <dgm:presLayoutVars>
          <dgm:bulletEnabled val="1"/>
        </dgm:presLayoutVars>
      </dgm:prSet>
      <dgm:spPr/>
      <dgm:t>
        <a:bodyPr/>
        <a:lstStyle/>
        <a:p>
          <a:endParaRPr lang="en-GB"/>
        </a:p>
      </dgm:t>
    </dgm:pt>
    <dgm:pt modelId="{4FA7B483-0FF3-46F6-8419-7F383AE07B8B}" type="pres">
      <dgm:prSet presAssocID="{3264E3FF-F9BD-40A3-A761-828324B981D0}" presName="accent_1" presStyleCnt="0"/>
      <dgm:spPr/>
    </dgm:pt>
    <dgm:pt modelId="{247A77BE-867D-46FC-B0B1-28A2780BDB1D}" type="pres">
      <dgm:prSet presAssocID="{3264E3FF-F9BD-40A3-A761-828324B981D0}" presName="accentRepeatNode" presStyleLbl="solidFgAcc1" presStyleIdx="0" presStyleCnt="4"/>
      <dgm:spPr/>
    </dgm:pt>
    <dgm:pt modelId="{BA385596-8D62-4914-A231-96C9948DB1B6}" type="pres">
      <dgm:prSet presAssocID="{FD989F38-2C9C-41B3-AFD7-F7EE3FD02EBD}" presName="text_2" presStyleLbl="node1" presStyleIdx="1" presStyleCnt="4">
        <dgm:presLayoutVars>
          <dgm:bulletEnabled val="1"/>
        </dgm:presLayoutVars>
      </dgm:prSet>
      <dgm:spPr/>
      <dgm:t>
        <a:bodyPr/>
        <a:lstStyle/>
        <a:p>
          <a:endParaRPr lang="en-GB"/>
        </a:p>
      </dgm:t>
    </dgm:pt>
    <dgm:pt modelId="{E28CBC6A-9CCE-4940-87D5-7378C7D9A02B}" type="pres">
      <dgm:prSet presAssocID="{FD989F38-2C9C-41B3-AFD7-F7EE3FD02EBD}" presName="accent_2" presStyleCnt="0"/>
      <dgm:spPr/>
    </dgm:pt>
    <dgm:pt modelId="{E09911B0-752D-43B2-88AE-667FE9FBB823}" type="pres">
      <dgm:prSet presAssocID="{FD989F38-2C9C-41B3-AFD7-F7EE3FD02EBD}" presName="accentRepeatNode" presStyleLbl="solidFgAcc1" presStyleIdx="1" presStyleCnt="4"/>
      <dgm:spPr/>
    </dgm:pt>
    <dgm:pt modelId="{5D88785F-ACA1-443B-9D3A-0A7247DC035F}" type="pres">
      <dgm:prSet presAssocID="{D4832E7E-F1B9-4650-9CB5-CD237156A009}" presName="text_3" presStyleLbl="node1" presStyleIdx="2" presStyleCnt="4">
        <dgm:presLayoutVars>
          <dgm:bulletEnabled val="1"/>
        </dgm:presLayoutVars>
      </dgm:prSet>
      <dgm:spPr/>
      <dgm:t>
        <a:bodyPr/>
        <a:lstStyle/>
        <a:p>
          <a:endParaRPr lang="en-GB"/>
        </a:p>
      </dgm:t>
    </dgm:pt>
    <dgm:pt modelId="{1F0107C1-D3E4-4072-835B-A728021F77AB}" type="pres">
      <dgm:prSet presAssocID="{D4832E7E-F1B9-4650-9CB5-CD237156A009}" presName="accent_3" presStyleCnt="0"/>
      <dgm:spPr/>
    </dgm:pt>
    <dgm:pt modelId="{BF81C89B-6BC6-48F9-9046-6C75421BF4A0}" type="pres">
      <dgm:prSet presAssocID="{D4832E7E-F1B9-4650-9CB5-CD237156A009}" presName="accentRepeatNode" presStyleLbl="solidFgAcc1" presStyleIdx="2" presStyleCnt="4"/>
      <dgm:spPr/>
    </dgm:pt>
    <dgm:pt modelId="{3C41F3CB-3337-4721-B9AB-BB5CBDB67470}" type="pres">
      <dgm:prSet presAssocID="{8A0B84E6-2F37-4211-B6DB-3C0C1FC156CF}" presName="text_4" presStyleLbl="node1" presStyleIdx="3" presStyleCnt="4">
        <dgm:presLayoutVars>
          <dgm:bulletEnabled val="1"/>
        </dgm:presLayoutVars>
      </dgm:prSet>
      <dgm:spPr/>
      <dgm:t>
        <a:bodyPr/>
        <a:lstStyle/>
        <a:p>
          <a:endParaRPr lang="en-GB"/>
        </a:p>
      </dgm:t>
    </dgm:pt>
    <dgm:pt modelId="{C283E2DE-A6C1-42DF-8792-19A637609338}" type="pres">
      <dgm:prSet presAssocID="{8A0B84E6-2F37-4211-B6DB-3C0C1FC156CF}" presName="accent_4" presStyleCnt="0"/>
      <dgm:spPr/>
    </dgm:pt>
    <dgm:pt modelId="{08D6714D-F5A7-46E0-AA0D-A1E310A9A810}" type="pres">
      <dgm:prSet presAssocID="{8A0B84E6-2F37-4211-B6DB-3C0C1FC156CF}" presName="accentRepeatNode" presStyleLbl="solidFgAcc1" presStyleIdx="3" presStyleCnt="4"/>
      <dgm:spPr/>
    </dgm:pt>
  </dgm:ptLst>
  <dgm:cxnLst>
    <dgm:cxn modelId="{A19D8AD1-0228-4112-BFBA-F4A18DF80B20}" type="presOf" srcId="{FD989F38-2C9C-41B3-AFD7-F7EE3FD02EBD}" destId="{BA385596-8D62-4914-A231-96C9948DB1B6}" srcOrd="0" destOrd="0" presId="urn:microsoft.com/office/officeart/2008/layout/VerticalCurvedList"/>
    <dgm:cxn modelId="{1C70C5B1-FBE9-4403-9F05-71A70F4C53BB}" srcId="{D459A8CB-300D-4D11-A7DF-2813180A01E2}" destId="{3264E3FF-F9BD-40A3-A761-828324B981D0}" srcOrd="0" destOrd="0" parTransId="{5F9ACA02-0976-4105-8BEC-4374E6C2B20E}" sibTransId="{55C18A0F-EA0F-4E3C-98D7-EAADBCCE3F38}"/>
    <dgm:cxn modelId="{6AAEDED9-79BF-4951-8A0F-7A334E2325AC}" type="presOf" srcId="{55C18A0F-EA0F-4E3C-98D7-EAADBCCE3F38}" destId="{22BE834E-C124-4A30-9090-DA10434FEFD8}" srcOrd="0" destOrd="0" presId="urn:microsoft.com/office/officeart/2008/layout/VerticalCurvedList"/>
    <dgm:cxn modelId="{AA5235F8-8194-41E5-BC33-3D5149C13449}" type="presOf" srcId="{8A0B84E6-2F37-4211-B6DB-3C0C1FC156CF}" destId="{3C41F3CB-3337-4721-B9AB-BB5CBDB67470}" srcOrd="0" destOrd="0" presId="urn:microsoft.com/office/officeart/2008/layout/VerticalCurvedList"/>
    <dgm:cxn modelId="{C6F4FF93-EE17-4E5D-A6AB-445982DAF3A9}" srcId="{D459A8CB-300D-4D11-A7DF-2813180A01E2}" destId="{FD989F38-2C9C-41B3-AFD7-F7EE3FD02EBD}" srcOrd="1" destOrd="0" parTransId="{3B8727D6-E6E5-4B89-8264-65C5E98B7DFE}" sibTransId="{B8009630-CA8B-47BB-B91F-9B4EF2481EDA}"/>
    <dgm:cxn modelId="{5DDBA0FA-0374-4337-BB5E-95D610377F9C}" type="presOf" srcId="{D4832E7E-F1B9-4650-9CB5-CD237156A009}" destId="{5D88785F-ACA1-443B-9D3A-0A7247DC035F}" srcOrd="0" destOrd="0" presId="urn:microsoft.com/office/officeart/2008/layout/VerticalCurvedList"/>
    <dgm:cxn modelId="{392130EC-64A7-4450-AA88-B10ABC3FE933}" type="presOf" srcId="{3264E3FF-F9BD-40A3-A761-828324B981D0}" destId="{92D126F9-D11D-4B94-8870-7A869EE6D0F7}" srcOrd="0" destOrd="0" presId="urn:microsoft.com/office/officeart/2008/layout/VerticalCurvedList"/>
    <dgm:cxn modelId="{B8C5ECF9-BDBE-487D-8E75-D53FB9871B9F}" srcId="{D459A8CB-300D-4D11-A7DF-2813180A01E2}" destId="{D4832E7E-F1B9-4650-9CB5-CD237156A009}" srcOrd="2" destOrd="0" parTransId="{37C52B5B-7C7E-4E21-85C4-7450886ECEC1}" sibTransId="{27CC07FB-81A8-4637-8B18-5CA1CD77DF7F}"/>
    <dgm:cxn modelId="{CB3B0ED1-9FCB-4A6B-8327-7CDFB8D029B0}" srcId="{D459A8CB-300D-4D11-A7DF-2813180A01E2}" destId="{8A0B84E6-2F37-4211-B6DB-3C0C1FC156CF}" srcOrd="3" destOrd="0" parTransId="{CF767F96-C948-4CB9-9BAB-937624E22429}" sibTransId="{F559A054-1977-4028-A32C-BE499019D8D4}"/>
    <dgm:cxn modelId="{2D7FCC2C-2E86-4055-8840-CFEC9695CA3E}" type="presOf" srcId="{D459A8CB-300D-4D11-A7DF-2813180A01E2}" destId="{0D00B434-B061-4F65-8E54-EE4636341EBE}" srcOrd="0" destOrd="0" presId="urn:microsoft.com/office/officeart/2008/layout/VerticalCurvedList"/>
    <dgm:cxn modelId="{23D2D62E-3F12-49CE-AC93-8C79C3849C38}" type="presParOf" srcId="{0D00B434-B061-4F65-8E54-EE4636341EBE}" destId="{B6E7EB3E-68ED-4990-8F9E-569126CD3B4D}" srcOrd="0" destOrd="0" presId="urn:microsoft.com/office/officeart/2008/layout/VerticalCurvedList"/>
    <dgm:cxn modelId="{E05A9DCD-C51F-4071-895F-2B33F0BB18CC}" type="presParOf" srcId="{B6E7EB3E-68ED-4990-8F9E-569126CD3B4D}" destId="{050A3109-8A74-46C1-BCD9-6E87423316F1}" srcOrd="0" destOrd="0" presId="urn:microsoft.com/office/officeart/2008/layout/VerticalCurvedList"/>
    <dgm:cxn modelId="{ECBDA514-4AEB-457D-A5F2-F6C865BF1D36}" type="presParOf" srcId="{050A3109-8A74-46C1-BCD9-6E87423316F1}" destId="{C51D367A-D326-4AF5-8B67-37221E78DE51}" srcOrd="0" destOrd="0" presId="urn:microsoft.com/office/officeart/2008/layout/VerticalCurvedList"/>
    <dgm:cxn modelId="{11FF5AC7-7E81-4DF9-B2CD-FA915AE712BD}" type="presParOf" srcId="{050A3109-8A74-46C1-BCD9-6E87423316F1}" destId="{22BE834E-C124-4A30-9090-DA10434FEFD8}" srcOrd="1" destOrd="0" presId="urn:microsoft.com/office/officeart/2008/layout/VerticalCurvedList"/>
    <dgm:cxn modelId="{ACF323FC-229B-4098-AF74-1E994C3A0DF4}" type="presParOf" srcId="{050A3109-8A74-46C1-BCD9-6E87423316F1}" destId="{CA0CEFC9-4421-493F-8ADC-C7BB6847E039}" srcOrd="2" destOrd="0" presId="urn:microsoft.com/office/officeart/2008/layout/VerticalCurvedList"/>
    <dgm:cxn modelId="{99610DAB-A0BF-48C8-B565-B011FDA967CF}" type="presParOf" srcId="{050A3109-8A74-46C1-BCD9-6E87423316F1}" destId="{D8C9E172-54FE-4554-94DF-7C890B71CD45}" srcOrd="3" destOrd="0" presId="urn:microsoft.com/office/officeart/2008/layout/VerticalCurvedList"/>
    <dgm:cxn modelId="{0D9099ED-AF90-4CE5-BC54-F7975234EDAB}" type="presParOf" srcId="{B6E7EB3E-68ED-4990-8F9E-569126CD3B4D}" destId="{92D126F9-D11D-4B94-8870-7A869EE6D0F7}" srcOrd="1" destOrd="0" presId="urn:microsoft.com/office/officeart/2008/layout/VerticalCurvedList"/>
    <dgm:cxn modelId="{15FEF287-5B73-4D61-882F-7CDDF8333E3B}" type="presParOf" srcId="{B6E7EB3E-68ED-4990-8F9E-569126CD3B4D}" destId="{4FA7B483-0FF3-46F6-8419-7F383AE07B8B}" srcOrd="2" destOrd="0" presId="urn:microsoft.com/office/officeart/2008/layout/VerticalCurvedList"/>
    <dgm:cxn modelId="{E2639082-F273-41E8-B94A-3FCF878AFC22}" type="presParOf" srcId="{4FA7B483-0FF3-46F6-8419-7F383AE07B8B}" destId="{247A77BE-867D-46FC-B0B1-28A2780BDB1D}" srcOrd="0" destOrd="0" presId="urn:microsoft.com/office/officeart/2008/layout/VerticalCurvedList"/>
    <dgm:cxn modelId="{B5B7F34A-9E03-4A98-8D1E-5937991B33AA}" type="presParOf" srcId="{B6E7EB3E-68ED-4990-8F9E-569126CD3B4D}" destId="{BA385596-8D62-4914-A231-96C9948DB1B6}" srcOrd="3" destOrd="0" presId="urn:microsoft.com/office/officeart/2008/layout/VerticalCurvedList"/>
    <dgm:cxn modelId="{8E2D6AF2-2E31-489C-84A3-B2DAE0288F3D}" type="presParOf" srcId="{B6E7EB3E-68ED-4990-8F9E-569126CD3B4D}" destId="{E28CBC6A-9CCE-4940-87D5-7378C7D9A02B}" srcOrd="4" destOrd="0" presId="urn:microsoft.com/office/officeart/2008/layout/VerticalCurvedList"/>
    <dgm:cxn modelId="{F8C44CD7-5FE5-496A-8262-C07BC8B47349}" type="presParOf" srcId="{E28CBC6A-9CCE-4940-87D5-7378C7D9A02B}" destId="{E09911B0-752D-43B2-88AE-667FE9FBB823}" srcOrd="0" destOrd="0" presId="urn:microsoft.com/office/officeart/2008/layout/VerticalCurvedList"/>
    <dgm:cxn modelId="{271189CB-1D5B-4938-A842-CAFE3E79980C}" type="presParOf" srcId="{B6E7EB3E-68ED-4990-8F9E-569126CD3B4D}" destId="{5D88785F-ACA1-443B-9D3A-0A7247DC035F}" srcOrd="5" destOrd="0" presId="urn:microsoft.com/office/officeart/2008/layout/VerticalCurvedList"/>
    <dgm:cxn modelId="{7D13E81E-DBBC-41E5-8552-D653140DFE23}" type="presParOf" srcId="{B6E7EB3E-68ED-4990-8F9E-569126CD3B4D}" destId="{1F0107C1-D3E4-4072-835B-A728021F77AB}" srcOrd="6" destOrd="0" presId="urn:microsoft.com/office/officeart/2008/layout/VerticalCurvedList"/>
    <dgm:cxn modelId="{00D64DE3-4C81-41F1-A0B3-E1E6C56131B5}" type="presParOf" srcId="{1F0107C1-D3E4-4072-835B-A728021F77AB}" destId="{BF81C89B-6BC6-48F9-9046-6C75421BF4A0}" srcOrd="0" destOrd="0" presId="urn:microsoft.com/office/officeart/2008/layout/VerticalCurvedList"/>
    <dgm:cxn modelId="{713D20BC-48AF-4D12-AA9F-0FE6F109F3B6}" type="presParOf" srcId="{B6E7EB3E-68ED-4990-8F9E-569126CD3B4D}" destId="{3C41F3CB-3337-4721-B9AB-BB5CBDB67470}" srcOrd="7" destOrd="0" presId="urn:microsoft.com/office/officeart/2008/layout/VerticalCurvedList"/>
    <dgm:cxn modelId="{6DB2F772-2B1A-4EDB-B7B9-19D5B03DB31E}" type="presParOf" srcId="{B6E7EB3E-68ED-4990-8F9E-569126CD3B4D}" destId="{C283E2DE-A6C1-42DF-8792-19A637609338}" srcOrd="8" destOrd="0" presId="urn:microsoft.com/office/officeart/2008/layout/VerticalCurvedList"/>
    <dgm:cxn modelId="{573888E0-1435-49CE-A344-D682CC391B50}" type="presParOf" srcId="{C283E2DE-A6C1-42DF-8792-19A637609338}" destId="{08D6714D-F5A7-46E0-AA0D-A1E310A9A8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E834E-C124-4A30-9090-DA10434FEFD8}">
      <dsp:nvSpPr>
        <dsp:cNvPr id="0" name=""/>
        <dsp:cNvSpPr/>
      </dsp:nvSpPr>
      <dsp:spPr>
        <a:xfrm>
          <a:off x="-5777170" y="-884761"/>
          <a:ext cx="6882090" cy="6882090"/>
        </a:xfrm>
        <a:prstGeom prst="blockArc">
          <a:avLst>
            <a:gd name="adj1" fmla="val 18900000"/>
            <a:gd name="adj2" fmla="val 2700000"/>
            <a:gd name="adj3" fmla="val 31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12E05-868D-4A2D-8CD0-562E053E92BC}">
      <dsp:nvSpPr>
        <dsp:cNvPr id="0" name=""/>
        <dsp:cNvSpPr/>
      </dsp:nvSpPr>
      <dsp:spPr>
        <a:xfrm>
          <a:off x="358646" y="232417"/>
          <a:ext cx="6127234" cy="46463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cy-GB" sz="1400" kern="1200" dirty="0" smtClean="0"/>
            <a:t>Y ni yw’r gwasanaeth piblinelli ac argyfwng nwy ar gyfer Cymru a de-orllewin Lloegr.</a:t>
          </a:r>
          <a:endParaRPr lang="en-GB" sz="1400" kern="1200" dirty="0">
            <a:latin typeface="Arial" panose="020B0604020202020204" pitchFamily="34" charset="0"/>
            <a:cs typeface="Arial" panose="020B0604020202020204" pitchFamily="34" charset="0"/>
          </a:endParaRPr>
        </a:p>
      </dsp:txBody>
      <dsp:txXfrm>
        <a:off x="358646" y="232417"/>
        <a:ext cx="6127234" cy="464630"/>
      </dsp:txXfrm>
    </dsp:sp>
    <dsp:sp modelId="{7E7A7AAA-D064-4BA8-9356-3824E05C3109}">
      <dsp:nvSpPr>
        <dsp:cNvPr id="0" name=""/>
        <dsp:cNvSpPr/>
      </dsp:nvSpPr>
      <dsp:spPr>
        <a:xfrm>
          <a:off x="68252" y="174338"/>
          <a:ext cx="580787" cy="58078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BF82A-841F-45DB-A8A6-BBD26F51ECF3}">
      <dsp:nvSpPr>
        <dsp:cNvPr id="0" name=""/>
        <dsp:cNvSpPr/>
      </dsp:nvSpPr>
      <dsp:spPr>
        <a:xfrm>
          <a:off x="779410" y="929771"/>
          <a:ext cx="5706470" cy="464630"/>
        </a:xfrm>
        <a:prstGeom prst="rect">
          <a:avLst/>
        </a:prstGeom>
        <a:solidFill>
          <a:schemeClr val="accent5">
            <a:hueOff val="190324"/>
            <a:satOff val="-5880"/>
            <a:lumOff val="-3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cy-GB" sz="1400" kern="1200" dirty="0" smtClean="0"/>
            <a:t>Nid ydym yn gwerthu nwy; rydym yn ei gludo drwy’n rhwydwaith 35,000 cilometr o bibelli.</a:t>
          </a:r>
          <a:endParaRPr lang="en-GB" sz="1400" kern="1200" dirty="0">
            <a:latin typeface="Arial" panose="020B0604020202020204" pitchFamily="34" charset="0"/>
            <a:cs typeface="Arial" panose="020B0604020202020204" pitchFamily="34" charset="0"/>
          </a:endParaRPr>
        </a:p>
      </dsp:txBody>
      <dsp:txXfrm>
        <a:off x="779410" y="929771"/>
        <a:ext cx="5706470" cy="464630"/>
      </dsp:txXfrm>
    </dsp:sp>
    <dsp:sp modelId="{C69E1F8C-447D-436A-AE52-741D7822F2EA}">
      <dsp:nvSpPr>
        <dsp:cNvPr id="0" name=""/>
        <dsp:cNvSpPr/>
      </dsp:nvSpPr>
      <dsp:spPr>
        <a:xfrm>
          <a:off x="489017" y="871692"/>
          <a:ext cx="580787" cy="580787"/>
        </a:xfrm>
        <a:prstGeom prst="ellipse">
          <a:avLst/>
        </a:prstGeom>
        <a:solidFill>
          <a:schemeClr val="lt1">
            <a:hueOff val="0"/>
            <a:satOff val="0"/>
            <a:lumOff val="0"/>
            <a:alphaOff val="0"/>
          </a:schemeClr>
        </a:solidFill>
        <a:ln w="25400" cap="flat" cmpd="sng" algn="ctr">
          <a:solidFill>
            <a:schemeClr val="accent5">
              <a:hueOff val="190324"/>
              <a:satOff val="-5880"/>
              <a:lumOff val="-3170"/>
              <a:alphaOff val="0"/>
            </a:schemeClr>
          </a:solidFill>
          <a:prstDash val="solid"/>
        </a:ln>
        <a:effectLst/>
      </dsp:spPr>
      <dsp:style>
        <a:lnRef idx="2">
          <a:scrgbClr r="0" g="0" b="0"/>
        </a:lnRef>
        <a:fillRef idx="1">
          <a:scrgbClr r="0" g="0" b="0"/>
        </a:fillRef>
        <a:effectRef idx="0">
          <a:scrgbClr r="0" g="0" b="0"/>
        </a:effectRef>
        <a:fontRef idx="minor"/>
      </dsp:style>
    </dsp:sp>
    <dsp:sp modelId="{5475C880-967E-41EB-A113-44D909479E43}">
      <dsp:nvSpPr>
        <dsp:cNvPr id="0" name=""/>
        <dsp:cNvSpPr/>
      </dsp:nvSpPr>
      <dsp:spPr>
        <a:xfrm>
          <a:off x="1009987" y="1626614"/>
          <a:ext cx="5475893" cy="464630"/>
        </a:xfrm>
        <a:prstGeom prst="rect">
          <a:avLst/>
        </a:prstGeom>
        <a:solidFill>
          <a:schemeClr val="accent5">
            <a:hueOff val="380649"/>
            <a:satOff val="-11760"/>
            <a:lumOff val="-63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cy-GB" sz="1400" kern="1200" dirty="0" smtClean="0"/>
            <a:t>Cadwn 7.5 miliwn o bobl yn ddiogel a chynnes – gyda lefelau o wasanaeth, diogelwch a dibynadwyedd y gallant ymddiried ynddynt.</a:t>
          </a:r>
          <a:endParaRPr lang="en-GB" sz="1400" kern="1200" dirty="0">
            <a:latin typeface="Arial" panose="020B0604020202020204" pitchFamily="34" charset="0"/>
            <a:cs typeface="Arial" panose="020B0604020202020204" pitchFamily="34" charset="0"/>
          </a:endParaRPr>
        </a:p>
      </dsp:txBody>
      <dsp:txXfrm>
        <a:off x="1009987" y="1626614"/>
        <a:ext cx="5475893" cy="464630"/>
      </dsp:txXfrm>
    </dsp:sp>
    <dsp:sp modelId="{576A18AF-FDF6-4CB7-B000-3F9D824729AB}">
      <dsp:nvSpPr>
        <dsp:cNvPr id="0" name=""/>
        <dsp:cNvSpPr/>
      </dsp:nvSpPr>
      <dsp:spPr>
        <a:xfrm>
          <a:off x="719593" y="1568535"/>
          <a:ext cx="580787" cy="580787"/>
        </a:xfrm>
        <a:prstGeom prst="ellipse">
          <a:avLst/>
        </a:prstGeom>
        <a:solidFill>
          <a:schemeClr val="lt1">
            <a:hueOff val="0"/>
            <a:satOff val="0"/>
            <a:lumOff val="0"/>
            <a:alphaOff val="0"/>
          </a:schemeClr>
        </a:solidFill>
        <a:ln w="25400" cap="flat" cmpd="sng" algn="ctr">
          <a:solidFill>
            <a:schemeClr val="accent5">
              <a:hueOff val="380649"/>
              <a:satOff val="-11760"/>
              <a:lumOff val="-6340"/>
              <a:alphaOff val="0"/>
            </a:schemeClr>
          </a:solidFill>
          <a:prstDash val="solid"/>
        </a:ln>
        <a:effectLst/>
      </dsp:spPr>
      <dsp:style>
        <a:lnRef idx="2">
          <a:scrgbClr r="0" g="0" b="0"/>
        </a:lnRef>
        <a:fillRef idx="1">
          <a:scrgbClr r="0" g="0" b="0"/>
        </a:fillRef>
        <a:effectRef idx="0">
          <a:scrgbClr r="0" g="0" b="0"/>
        </a:effectRef>
        <a:fontRef idx="minor"/>
      </dsp:style>
    </dsp:sp>
    <dsp:sp modelId="{5B77BA44-77E7-43CF-B47C-28FE050B41C0}">
      <dsp:nvSpPr>
        <dsp:cNvPr id="0" name=""/>
        <dsp:cNvSpPr/>
      </dsp:nvSpPr>
      <dsp:spPr>
        <a:xfrm>
          <a:off x="1083608" y="2323968"/>
          <a:ext cx="5402272" cy="464630"/>
        </a:xfrm>
        <a:prstGeom prst="rect">
          <a:avLst/>
        </a:prstGeom>
        <a:solidFill>
          <a:schemeClr val="accent5">
            <a:hueOff val="570973"/>
            <a:satOff val="-17640"/>
            <a:lumOff val="-9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cy-GB" sz="1400" kern="1200" dirty="0" smtClean="0"/>
            <a:t>Ymatebwn i fwy nag 80,000 o argyfyngau nwy y flwyddyn.</a:t>
          </a:r>
          <a:endParaRPr lang="en-GB" sz="1400" kern="1200" dirty="0">
            <a:latin typeface="Arial" panose="020B0604020202020204" pitchFamily="34" charset="0"/>
            <a:cs typeface="Arial" panose="020B0604020202020204" pitchFamily="34" charset="0"/>
          </a:endParaRPr>
        </a:p>
      </dsp:txBody>
      <dsp:txXfrm>
        <a:off x="1083608" y="2323968"/>
        <a:ext cx="5402272" cy="464630"/>
      </dsp:txXfrm>
    </dsp:sp>
    <dsp:sp modelId="{532F4C63-63E3-4E2D-B57C-8E3EDD6F0F92}">
      <dsp:nvSpPr>
        <dsp:cNvPr id="0" name=""/>
        <dsp:cNvSpPr/>
      </dsp:nvSpPr>
      <dsp:spPr>
        <a:xfrm>
          <a:off x="793214" y="2265889"/>
          <a:ext cx="580787" cy="580787"/>
        </a:xfrm>
        <a:prstGeom prst="ellipse">
          <a:avLst/>
        </a:prstGeom>
        <a:solidFill>
          <a:schemeClr val="lt1">
            <a:hueOff val="0"/>
            <a:satOff val="0"/>
            <a:lumOff val="0"/>
            <a:alphaOff val="0"/>
          </a:schemeClr>
        </a:solidFill>
        <a:ln w="25400" cap="flat" cmpd="sng" algn="ctr">
          <a:solidFill>
            <a:schemeClr val="accent5">
              <a:hueOff val="570973"/>
              <a:satOff val="-17640"/>
              <a:lumOff val="-9510"/>
              <a:alphaOff val="0"/>
            </a:schemeClr>
          </a:solidFill>
          <a:prstDash val="solid"/>
        </a:ln>
        <a:effectLst/>
      </dsp:spPr>
      <dsp:style>
        <a:lnRef idx="2">
          <a:scrgbClr r="0" g="0" b="0"/>
        </a:lnRef>
        <a:fillRef idx="1">
          <a:scrgbClr r="0" g="0" b="0"/>
        </a:fillRef>
        <a:effectRef idx="0">
          <a:scrgbClr r="0" g="0" b="0"/>
        </a:effectRef>
        <a:fontRef idx="minor"/>
      </dsp:style>
    </dsp:sp>
    <dsp:sp modelId="{D820351E-DB72-4E87-85CE-F148454852BD}">
      <dsp:nvSpPr>
        <dsp:cNvPr id="0" name=""/>
        <dsp:cNvSpPr/>
      </dsp:nvSpPr>
      <dsp:spPr>
        <a:xfrm>
          <a:off x="1015107" y="2965843"/>
          <a:ext cx="5465653" cy="575588"/>
        </a:xfrm>
        <a:prstGeom prst="rect">
          <a:avLst/>
        </a:prstGeom>
        <a:solidFill>
          <a:schemeClr val="accent5">
            <a:hueOff val="761298"/>
            <a:satOff val="-23521"/>
            <a:lumOff val="-126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cy-GB" sz="1400" kern="1200" dirty="0" smtClean="0"/>
            <a:t>Buddsoddwn £2 filiwn yr wythnos yn cysylltu cartrefi a busnesau newydd â’n rhwydwaith nwy ac yn uwchraddio hen bibelli metel drwy osod pibelli plastig newydd yn eu lle.</a:t>
          </a:r>
          <a:endParaRPr lang="en-GB" sz="1400" kern="1200" dirty="0">
            <a:latin typeface="Arial" panose="020B0604020202020204" pitchFamily="34" charset="0"/>
            <a:cs typeface="Arial" panose="020B0604020202020204" pitchFamily="34" charset="0"/>
          </a:endParaRPr>
        </a:p>
      </dsp:txBody>
      <dsp:txXfrm>
        <a:off x="1015107" y="2965843"/>
        <a:ext cx="5465653" cy="575588"/>
      </dsp:txXfrm>
    </dsp:sp>
    <dsp:sp modelId="{6F508DC3-36C3-429D-8AE3-78F229BDF318}">
      <dsp:nvSpPr>
        <dsp:cNvPr id="0" name=""/>
        <dsp:cNvSpPr/>
      </dsp:nvSpPr>
      <dsp:spPr>
        <a:xfrm>
          <a:off x="719593" y="2963243"/>
          <a:ext cx="580787" cy="580787"/>
        </a:xfrm>
        <a:prstGeom prst="ellipse">
          <a:avLst/>
        </a:prstGeom>
        <a:solidFill>
          <a:schemeClr val="lt1">
            <a:hueOff val="0"/>
            <a:satOff val="0"/>
            <a:lumOff val="0"/>
            <a:alphaOff val="0"/>
          </a:schemeClr>
        </a:solidFill>
        <a:ln w="25400" cap="flat" cmpd="sng" algn="ctr">
          <a:solidFill>
            <a:schemeClr val="accent5">
              <a:hueOff val="761298"/>
              <a:satOff val="-23521"/>
              <a:lumOff val="-12679"/>
              <a:alphaOff val="0"/>
            </a:schemeClr>
          </a:solidFill>
          <a:prstDash val="solid"/>
        </a:ln>
        <a:effectLst/>
      </dsp:spPr>
      <dsp:style>
        <a:lnRef idx="2">
          <a:scrgbClr r="0" g="0" b="0"/>
        </a:lnRef>
        <a:fillRef idx="1">
          <a:scrgbClr r="0" g="0" b="0"/>
        </a:fillRef>
        <a:effectRef idx="0">
          <a:scrgbClr r="0" g="0" b="0"/>
        </a:effectRef>
        <a:fontRef idx="minor"/>
      </dsp:style>
    </dsp:sp>
    <dsp:sp modelId="{AE3A213E-9C64-4D0C-87F9-81340C705EC5}">
      <dsp:nvSpPr>
        <dsp:cNvPr id="0" name=""/>
        <dsp:cNvSpPr/>
      </dsp:nvSpPr>
      <dsp:spPr>
        <a:xfrm>
          <a:off x="779410" y="3718165"/>
          <a:ext cx="5706470" cy="464630"/>
        </a:xfrm>
        <a:prstGeom prst="rect">
          <a:avLst/>
        </a:prstGeom>
        <a:solidFill>
          <a:schemeClr val="accent5">
            <a:hueOff val="951622"/>
            <a:satOff val="-29401"/>
            <a:lumOff val="-15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cy-GB" sz="1400" kern="1200" dirty="0" smtClean="0"/>
            <a:t>Cyflogwn fwy na 1,370 o bobl ac mae gennym weithlu o dan gontract o thua 600.</a:t>
          </a:r>
          <a:endParaRPr lang="en-GB" sz="1400" kern="1200" dirty="0">
            <a:latin typeface="Arial" panose="020B0604020202020204" pitchFamily="34" charset="0"/>
            <a:cs typeface="Arial" panose="020B0604020202020204" pitchFamily="34" charset="0"/>
          </a:endParaRPr>
        </a:p>
      </dsp:txBody>
      <dsp:txXfrm>
        <a:off x="779410" y="3718165"/>
        <a:ext cx="5706470" cy="464630"/>
      </dsp:txXfrm>
    </dsp:sp>
    <dsp:sp modelId="{CCD56584-591C-45CB-A92B-9B9F42F41AEF}">
      <dsp:nvSpPr>
        <dsp:cNvPr id="0" name=""/>
        <dsp:cNvSpPr/>
      </dsp:nvSpPr>
      <dsp:spPr>
        <a:xfrm>
          <a:off x="489017" y="3660086"/>
          <a:ext cx="580787" cy="580787"/>
        </a:xfrm>
        <a:prstGeom prst="ellipse">
          <a:avLst/>
        </a:prstGeom>
        <a:solidFill>
          <a:schemeClr val="lt1">
            <a:hueOff val="0"/>
            <a:satOff val="0"/>
            <a:lumOff val="0"/>
            <a:alphaOff val="0"/>
          </a:schemeClr>
        </a:solidFill>
        <a:ln w="25400" cap="flat" cmpd="sng" algn="ctr">
          <a:solidFill>
            <a:schemeClr val="accent5">
              <a:hueOff val="951622"/>
              <a:satOff val="-29401"/>
              <a:lumOff val="-15849"/>
              <a:alphaOff val="0"/>
            </a:schemeClr>
          </a:solidFill>
          <a:prstDash val="solid"/>
        </a:ln>
        <a:effectLst/>
      </dsp:spPr>
      <dsp:style>
        <a:lnRef idx="2">
          <a:scrgbClr r="0" g="0" b="0"/>
        </a:lnRef>
        <a:fillRef idx="1">
          <a:scrgbClr r="0" g="0" b="0"/>
        </a:fillRef>
        <a:effectRef idx="0">
          <a:scrgbClr r="0" g="0" b="0"/>
        </a:effectRef>
        <a:fontRef idx="minor"/>
      </dsp:style>
    </dsp:sp>
    <dsp:sp modelId="{91A4C75B-4E05-4859-AF51-348105190496}">
      <dsp:nvSpPr>
        <dsp:cNvPr id="0" name=""/>
        <dsp:cNvSpPr/>
      </dsp:nvSpPr>
      <dsp:spPr>
        <a:xfrm>
          <a:off x="358646" y="4415519"/>
          <a:ext cx="6127234" cy="464630"/>
        </a:xfrm>
        <a:prstGeom prst="rect">
          <a:avLst/>
        </a:prstGeom>
        <a:solidFill>
          <a:schemeClr val="accent5">
            <a:hueOff val="1141946"/>
            <a:satOff val="-35281"/>
            <a:lumOff val="-1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lvl="0" algn="l" defTabSz="622300">
            <a:lnSpc>
              <a:spcPct val="90000"/>
            </a:lnSpc>
            <a:spcBef>
              <a:spcPct val="0"/>
            </a:spcBef>
            <a:spcAft>
              <a:spcPct val="35000"/>
            </a:spcAft>
          </a:pPr>
          <a:r>
            <a:rPr lang="cy-GB" sz="1400" kern="1200" dirty="0" smtClean="0"/>
            <a:t>Fe’n rheoleiddir gan Ofgem.</a:t>
          </a:r>
          <a:endParaRPr lang="en-GB" sz="1400" kern="1200" dirty="0">
            <a:latin typeface="Arial" panose="020B0604020202020204" pitchFamily="34" charset="0"/>
            <a:cs typeface="Arial" panose="020B0604020202020204" pitchFamily="34" charset="0"/>
          </a:endParaRPr>
        </a:p>
      </dsp:txBody>
      <dsp:txXfrm>
        <a:off x="358646" y="4415519"/>
        <a:ext cx="6127234" cy="464630"/>
      </dsp:txXfrm>
    </dsp:sp>
    <dsp:sp modelId="{EC26A08C-C746-4BEF-BA0B-95E07700FB02}">
      <dsp:nvSpPr>
        <dsp:cNvPr id="0" name=""/>
        <dsp:cNvSpPr/>
      </dsp:nvSpPr>
      <dsp:spPr>
        <a:xfrm>
          <a:off x="68252" y="4357440"/>
          <a:ext cx="580787" cy="580787"/>
        </a:xfrm>
        <a:prstGeom prst="ellipse">
          <a:avLst/>
        </a:prstGeom>
        <a:solidFill>
          <a:schemeClr val="lt1">
            <a:hueOff val="0"/>
            <a:satOff val="0"/>
            <a:lumOff val="0"/>
            <a:alphaOff val="0"/>
          </a:schemeClr>
        </a:solidFill>
        <a:ln w="25400" cap="flat" cmpd="sng" algn="ctr">
          <a:solidFill>
            <a:schemeClr val="accent5">
              <a:hueOff val="1141946"/>
              <a:satOff val="-35281"/>
              <a:lumOff val="-1901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9C748-C297-4834-AC00-2781ED041481}">
      <dsp:nvSpPr>
        <dsp:cNvPr id="0" name=""/>
        <dsp:cNvSpPr/>
      </dsp:nvSpPr>
      <dsp:spPr>
        <a:xfrm>
          <a:off x="4144" y="124036"/>
          <a:ext cx="1588704" cy="54645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cy-GB" sz="1500" kern="1200" dirty="0" smtClean="0"/>
            <a:t>Diogelwch</a:t>
          </a:r>
          <a:endParaRPr lang="en-GB" sz="1500" b="1" kern="1200" dirty="0">
            <a:latin typeface="Arial" panose="020B0604020202020204" pitchFamily="34" charset="0"/>
            <a:cs typeface="Arial" panose="020B0604020202020204" pitchFamily="34" charset="0"/>
          </a:endParaRPr>
        </a:p>
      </dsp:txBody>
      <dsp:txXfrm>
        <a:off x="4144" y="124036"/>
        <a:ext cx="1588704" cy="546458"/>
      </dsp:txXfrm>
    </dsp:sp>
    <dsp:sp modelId="{D4F2DA8A-7047-4C18-8593-7A7C6F05E47F}">
      <dsp:nvSpPr>
        <dsp:cNvPr id="0" name=""/>
        <dsp:cNvSpPr/>
      </dsp:nvSpPr>
      <dsp:spPr>
        <a:xfrm>
          <a:off x="15344" y="657409"/>
          <a:ext cx="1588704" cy="316082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smtClean="0"/>
            <a:t>Wedi bodloni’n dwy safon allweddol ar argyfyngau </a:t>
          </a:r>
          <a:endParaRPr lang="en-GB" sz="1500" kern="1200"/>
        </a:p>
        <a:p>
          <a:pPr marL="114300" lvl="1" indent="-114300" algn="l" defTabSz="666750">
            <a:lnSpc>
              <a:spcPct val="90000"/>
            </a:lnSpc>
            <a:spcBef>
              <a:spcPct val="0"/>
            </a:spcBef>
            <a:spcAft>
              <a:spcPct val="15000"/>
            </a:spcAft>
            <a:buChar char="••"/>
          </a:pPr>
          <a:r>
            <a:rPr lang="en-GB" sz="1500" kern="1200" smtClean="0"/>
            <a:t>Ymhell ar y blaen ar dargedau i gael gwared â risg oddi wrth brif bibelli haearn 8 mlynedd.</a:t>
          </a:r>
          <a:endParaRPr lang="en-GB" sz="1500" kern="1200"/>
        </a:p>
        <a:p>
          <a:pPr marL="114300" lvl="1" indent="-114300" algn="l" defTabSz="666750">
            <a:lnSpc>
              <a:spcPct val="90000"/>
            </a:lnSpc>
            <a:spcBef>
              <a:spcPct val="0"/>
            </a:spcBef>
            <a:spcAft>
              <a:spcPct val="15000"/>
            </a:spcAft>
            <a:buChar char="••"/>
          </a:pPr>
          <a:endParaRPr lang="en-GB" sz="1500" kern="1200"/>
        </a:p>
      </dsp:txBody>
      <dsp:txXfrm>
        <a:off x="15344" y="657409"/>
        <a:ext cx="1588704" cy="3160824"/>
      </dsp:txXfrm>
    </dsp:sp>
    <dsp:sp modelId="{C3A78613-7352-4B30-ADFB-E4F936B4C84F}">
      <dsp:nvSpPr>
        <dsp:cNvPr id="0" name=""/>
        <dsp:cNvSpPr/>
      </dsp:nvSpPr>
      <dsp:spPr>
        <a:xfrm>
          <a:off x="1815267" y="124036"/>
          <a:ext cx="1588704" cy="54645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cy-GB" sz="1500" kern="1200" dirty="0" smtClean="0"/>
            <a:t>Dibynadwyedd</a:t>
          </a:r>
          <a:endParaRPr lang="en-GB" sz="1500" b="1" kern="1200" dirty="0">
            <a:solidFill>
              <a:schemeClr val="tx2"/>
            </a:solidFill>
            <a:latin typeface="Arial" panose="020B0604020202020204" pitchFamily="34" charset="0"/>
            <a:cs typeface="Arial" panose="020B0604020202020204" pitchFamily="34" charset="0"/>
          </a:endParaRPr>
        </a:p>
      </dsp:txBody>
      <dsp:txXfrm>
        <a:off x="1815267" y="124036"/>
        <a:ext cx="1588704" cy="546458"/>
      </dsp:txXfrm>
    </dsp:sp>
    <dsp:sp modelId="{9391872A-AF80-4042-A64D-D76F7F639F8B}">
      <dsp:nvSpPr>
        <dsp:cNvPr id="0" name=""/>
        <dsp:cNvSpPr/>
      </dsp:nvSpPr>
      <dsp:spPr>
        <a:xfrm>
          <a:off x="1815267" y="647168"/>
          <a:ext cx="1588704" cy="316082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Wedi bodloni’n rhwymedigaeth capasiti “1 mewn 20”.</a:t>
          </a:r>
        </a:p>
        <a:p>
          <a:pPr marL="114300" lvl="1" indent="-114300" algn="l" defTabSz="53340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Wedi cynnal perfformiad gweithredol.</a:t>
          </a:r>
        </a:p>
        <a:p>
          <a:pPr marL="114300" lvl="1" indent="-114300" algn="l" defTabSz="533400">
            <a:lnSpc>
              <a:spcPct val="90000"/>
            </a:lnSpc>
            <a:spcBef>
              <a:spcPct val="0"/>
            </a:spcBef>
            <a:spcAft>
              <a:spcPct val="15000"/>
            </a:spcAft>
            <a:buChar char="••"/>
          </a:pPr>
          <a:r>
            <a:rPr lang="en-GB" sz="1200" kern="1200" dirty="0">
              <a:solidFill>
                <a:schemeClr val="tx2"/>
              </a:solidFill>
              <a:latin typeface="Arial" panose="020B0604020202020204" pitchFamily="34" charset="0"/>
              <a:cs typeface="Arial" panose="020B0604020202020204" pitchFamily="34" charset="0"/>
            </a:rPr>
            <a:t>Ar hyn o bryd, adolygwn dargedau torri cyflenwadau gydag Ofgem fel rhan o waith cyfochrog Adolygu Canol Cyfnod.</a:t>
          </a:r>
        </a:p>
        <a:p>
          <a:pPr marL="114300" lvl="1" indent="-114300" algn="l" defTabSz="533400">
            <a:lnSpc>
              <a:spcPct val="90000"/>
            </a:lnSpc>
            <a:spcBef>
              <a:spcPct val="0"/>
            </a:spcBef>
            <a:spcAft>
              <a:spcPct val="15000"/>
            </a:spcAft>
            <a:buChar char="••"/>
          </a:pPr>
          <a:endParaRPr lang="en-GB" sz="1200" kern="1200" dirty="0">
            <a:solidFill>
              <a:schemeClr val="tx2"/>
            </a:solidFill>
            <a:latin typeface="Arial" panose="020B0604020202020204" pitchFamily="34" charset="0"/>
            <a:cs typeface="Arial" panose="020B0604020202020204" pitchFamily="34" charset="0"/>
          </a:endParaRPr>
        </a:p>
      </dsp:txBody>
      <dsp:txXfrm>
        <a:off x="1815267" y="647168"/>
        <a:ext cx="1588704" cy="3160824"/>
      </dsp:txXfrm>
    </dsp:sp>
    <dsp:sp modelId="{1D691269-2611-40AC-B923-7322017C1C4A}">
      <dsp:nvSpPr>
        <dsp:cNvPr id="0" name=""/>
        <dsp:cNvSpPr/>
      </dsp:nvSpPr>
      <dsp:spPr>
        <a:xfrm>
          <a:off x="3626390" y="124036"/>
          <a:ext cx="1588704" cy="54645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cy-GB" sz="1500" kern="1200" dirty="0" smtClean="0"/>
            <a:t>Gwasanaeth i Gwsmeriaid</a:t>
          </a:r>
          <a:endParaRPr lang="en-GB" sz="1500" b="1" kern="1200" dirty="0">
            <a:latin typeface="Arial" panose="020B0604020202020204" pitchFamily="34" charset="0"/>
            <a:cs typeface="Arial" panose="020B0604020202020204" pitchFamily="34" charset="0"/>
          </a:endParaRPr>
        </a:p>
      </dsp:txBody>
      <dsp:txXfrm>
        <a:off x="3626390" y="124036"/>
        <a:ext cx="1588704" cy="546458"/>
      </dsp:txXfrm>
    </dsp:sp>
    <dsp:sp modelId="{670F5D5D-CA3F-458D-97BC-5DD1A89D3F22}">
      <dsp:nvSpPr>
        <dsp:cNvPr id="0" name=""/>
        <dsp:cNvSpPr/>
      </dsp:nvSpPr>
      <dsp:spPr>
        <a:xfrm>
          <a:off x="3626390" y="670494"/>
          <a:ext cx="1588704" cy="316082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err="1" smtClean="0">
              <a:solidFill>
                <a:schemeClr val="tx2"/>
              </a:solidFill>
              <a:latin typeface="Arial" panose="020B0604020202020204" pitchFamily="34" charset="0"/>
              <a:cs typeface="Arial" panose="020B0604020202020204" pitchFamily="34" charset="0"/>
            </a:rPr>
            <a:t>Gwell</a:t>
          </a:r>
          <a:r>
            <a:rPr lang="en-GB" sz="1200" kern="1200" dirty="0" smtClean="0">
              <a:solidFill>
                <a:schemeClr val="tx2"/>
              </a:solidFill>
              <a:latin typeface="Arial" panose="020B0604020202020204" pitchFamily="34" charset="0"/>
              <a:cs typeface="Arial" panose="020B0604020202020204" pitchFamily="34" charset="0"/>
            </a:rPr>
            <a:t> </a:t>
          </a:r>
          <a:r>
            <a:rPr lang="en-GB" sz="1200" kern="1200" dirty="0">
              <a:solidFill>
                <a:schemeClr val="tx2"/>
              </a:solidFill>
              <a:latin typeface="Arial" panose="020B0604020202020204" pitchFamily="34" charset="0"/>
              <a:cs typeface="Arial" panose="020B0604020202020204" pitchFamily="34" charset="0"/>
            </a:rPr>
            <a:t>sgôr mesur llydan cyffredinol o 9.05 i 9.13 – mae angen rhagor o welliant ar ein sgoriau Cynlluniedig</a:t>
          </a:r>
        </a:p>
        <a:p>
          <a:pPr marL="114300" lvl="1" indent="-114300" algn="l" defTabSz="533400">
            <a:lnSpc>
              <a:spcPct val="90000"/>
            </a:lnSpc>
            <a:spcBef>
              <a:spcPct val="0"/>
            </a:spcBef>
            <a:spcAft>
              <a:spcPct val="15000"/>
            </a:spcAft>
            <a:buChar char="••"/>
          </a:pPr>
          <a:r>
            <a:rPr lang="en-GB" sz="1200" kern="1200" dirty="0" err="1" smtClean="0">
              <a:solidFill>
                <a:schemeClr val="tx2"/>
              </a:solidFill>
              <a:latin typeface="Arial" panose="020B0604020202020204" pitchFamily="34" charset="0"/>
              <a:cs typeface="Arial" panose="020B0604020202020204" pitchFamily="34" charset="0"/>
            </a:rPr>
            <a:t>Perfformiad</a:t>
          </a:r>
          <a:r>
            <a:rPr lang="en-GB" sz="1200" kern="1200" dirty="0" smtClean="0">
              <a:solidFill>
                <a:schemeClr val="tx2"/>
              </a:solidFill>
              <a:latin typeface="Arial" panose="020B0604020202020204" pitchFamily="34" charset="0"/>
              <a:cs typeface="Arial" panose="020B0604020202020204" pitchFamily="34" charset="0"/>
            </a:rPr>
            <a:t> </a:t>
          </a:r>
          <a:r>
            <a:rPr lang="en-GB" sz="1200" kern="1200" dirty="0">
              <a:solidFill>
                <a:schemeClr val="tx2"/>
              </a:solidFill>
              <a:latin typeface="Arial" panose="020B0604020202020204" pitchFamily="34" charset="0"/>
              <a:cs typeface="Arial" panose="020B0604020202020204" pitchFamily="34" charset="0"/>
            </a:rPr>
            <a:t>ymdrin â chwynion yn arwain at ddim cosb</a:t>
          </a:r>
        </a:p>
        <a:p>
          <a:pPr marL="114300" lvl="1" indent="-114300" algn="l" defTabSz="533400">
            <a:lnSpc>
              <a:spcPct val="90000"/>
            </a:lnSpc>
            <a:spcBef>
              <a:spcPct val="0"/>
            </a:spcBef>
            <a:spcAft>
              <a:spcPct val="15000"/>
            </a:spcAft>
            <a:buChar char="••"/>
          </a:pPr>
          <a:r>
            <a:rPr lang="en-GB" sz="1200" kern="1200" dirty="0" err="1" smtClean="0">
              <a:solidFill>
                <a:schemeClr val="tx2"/>
              </a:solidFill>
              <a:latin typeface="Arial" panose="020B0604020202020204" pitchFamily="34" charset="0"/>
              <a:cs typeface="Arial" panose="020B0604020202020204" pitchFamily="34" charset="0"/>
            </a:rPr>
            <a:t>Wedi</a:t>
          </a:r>
          <a:r>
            <a:rPr lang="en-GB" sz="1200" kern="1200" dirty="0" smtClean="0">
              <a:solidFill>
                <a:schemeClr val="tx2"/>
              </a:solidFill>
              <a:latin typeface="Arial" panose="020B0604020202020204" pitchFamily="34" charset="0"/>
              <a:cs typeface="Arial" panose="020B0604020202020204" pitchFamily="34" charset="0"/>
            </a:rPr>
            <a:t> </a:t>
          </a:r>
          <a:r>
            <a:rPr lang="en-GB" sz="1200" kern="1200" dirty="0">
              <a:solidFill>
                <a:schemeClr val="tx2"/>
              </a:solidFill>
              <a:latin typeface="Arial" panose="020B0604020202020204" pitchFamily="34" charset="0"/>
              <a:cs typeface="Arial" panose="020B0604020202020204" pitchFamily="34" charset="0"/>
            </a:rPr>
            <a:t>bodloni holl safonau gwarantedig o ran perfformiad cysylltiadau.</a:t>
          </a:r>
        </a:p>
        <a:p>
          <a:pPr marL="114300" lvl="1" indent="-114300" algn="l" defTabSz="533400">
            <a:lnSpc>
              <a:spcPct val="90000"/>
            </a:lnSpc>
            <a:spcBef>
              <a:spcPct val="0"/>
            </a:spcBef>
            <a:spcAft>
              <a:spcPct val="15000"/>
            </a:spcAft>
            <a:buChar char="••"/>
          </a:pPr>
          <a:endParaRPr lang="en-GB" sz="1200" kern="1200" dirty="0">
            <a:solidFill>
              <a:schemeClr val="tx2"/>
            </a:solidFill>
            <a:latin typeface="Arial" panose="020B0604020202020204" pitchFamily="34" charset="0"/>
            <a:cs typeface="Arial" panose="020B0604020202020204" pitchFamily="34" charset="0"/>
          </a:endParaRPr>
        </a:p>
      </dsp:txBody>
      <dsp:txXfrm>
        <a:off x="3626390" y="670494"/>
        <a:ext cx="1588704" cy="3160824"/>
      </dsp:txXfrm>
    </dsp:sp>
    <dsp:sp modelId="{7E80FA1A-C527-4561-AD85-4D5107F21DF1}">
      <dsp:nvSpPr>
        <dsp:cNvPr id="0" name=""/>
        <dsp:cNvSpPr/>
      </dsp:nvSpPr>
      <dsp:spPr>
        <a:xfrm>
          <a:off x="5437513" y="124036"/>
          <a:ext cx="1588704" cy="54645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cy-GB" sz="1500" kern="1200" dirty="0" smtClean="0"/>
            <a:t>Amgylcheddol </a:t>
          </a:r>
          <a:endParaRPr lang="en-GB" sz="1500" b="1" kern="1200" dirty="0"/>
        </a:p>
      </dsp:txBody>
      <dsp:txXfrm>
        <a:off x="5437513" y="124036"/>
        <a:ext cx="1588704" cy="546458"/>
      </dsp:txXfrm>
    </dsp:sp>
    <dsp:sp modelId="{4B67BD1E-CD3A-48EA-9A93-36A328C7A5F2}">
      <dsp:nvSpPr>
        <dsp:cNvPr id="0" name=""/>
        <dsp:cNvSpPr/>
      </dsp:nvSpPr>
      <dsp:spPr>
        <a:xfrm>
          <a:off x="5437513" y="670494"/>
          <a:ext cx="1588704" cy="316082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err="1" smtClean="0">
              <a:solidFill>
                <a:schemeClr val="tx2"/>
              </a:solidFill>
              <a:latin typeface="Arial" panose="020B0604020202020204" pitchFamily="34" charset="0"/>
              <a:cs typeface="Arial" panose="020B0604020202020204" pitchFamily="34" charset="0"/>
            </a:rPr>
            <a:t>Gostwng</a:t>
          </a:r>
          <a:r>
            <a:rPr lang="en-GB" sz="1200" kern="1200" dirty="0" smtClean="0">
              <a:solidFill>
                <a:schemeClr val="tx2"/>
              </a:solidFill>
              <a:latin typeface="Arial" panose="020B0604020202020204" pitchFamily="34" charset="0"/>
              <a:cs typeface="Arial" panose="020B0604020202020204" pitchFamily="34" charset="0"/>
            </a:rPr>
            <a:t> </a:t>
          </a:r>
          <a:r>
            <a:rPr lang="en-GB" sz="1200" kern="1200" dirty="0">
              <a:solidFill>
                <a:schemeClr val="tx2"/>
              </a:solidFill>
              <a:latin typeface="Arial" panose="020B0604020202020204" pitchFamily="34" charset="0"/>
              <a:cs typeface="Arial" panose="020B0604020202020204" pitchFamily="34" charset="0"/>
            </a:rPr>
            <a:t>gollyngiadau fwy na’r targed blynyddol.</a:t>
          </a:r>
        </a:p>
      </dsp:txBody>
      <dsp:txXfrm>
        <a:off x="5437513" y="670494"/>
        <a:ext cx="1588704" cy="3160824"/>
      </dsp:txXfrm>
    </dsp:sp>
    <dsp:sp modelId="{6F7F89B3-2D86-4B43-99F3-0236287B7606}">
      <dsp:nvSpPr>
        <dsp:cNvPr id="0" name=""/>
        <dsp:cNvSpPr/>
      </dsp:nvSpPr>
      <dsp:spPr>
        <a:xfrm>
          <a:off x="7252781" y="104271"/>
          <a:ext cx="1588704" cy="546458"/>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endParaRPr lang="en-GB" sz="1500" b="1" kern="1200" dirty="0">
            <a:latin typeface="Arial" panose="020B0604020202020204" pitchFamily="34" charset="0"/>
            <a:cs typeface="Arial" panose="020B0604020202020204" pitchFamily="34" charset="0"/>
          </a:endParaRPr>
        </a:p>
      </dsp:txBody>
      <dsp:txXfrm>
        <a:off x="7252781" y="104271"/>
        <a:ext cx="1588704" cy="546458"/>
      </dsp:txXfrm>
    </dsp:sp>
    <dsp:sp modelId="{89534CF1-BF46-4386-B4F1-D641A4CD1F06}">
      <dsp:nvSpPr>
        <dsp:cNvPr id="0" name=""/>
        <dsp:cNvSpPr/>
      </dsp:nvSpPr>
      <dsp:spPr>
        <a:xfrm>
          <a:off x="7248637" y="670494"/>
          <a:ext cx="1588704" cy="3160824"/>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GB" sz="120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err="1" smtClean="0">
              <a:solidFill>
                <a:schemeClr val="tx2"/>
              </a:solidFill>
              <a:latin typeface="Arial" panose="020B0604020202020204" pitchFamily="34" charset="0"/>
              <a:cs typeface="Arial" panose="020B0604020202020204" pitchFamily="34" charset="0"/>
            </a:rPr>
            <a:t>Wedi</a:t>
          </a:r>
          <a:r>
            <a:rPr lang="en-GB" sz="1200" kern="1200" dirty="0" smtClean="0">
              <a:solidFill>
                <a:schemeClr val="tx2"/>
              </a:solidFill>
              <a:latin typeface="Arial" panose="020B0604020202020204" pitchFamily="34" charset="0"/>
              <a:cs typeface="Arial" panose="020B0604020202020204" pitchFamily="34" charset="0"/>
            </a:rPr>
            <a:t> </a:t>
          </a:r>
          <a:r>
            <a:rPr lang="en-GB" sz="1200" kern="1200" dirty="0">
              <a:solidFill>
                <a:schemeClr val="tx2"/>
              </a:solidFill>
              <a:latin typeface="Arial" panose="020B0604020202020204" pitchFamily="34" charset="0"/>
              <a:cs typeface="Arial" panose="020B0604020202020204" pitchFamily="34" charset="0"/>
            </a:rPr>
            <a:t>cyflawni ar ein hymrwymiadau ar dlodi tanwydd am y flwyddyn</a:t>
          </a:r>
        </a:p>
        <a:p>
          <a:pPr marL="114300" lvl="1" indent="-114300" algn="l" defTabSz="533400">
            <a:lnSpc>
              <a:spcPct val="90000"/>
            </a:lnSpc>
            <a:spcBef>
              <a:spcPct val="0"/>
            </a:spcBef>
            <a:spcAft>
              <a:spcPct val="15000"/>
            </a:spcAft>
            <a:buChar char="••"/>
          </a:pPr>
          <a:r>
            <a:rPr lang="en-GB" sz="1200" kern="1200" dirty="0" err="1" smtClean="0">
              <a:solidFill>
                <a:schemeClr val="tx2"/>
              </a:solidFill>
              <a:latin typeface="Arial" panose="020B0604020202020204" pitchFamily="34" charset="0"/>
              <a:cs typeface="Arial" panose="020B0604020202020204" pitchFamily="34" charset="0"/>
            </a:rPr>
            <a:t>Parhau</a:t>
          </a:r>
          <a:r>
            <a:rPr lang="en-GB" sz="1200" kern="1200" dirty="0" smtClean="0">
              <a:solidFill>
                <a:schemeClr val="tx2"/>
              </a:solidFill>
              <a:latin typeface="Arial" panose="020B0604020202020204" pitchFamily="34" charset="0"/>
              <a:cs typeface="Arial" panose="020B0604020202020204" pitchFamily="34" charset="0"/>
            </a:rPr>
            <a:t> </a:t>
          </a:r>
          <a:r>
            <a:rPr lang="en-GB" sz="1200" kern="1200" dirty="0">
              <a:solidFill>
                <a:schemeClr val="tx2"/>
              </a:solidFill>
              <a:latin typeface="Arial" panose="020B0604020202020204" pitchFamily="34" charset="0"/>
              <a:cs typeface="Arial" panose="020B0604020202020204" pitchFamily="34" charset="0"/>
            </a:rPr>
            <a:t>i fod yn flaenllaw wrth hyrwyddo ymwybyddiaeth o garbon monocsid.</a:t>
          </a:r>
        </a:p>
        <a:p>
          <a:pPr marL="114300" lvl="1" indent="-114300" algn="l" defTabSz="533400">
            <a:lnSpc>
              <a:spcPct val="90000"/>
            </a:lnSpc>
            <a:spcBef>
              <a:spcPct val="0"/>
            </a:spcBef>
            <a:spcAft>
              <a:spcPct val="15000"/>
            </a:spcAft>
            <a:buChar char="••"/>
          </a:pPr>
          <a:endParaRPr lang="en-GB" sz="1200" kern="1200" dirty="0">
            <a:solidFill>
              <a:schemeClr val="tx2"/>
            </a:solidFill>
            <a:latin typeface="Arial" panose="020B0604020202020204" pitchFamily="34" charset="0"/>
            <a:cs typeface="Arial" panose="020B0604020202020204" pitchFamily="34" charset="0"/>
          </a:endParaRPr>
        </a:p>
      </dsp:txBody>
      <dsp:txXfrm>
        <a:off x="7248637" y="670494"/>
        <a:ext cx="1588704" cy="3160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CD52608-4761-5C49-B8C8-B00FB65A01D1}" type="datetimeFigureOut">
              <a:rPr lang="en-US" smtClean="0">
                <a:latin typeface="Arial"/>
              </a:rPr>
              <a:t>5/18/2017</a:t>
            </a:fld>
            <a:endParaRPr lang="en-US" dirty="0">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19BAE4C-CF04-C24A-9047-D80477700D84}"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493160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a:defRPr>
            </a:lvl1pPr>
          </a:lstStyle>
          <a:p>
            <a:fld id="{6B5BBA8A-0D4F-DA4C-BE91-05BF297884E1}" type="datetimeFigureOut">
              <a:rPr lang="en-US" smtClean="0"/>
              <a:pPr/>
              <a:t>5/18/2017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a:defRPr>
            </a:lvl1pPr>
          </a:lstStyle>
          <a:p>
            <a:fld id="{F5C7C985-F1D5-6C44-9CA0-694A5E4C15C5}" type="slidenum">
              <a:rPr lang="en-US" smtClean="0"/>
              <a:pPr/>
              <a:t>‹#›</a:t>
            </a:fld>
            <a:endParaRPr lang="en-US" dirty="0"/>
          </a:p>
        </p:txBody>
      </p:sp>
    </p:spTree>
    <p:extLst>
      <p:ext uri="{BB962C8B-B14F-4D97-AF65-F5344CB8AC3E}">
        <p14:creationId xmlns:p14="http://schemas.microsoft.com/office/powerpoint/2010/main" val="2798984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who</a:t>
            </a:r>
            <a:r>
              <a:rPr lang="en-GB" baseline="0" dirty="0"/>
              <a:t> we are and what we do, for those who aren’t aware</a:t>
            </a:r>
            <a:endParaRPr lang="en-GB" dirty="0"/>
          </a:p>
          <a:p>
            <a:r>
              <a:rPr lang="en-GB" dirty="0"/>
              <a:t>This slide</a:t>
            </a:r>
            <a:r>
              <a:rPr lang="en-GB" baseline="0" dirty="0"/>
              <a:t> is self explanatory along with a little bit more history around how we have moved on from being British Gas </a:t>
            </a: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a:ea typeface="+mn-ea"/>
                <a:cs typeface="+mn-cs"/>
              </a:rPr>
              <a:t>Wales &amp; West Utilities (WWU) began operations on 1 June 2005 after the gas distribution network was sold by National Grid. We’re a regulated business, operating around 35,000 kilometres of gas pipelines, serving 2.5 million homes and businesses across Wales and the South West of England and we provide the Gas Emergency Service. </a:t>
            </a:r>
            <a:r>
              <a:rPr lang="en-GB" sz="1200" kern="1200" dirty="0" err="1">
                <a:solidFill>
                  <a:schemeClr val="tx1"/>
                </a:solidFill>
                <a:effectLst/>
                <a:latin typeface="Arial"/>
                <a:ea typeface="+mn-ea"/>
                <a:cs typeface="+mn-cs"/>
              </a:rPr>
              <a:t>Etc</a:t>
            </a:r>
            <a:r>
              <a:rPr lang="en-GB" sz="1200" kern="1200" dirty="0">
                <a:solidFill>
                  <a:schemeClr val="tx1"/>
                </a:solidFill>
                <a:effectLst/>
                <a:latin typeface="Arial"/>
                <a:ea typeface="+mn-ea"/>
                <a:cs typeface="+mn-cs"/>
              </a:rPr>
              <a:t>…..</a:t>
            </a:r>
          </a:p>
          <a:p>
            <a:endParaRPr lang="en-GB" dirty="0"/>
          </a:p>
          <a:p>
            <a:pPr marL="285750" indent="-285750"/>
            <a:r>
              <a:rPr lang="en-GB" sz="1200" dirty="0">
                <a:latin typeface="Arial" panose="020B0604020202020204" pitchFamily="34" charset="0"/>
                <a:cs typeface="Arial" panose="020B0604020202020204" pitchFamily="34" charset="0"/>
              </a:rPr>
              <a:t>Gas distribution network (GDN) that transports gas to homes and businesses across the whole of Wales and the south west of England.</a:t>
            </a:r>
          </a:p>
          <a:p>
            <a:pPr marL="285750" indent="-285750"/>
            <a:endParaRPr lang="en-GB" sz="1200" dirty="0">
              <a:latin typeface="Arial" panose="020B0604020202020204" pitchFamily="34" charset="0"/>
              <a:cs typeface="Arial" panose="020B0604020202020204" pitchFamily="34" charset="0"/>
            </a:endParaRPr>
          </a:p>
          <a:p>
            <a:pPr marL="285750" indent="-285750"/>
            <a:r>
              <a:rPr lang="en-GB" sz="1200" dirty="0">
                <a:latin typeface="Arial" panose="020B0604020202020204" pitchFamily="34" charset="0"/>
                <a:cs typeface="Arial" panose="020B0604020202020204" pitchFamily="34" charset="0"/>
              </a:rPr>
              <a:t>Regulated by </a:t>
            </a:r>
            <a:r>
              <a:rPr lang="en-GB" sz="1200" dirty="0" err="1">
                <a:latin typeface="Arial" panose="020B0604020202020204" pitchFamily="34" charset="0"/>
                <a:cs typeface="Arial" panose="020B0604020202020204" pitchFamily="34" charset="0"/>
              </a:rPr>
              <a:t>Ofgem</a:t>
            </a:r>
            <a:r>
              <a:rPr lang="en-GB" sz="1200" dirty="0">
                <a:latin typeface="Arial" panose="020B0604020202020204" pitchFamily="34" charset="0"/>
                <a:cs typeface="Arial" panose="020B0604020202020204" pitchFamily="34" charset="0"/>
              </a:rPr>
              <a:t> (Office of Gas and Electricity Market).</a:t>
            </a:r>
          </a:p>
          <a:p>
            <a:pPr marL="285750" indent="-285750"/>
            <a:endParaRPr lang="en-GB" sz="1200" dirty="0">
              <a:latin typeface="Arial" panose="020B0604020202020204" pitchFamily="34" charset="0"/>
              <a:cs typeface="Arial" panose="020B0604020202020204" pitchFamily="34" charset="0"/>
            </a:endParaRPr>
          </a:p>
          <a:p>
            <a:pPr marL="285750" indent="-285750"/>
            <a:r>
              <a:rPr lang="en-GB" altLang="en-US" sz="1200" dirty="0">
                <a:latin typeface="Arial" panose="020B0604020202020204" pitchFamily="34" charset="0"/>
                <a:cs typeface="Arial" panose="020B0604020202020204" pitchFamily="34" charset="0"/>
              </a:rPr>
              <a:t>Head Office in Newport, South Wales, Deploying circa</a:t>
            </a:r>
            <a:r>
              <a:rPr lang="en-GB" altLang="en-US" sz="1200" baseline="0" dirty="0">
                <a:latin typeface="Arial" panose="020B0604020202020204" pitchFamily="34" charset="0"/>
                <a:cs typeface="Arial" panose="020B0604020202020204" pitchFamily="34" charset="0"/>
              </a:rPr>
              <a:t> 2</a:t>
            </a:r>
            <a:r>
              <a:rPr lang="en-GB" altLang="en-US" sz="1200" dirty="0">
                <a:latin typeface="Arial" panose="020B0604020202020204" pitchFamily="34" charset="0"/>
                <a:cs typeface="Arial" panose="020B0604020202020204" pitchFamily="34" charset="0"/>
              </a:rPr>
              <a:t>,000 people across Wales &amp; the South West of England</a:t>
            </a:r>
            <a:r>
              <a:rPr lang="en-GB" altLang="en-US" sz="1200" baseline="0" dirty="0">
                <a:latin typeface="Arial" panose="020B0604020202020204" pitchFamily="34" charset="0"/>
                <a:cs typeface="Arial" panose="020B0604020202020204" pitchFamily="34" charset="0"/>
              </a:rPr>
              <a:t> including contractors </a:t>
            </a:r>
            <a:endParaRPr lang="en-GB" altLang="en-US" sz="1200" dirty="0">
              <a:latin typeface="Arial" panose="020B0604020202020204" pitchFamily="34" charset="0"/>
              <a:cs typeface="Arial" panose="020B0604020202020204" pitchFamily="34" charset="0"/>
            </a:endParaRPr>
          </a:p>
          <a:p>
            <a:endParaRPr lang="en-GB" dirty="0"/>
          </a:p>
          <a:p>
            <a:r>
              <a:rPr lang="en-GB" sz="1600" dirty="0"/>
              <a:t>In 2012 we became a part of the Cheung Kong Infrastructure Family (CKI). They are a leading player in global arena with diversified investments in:</a:t>
            </a:r>
            <a:endParaRPr lang="en-GB" sz="1600" b="1" dirty="0"/>
          </a:p>
          <a:p>
            <a:pPr marL="735012" lvl="1" indent="-171450">
              <a:buFontTx/>
              <a:buChar char="-"/>
            </a:pPr>
            <a:r>
              <a:rPr lang="en-GB" sz="1200" dirty="0"/>
              <a:t>Energy Infrastructure </a:t>
            </a:r>
          </a:p>
          <a:p>
            <a:pPr marL="735012" lvl="1" indent="-171450">
              <a:buFontTx/>
              <a:buChar char="-"/>
            </a:pPr>
            <a:r>
              <a:rPr lang="en-GB" sz="1200" dirty="0"/>
              <a:t>Transportation Infrastructure </a:t>
            </a:r>
          </a:p>
          <a:p>
            <a:pPr marL="735012" lvl="1" indent="-171450">
              <a:buFontTx/>
              <a:buChar char="-"/>
            </a:pPr>
            <a:r>
              <a:rPr lang="en-GB" sz="1200" dirty="0"/>
              <a:t>Water Infrastructure; and </a:t>
            </a:r>
          </a:p>
          <a:p>
            <a:pPr marL="735012" lvl="1" indent="-171450">
              <a:buFontTx/>
              <a:buChar char="-"/>
            </a:pPr>
            <a:r>
              <a:rPr lang="en-GB" sz="1200" dirty="0"/>
              <a:t>Waste Management</a:t>
            </a:r>
          </a:p>
          <a:p>
            <a:endParaRPr lang="en-GB" dirty="0"/>
          </a:p>
          <a:p>
            <a:endParaRPr lang="en-GB" dirty="0"/>
          </a:p>
          <a:p>
            <a:endParaRPr lang="en-GB" dirty="0"/>
          </a:p>
          <a:p>
            <a:r>
              <a:rPr lang="en-GB" dirty="0"/>
              <a:t>Brief description</a:t>
            </a:r>
            <a:r>
              <a:rPr lang="en-GB" baseline="0" dirty="0"/>
              <a:t> of operations :</a:t>
            </a:r>
          </a:p>
          <a:p>
            <a:endParaRPr lang="en-GB" baseline="0" dirty="0"/>
          </a:p>
          <a:p>
            <a:endParaRPr lang="en-GB" baseline="0" dirty="0"/>
          </a:p>
          <a:p>
            <a:r>
              <a:rPr lang="en-GB" b="1" baseline="0" dirty="0"/>
              <a:t>Build &amp; Replace Teams</a:t>
            </a:r>
          </a:p>
          <a:p>
            <a:endParaRPr lang="en-GB" baseline="0" dirty="0"/>
          </a:p>
          <a:p>
            <a:r>
              <a:rPr lang="en-US" sz="1200" kern="1200" dirty="0">
                <a:solidFill>
                  <a:schemeClr val="tx1"/>
                </a:solidFill>
                <a:effectLst/>
                <a:latin typeface="Arial"/>
                <a:ea typeface="+mn-ea"/>
                <a:cs typeface="+mn-cs"/>
              </a:rPr>
              <a:t>Carry out all repairs to our network gas mains and services and complete all new customer connections work.</a:t>
            </a:r>
            <a:r>
              <a:rPr lang="en-GB" sz="1200" kern="1200" baseline="0" dirty="0">
                <a:solidFill>
                  <a:schemeClr val="tx1"/>
                </a:solidFill>
                <a:effectLst/>
                <a:latin typeface="Arial"/>
                <a:ea typeface="+mn-ea"/>
                <a:cs typeface="+mn-cs"/>
              </a:rPr>
              <a:t> </a:t>
            </a:r>
            <a:r>
              <a:rPr lang="en-US" sz="1200" kern="1200" dirty="0">
                <a:solidFill>
                  <a:schemeClr val="tx1"/>
                </a:solidFill>
                <a:effectLst/>
                <a:latin typeface="Arial"/>
                <a:ea typeface="+mn-ea"/>
                <a:cs typeface="+mn-cs"/>
              </a:rPr>
              <a:t>They also help with the delivery of our Replacement and Capital </a:t>
            </a:r>
            <a:r>
              <a:rPr lang="en-US" sz="1200" kern="1200" dirty="0" err="1">
                <a:solidFill>
                  <a:schemeClr val="tx1"/>
                </a:solidFill>
                <a:effectLst/>
                <a:latin typeface="Arial"/>
                <a:ea typeface="+mn-ea"/>
                <a:cs typeface="+mn-cs"/>
              </a:rPr>
              <a:t>programmes</a:t>
            </a:r>
            <a:r>
              <a:rPr lang="en-US" sz="1200" kern="1200" dirty="0">
                <a:solidFill>
                  <a:schemeClr val="tx1"/>
                </a:solidFill>
                <a:effectLst/>
                <a:latin typeface="Arial"/>
                <a:ea typeface="+mn-ea"/>
                <a:cs typeface="+mn-cs"/>
              </a:rPr>
              <a:t>, to make sure that we can supply all future gas demand</a:t>
            </a:r>
            <a:r>
              <a:rPr lang="en-GB" sz="1200" kern="1200" baseline="0" dirty="0">
                <a:solidFill>
                  <a:schemeClr val="tx1"/>
                </a:solidFill>
                <a:effectLst/>
                <a:latin typeface="Arial"/>
                <a:ea typeface="+mn-ea"/>
                <a:cs typeface="+mn-cs"/>
              </a:rPr>
              <a:t> across Wales and the South West From Colwyn bay to Penzance. </a:t>
            </a:r>
            <a:r>
              <a:rPr lang="en-US" sz="1200" kern="1200" baseline="0" dirty="0">
                <a:solidFill>
                  <a:schemeClr val="tx1"/>
                </a:solidFill>
                <a:effectLst/>
                <a:latin typeface="Arial"/>
                <a:ea typeface="+mn-ea"/>
                <a:cs typeface="+mn-cs"/>
              </a:rPr>
              <a:t>They</a:t>
            </a:r>
            <a:r>
              <a:rPr lang="en-US" sz="1200" kern="1200" dirty="0">
                <a:solidFill>
                  <a:schemeClr val="tx1"/>
                </a:solidFill>
                <a:effectLst/>
                <a:latin typeface="Arial"/>
                <a:ea typeface="+mn-ea"/>
                <a:cs typeface="+mn-cs"/>
              </a:rPr>
              <a:t> also provide logistical support, by keeping our teams supplied with materials for job completion and reinstatement. </a:t>
            </a:r>
            <a:endParaRPr lang="en-US" sz="1200" b="1" kern="1200" dirty="0">
              <a:solidFill>
                <a:schemeClr val="tx1"/>
              </a:solidFill>
              <a:effectLst/>
              <a:latin typeface="Arial"/>
              <a:ea typeface="+mn-ea"/>
              <a:cs typeface="+mn-cs"/>
            </a:endParaRPr>
          </a:p>
          <a:p>
            <a:r>
              <a:rPr lang="en-GB" sz="1200" kern="1200" dirty="0">
                <a:solidFill>
                  <a:schemeClr val="tx1"/>
                </a:solidFill>
                <a:effectLst/>
                <a:latin typeface="Arial"/>
                <a:ea typeface="+mn-ea"/>
                <a:cs typeface="+mn-cs"/>
              </a:rPr>
              <a:t> </a:t>
            </a: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Emergency Metering Services Teams</a:t>
            </a:r>
            <a:endParaRPr lang="en-US" sz="1200" kern="1200" dirty="0">
              <a:solidFill>
                <a:schemeClr val="tx1"/>
              </a:solidFill>
              <a:effectLst/>
              <a:latin typeface="Arial"/>
              <a:ea typeface="+mn-ea"/>
              <a:cs typeface="+mn-cs"/>
            </a:endParaRPr>
          </a:p>
          <a:p>
            <a:endParaRPr lang="en-GB" baseline="0" dirty="0"/>
          </a:p>
          <a:p>
            <a:r>
              <a:rPr lang="en-US" sz="1200" kern="1200" dirty="0">
                <a:solidFill>
                  <a:schemeClr val="tx1"/>
                </a:solidFill>
                <a:effectLst/>
                <a:latin typeface="Arial"/>
                <a:ea typeface="+mn-ea"/>
                <a:cs typeface="+mn-cs"/>
              </a:rPr>
              <a:t>Will deal with all aspects of emergency and metering activities, both regulated and unregulated.</a:t>
            </a:r>
            <a:r>
              <a:rPr lang="en-US" sz="1200" kern="1200" baseline="0" dirty="0">
                <a:solidFill>
                  <a:schemeClr val="tx1"/>
                </a:solidFill>
                <a:effectLst/>
                <a:latin typeface="Arial"/>
                <a:ea typeface="+mn-ea"/>
                <a:cs typeface="+mn-cs"/>
              </a:rPr>
              <a:t> </a:t>
            </a:r>
            <a:r>
              <a:rPr lang="en-US" sz="1200" kern="1200" dirty="0">
                <a:solidFill>
                  <a:schemeClr val="tx1"/>
                </a:solidFill>
                <a:effectLst/>
                <a:latin typeface="Arial"/>
                <a:ea typeface="+mn-ea"/>
                <a:cs typeface="+mn-cs"/>
              </a:rPr>
              <a:t>Our First Call Operatives (FCOs) carry out around 80,000 metering jobs for NGM each year, making a significant contribution to our company’s unregulated income.</a:t>
            </a:r>
            <a:r>
              <a:rPr lang="en-US" sz="1200" kern="1200" baseline="0" dirty="0">
                <a:solidFill>
                  <a:schemeClr val="tx1"/>
                </a:solidFill>
                <a:effectLst/>
                <a:latin typeface="Arial"/>
                <a:ea typeface="+mn-ea"/>
                <a:cs typeface="+mn-cs"/>
              </a:rPr>
              <a:t> </a:t>
            </a:r>
            <a:r>
              <a:rPr lang="en-US" sz="1200" kern="1200" dirty="0">
                <a:solidFill>
                  <a:schemeClr val="tx1"/>
                </a:solidFill>
                <a:effectLst/>
                <a:latin typeface="Arial"/>
                <a:ea typeface="+mn-ea"/>
                <a:cs typeface="+mn-cs"/>
              </a:rPr>
              <a:t>All of our FCOs are gas safe registered, and carry out a range of services including:</a:t>
            </a:r>
            <a:endParaRPr lang="en-GB" sz="1200" kern="1200" dirty="0">
              <a:solidFill>
                <a:schemeClr val="tx1"/>
              </a:solidFill>
              <a:effectLst/>
              <a:latin typeface="Arial"/>
              <a:ea typeface="+mn-ea"/>
              <a:cs typeface="+mn-cs"/>
            </a:endParaRPr>
          </a:p>
          <a:p>
            <a:pPr lvl="0"/>
            <a:endParaRPr lang="en-US"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attending reported escapes</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installing and repairing pipework</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resetting, repairing and replacing gas meters</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carrying out checks for safety, and</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reconnecting customers after service relay or mains work.</a:t>
            </a:r>
            <a:endParaRPr lang="en-GB" sz="1200" kern="1200" dirty="0">
              <a:solidFill>
                <a:schemeClr val="tx1"/>
              </a:solidFill>
              <a:effectLst/>
              <a:latin typeface="Arial"/>
              <a:ea typeface="+mn-ea"/>
              <a:cs typeface="+mn-cs"/>
            </a:endParaRP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Network Services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r>
              <a:rPr lang="en-GB" sz="1200" kern="1200" baseline="0" dirty="0">
                <a:solidFill>
                  <a:schemeClr val="tx1"/>
                </a:solidFill>
                <a:effectLst/>
                <a:latin typeface="Arial"/>
                <a:ea typeface="+mn-ea"/>
                <a:cs typeface="+mn-cs"/>
              </a:rPr>
              <a:t>Carry out the </a:t>
            </a:r>
            <a:r>
              <a:rPr lang="en-GB" sz="1200" kern="1200" dirty="0">
                <a:solidFill>
                  <a:schemeClr val="tx1"/>
                </a:solidFill>
                <a:effectLst/>
                <a:latin typeface="Arial"/>
                <a:ea typeface="+mn-ea"/>
                <a:cs typeface="+mn-cs"/>
              </a:rPr>
              <a:t>maintenance, construction and protection of above and below ground natural gas assets,</a:t>
            </a:r>
            <a:r>
              <a:rPr lang="en-GB" sz="1200" kern="1200" baseline="0" dirty="0">
                <a:solidFill>
                  <a:schemeClr val="tx1"/>
                </a:solidFill>
                <a:effectLst/>
                <a:latin typeface="Arial"/>
                <a:ea typeface="+mn-ea"/>
                <a:cs typeface="+mn-cs"/>
              </a:rPr>
              <a:t> this</a:t>
            </a:r>
            <a:r>
              <a:rPr lang="en-GB" sz="1200" kern="1200" dirty="0">
                <a:solidFill>
                  <a:schemeClr val="tx1"/>
                </a:solidFill>
                <a:effectLst/>
                <a:latin typeface="Arial"/>
                <a:ea typeface="+mn-ea"/>
                <a:cs typeface="+mn-cs"/>
              </a:rPr>
              <a:t> is critical to the safe supply of gas to customers in Wales and the South West of England. Within our company, a dedicated team of Staff, Industrial Staff and Contractors undertake this work and also provide a round the clock fault and emergency response service.</a:t>
            </a:r>
          </a:p>
          <a:p>
            <a:endParaRPr lang="en-GB" sz="1200" kern="1200" dirty="0">
              <a:solidFill>
                <a:schemeClr val="tx1"/>
              </a:solidFill>
              <a:effectLst/>
              <a:latin typeface="Arial"/>
              <a:ea typeface="+mn-ea"/>
              <a:cs typeface="+mn-cs"/>
            </a:endParaRPr>
          </a:p>
          <a:p>
            <a:r>
              <a:rPr lang="en-GB" sz="1200" kern="1200" dirty="0">
                <a:solidFill>
                  <a:schemeClr val="tx1"/>
                </a:solidFill>
                <a:effectLst/>
                <a:latin typeface="Arial"/>
                <a:ea typeface="+mn-ea"/>
                <a:cs typeface="+mn-cs"/>
              </a:rPr>
              <a:t>Another key element of the Above Ground workload is the provision of maintenance services to National Grid Metering, National Grid Transmission and other large gas consumers. These fully commercial contracts provide valuable non formula income to WWU and the Above Ground Team are committed to delivering a high quality service to these important customers.</a:t>
            </a:r>
          </a:p>
          <a:p>
            <a:r>
              <a:rPr lang="en-GB" sz="1200" kern="1200" dirty="0">
                <a:solidFill>
                  <a:schemeClr val="tx1"/>
                </a:solidFill>
                <a:effectLst/>
                <a:latin typeface="Arial"/>
                <a:ea typeface="+mn-ea"/>
                <a:cs typeface="+mn-cs"/>
              </a:rPr>
              <a:t> </a:t>
            </a:r>
            <a:endParaRPr lang="en-GB" sz="1200" b="1" kern="1200" dirty="0">
              <a:solidFill>
                <a:schemeClr val="tx1"/>
              </a:solidFill>
              <a:effectLst/>
              <a:latin typeface="Arial"/>
              <a:ea typeface="+mn-ea"/>
              <a:cs typeface="+mn-cs"/>
            </a:endParaRPr>
          </a:p>
          <a:p>
            <a:r>
              <a:rPr lang="en-US" sz="1200" b="1" u="sng" kern="1200" dirty="0">
                <a:solidFill>
                  <a:schemeClr val="tx1"/>
                </a:solidFill>
                <a:effectLst/>
                <a:latin typeface="Arial"/>
                <a:ea typeface="+mn-ea"/>
                <a:cs typeface="+mn-cs"/>
              </a:rPr>
              <a:t>Operations Health, Safety and Environment (HSE)</a:t>
            </a:r>
            <a:endParaRPr lang="en-GB"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HSE team supports our company’s ‘Demanding Safety Always’ priority - making sure that our workforce can work safely, and promoting good health and wellbeing.  </a:t>
            </a:r>
            <a:endParaRPr lang="en-GB"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In addition, we make sure that our process safety operations don’t negatively impact on the environment, or our excellent reputation for operating a safe and reliable gas network. </a:t>
            </a:r>
            <a:r>
              <a:rPr lang="en-GB" sz="1200" kern="1200" dirty="0">
                <a:solidFill>
                  <a:schemeClr val="tx1"/>
                </a:solidFill>
                <a:effectLst/>
                <a:latin typeface="Arial"/>
                <a:ea typeface="+mn-ea"/>
                <a:cs typeface="+mn-cs"/>
              </a:rPr>
              <a:t>We</a:t>
            </a:r>
            <a:r>
              <a:rPr lang="en-US" sz="1200" kern="1200" dirty="0">
                <a:solidFill>
                  <a:schemeClr val="tx1"/>
                </a:solidFill>
                <a:effectLst/>
                <a:latin typeface="Arial"/>
                <a:ea typeface="+mn-ea"/>
                <a:cs typeface="+mn-cs"/>
              </a:rPr>
              <a:t> have</a:t>
            </a:r>
            <a:r>
              <a:rPr lang="en-US" sz="1200" kern="1200" baseline="0" dirty="0">
                <a:solidFill>
                  <a:schemeClr val="tx1"/>
                </a:solidFill>
                <a:effectLst/>
                <a:latin typeface="Arial"/>
                <a:ea typeface="+mn-ea"/>
                <a:cs typeface="+mn-cs"/>
              </a:rPr>
              <a:t> a</a:t>
            </a:r>
            <a:r>
              <a:rPr lang="en-US" sz="1200" kern="1200" dirty="0">
                <a:solidFill>
                  <a:schemeClr val="tx1"/>
                </a:solidFill>
                <a:effectLst/>
                <a:latin typeface="Arial"/>
                <a:ea typeface="+mn-ea"/>
                <a:cs typeface="+mn-cs"/>
              </a:rPr>
              <a:t> team of HSE professionals that will</a:t>
            </a:r>
            <a:r>
              <a:rPr lang="en-US" sz="1200" kern="1200" baseline="0" dirty="0">
                <a:solidFill>
                  <a:schemeClr val="tx1"/>
                </a:solidFill>
                <a:effectLst/>
                <a:latin typeface="Arial"/>
                <a:ea typeface="+mn-ea"/>
                <a:cs typeface="+mn-cs"/>
              </a:rPr>
              <a:t> strive to</a:t>
            </a:r>
            <a:r>
              <a:rPr lang="en-US" sz="1200" kern="1200" dirty="0">
                <a:solidFill>
                  <a:schemeClr val="tx1"/>
                </a:solidFill>
                <a:effectLst/>
                <a:latin typeface="Arial"/>
                <a:ea typeface="+mn-ea"/>
                <a:cs typeface="+mn-cs"/>
              </a:rPr>
              <a:t> improve </a:t>
            </a:r>
            <a:r>
              <a:rPr lang="fr-FR" sz="1200" kern="1200" dirty="0">
                <a:solidFill>
                  <a:schemeClr val="tx1"/>
                </a:solidFill>
                <a:effectLst/>
                <a:latin typeface="Arial"/>
                <a:ea typeface="+mn-ea"/>
                <a:cs typeface="+mn-cs"/>
              </a:rPr>
              <a:t>Our Operations </a:t>
            </a:r>
            <a:r>
              <a:rPr lang="en-US" sz="1200" kern="1200" dirty="0">
                <a:solidFill>
                  <a:schemeClr val="tx1"/>
                </a:solidFill>
                <a:effectLst/>
                <a:latin typeface="Arial"/>
                <a:ea typeface="+mn-ea"/>
                <a:cs typeface="+mn-cs"/>
              </a:rPr>
              <a:t>HSE Performance</a:t>
            </a:r>
            <a:r>
              <a:rPr lang="en-GB" sz="1200" kern="1200" dirty="0">
                <a:solidFill>
                  <a:schemeClr val="tx1"/>
                </a:solidFill>
                <a:effectLst/>
                <a:latin typeface="Arial"/>
                <a:ea typeface="+mn-ea"/>
                <a:cs typeface="+mn-cs"/>
              </a:rPr>
              <a:t> by:</a:t>
            </a:r>
          </a:p>
          <a:p>
            <a:endParaRPr lang="en-US" sz="1200" kern="1200" dirty="0">
              <a:solidFill>
                <a:schemeClr val="tx1"/>
              </a:solidFill>
              <a:effectLst/>
              <a:latin typeface="Arial"/>
              <a:ea typeface="+mn-ea"/>
              <a:cs typeface="+mn-cs"/>
            </a:endParaRPr>
          </a:p>
          <a:p>
            <a:pPr marL="171450" indent="-171450">
              <a:buFont typeface="Wingdings" panose="05000000000000000000" pitchFamily="2" charset="2"/>
              <a:buChar char="Ø"/>
            </a:pPr>
            <a:r>
              <a:rPr lang="en-US" sz="1200" kern="1200" dirty="0">
                <a:solidFill>
                  <a:schemeClr val="tx1"/>
                </a:solidFill>
                <a:effectLst/>
                <a:latin typeface="Arial"/>
                <a:ea typeface="+mn-ea"/>
                <a:cs typeface="+mn-cs"/>
              </a:rPr>
              <a:t>  introducing compliance guidance, based on changes to legislation</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monitoring performance against set targets</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carry out inspections/audits and feedback on performance</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promote initiatives to help us </a:t>
            </a:r>
            <a:r>
              <a:rPr lang="da-DK" sz="1200" kern="1200" dirty="0">
                <a:solidFill>
                  <a:schemeClr val="tx1"/>
                </a:solidFill>
                <a:effectLst/>
                <a:latin typeface="Arial"/>
                <a:ea typeface="+mn-ea"/>
                <a:cs typeface="+mn-cs"/>
              </a:rPr>
              <a:t>deliver</a:t>
            </a:r>
            <a:r>
              <a:rPr lang="en-US" sz="1200" kern="1200" dirty="0">
                <a:solidFill>
                  <a:schemeClr val="tx1"/>
                </a:solidFill>
                <a:effectLst/>
                <a:latin typeface="Arial"/>
                <a:ea typeface="+mn-ea"/>
                <a:cs typeface="+mn-cs"/>
              </a:rPr>
              <a:t> performance improvement</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identify priorities based on Operational risk </a:t>
            </a:r>
            <a:endParaRPr lang="en-GB" sz="1200" kern="1200" dirty="0">
              <a:solidFill>
                <a:schemeClr val="tx1"/>
              </a:solidFill>
              <a:effectLst/>
              <a:latin typeface="Arial"/>
              <a:ea typeface="+mn-ea"/>
              <a:cs typeface="+mn-cs"/>
            </a:endParaRPr>
          </a:p>
          <a:p>
            <a:pPr marL="228600" lvl="0" indent="-228600">
              <a:buFont typeface="Wingdings" panose="05000000000000000000" pitchFamily="2" charset="2"/>
              <a:buChar char="Ø"/>
            </a:pPr>
            <a:r>
              <a:rPr lang="en-US" sz="1200" kern="1200" dirty="0">
                <a:solidFill>
                  <a:schemeClr val="tx1"/>
                </a:solidFill>
                <a:effectLst/>
                <a:latin typeface="Arial"/>
                <a:ea typeface="+mn-ea"/>
                <a:cs typeface="+mn-cs"/>
              </a:rPr>
              <a:t> produce and deliver an annual Operational HS&amp;E </a:t>
            </a:r>
            <a:r>
              <a:rPr lang="fr-FR" sz="1200" kern="1200" dirty="0" err="1">
                <a:solidFill>
                  <a:schemeClr val="tx1"/>
                </a:solidFill>
                <a:effectLst/>
                <a:latin typeface="Arial"/>
                <a:ea typeface="+mn-ea"/>
                <a:cs typeface="+mn-cs"/>
              </a:rPr>
              <a:t>Improvement</a:t>
            </a:r>
            <a:r>
              <a:rPr lang="fr-FR" sz="1200" kern="1200" dirty="0">
                <a:solidFill>
                  <a:schemeClr val="tx1"/>
                </a:solidFill>
                <a:effectLst/>
                <a:latin typeface="Arial"/>
                <a:ea typeface="+mn-ea"/>
                <a:cs typeface="+mn-cs"/>
              </a:rPr>
              <a:t> Plan</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influence the culture of the operational workforce by promoting health and wellbeing</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helping to deliver the </a:t>
            </a:r>
            <a:r>
              <a:rPr lang="en-US" sz="1200" kern="1200" dirty="0" err="1">
                <a:solidFill>
                  <a:schemeClr val="tx1"/>
                </a:solidFill>
                <a:effectLst/>
                <a:latin typeface="Arial"/>
                <a:ea typeface="+mn-ea"/>
                <a:cs typeface="+mn-cs"/>
              </a:rPr>
              <a:t>Ofgem</a:t>
            </a:r>
            <a:r>
              <a:rPr lang="en-US" sz="1200" kern="1200" dirty="0">
                <a:solidFill>
                  <a:schemeClr val="tx1"/>
                </a:solidFill>
                <a:effectLst/>
                <a:latin typeface="Arial"/>
                <a:ea typeface="+mn-ea"/>
                <a:cs typeface="+mn-cs"/>
              </a:rPr>
              <a:t> Safety Outputs </a:t>
            </a:r>
            <a:r>
              <a:rPr lang="fr-FR" sz="1200" kern="1200" dirty="0">
                <a:solidFill>
                  <a:schemeClr val="tx1"/>
                </a:solidFill>
                <a:effectLst/>
                <a:latin typeface="Arial"/>
                <a:ea typeface="+mn-ea"/>
                <a:cs typeface="+mn-cs"/>
              </a:rPr>
              <a:t>and </a:t>
            </a:r>
            <a:r>
              <a:rPr lang="fr-FR" sz="1200" kern="1200" dirty="0" err="1">
                <a:solidFill>
                  <a:schemeClr val="tx1"/>
                </a:solidFill>
                <a:effectLst/>
                <a:latin typeface="Arial"/>
                <a:ea typeface="+mn-ea"/>
                <a:cs typeface="+mn-cs"/>
              </a:rPr>
              <a:t>Company</a:t>
            </a:r>
            <a:r>
              <a:rPr lang="en-US" sz="1200" kern="1200" dirty="0">
                <a:solidFill>
                  <a:schemeClr val="tx1"/>
                </a:solidFill>
                <a:effectLst/>
                <a:latin typeface="Arial"/>
                <a:ea typeface="+mn-ea"/>
                <a:cs typeface="+mn-cs"/>
              </a:rPr>
              <a:t> Safety targets</a:t>
            </a:r>
            <a:endParaRPr lang="en-GB" sz="1200" kern="1200" dirty="0">
              <a:solidFill>
                <a:schemeClr val="tx1"/>
              </a:solidFill>
              <a:effectLst/>
              <a:latin typeface="Arial"/>
              <a:ea typeface="+mn-ea"/>
              <a:cs typeface="+mn-cs"/>
            </a:endParaRPr>
          </a:p>
          <a:p>
            <a:endParaRPr lang="en-GB" sz="1200" b="1" kern="1200" dirty="0">
              <a:solidFill>
                <a:schemeClr val="tx1"/>
              </a:solidFill>
              <a:effectLst/>
              <a:latin typeface="Arial"/>
              <a:ea typeface="+mn-ea"/>
              <a:cs typeface="+mn-cs"/>
            </a:endParaRPr>
          </a:p>
          <a:p>
            <a:endParaRPr lang="en-GB" sz="1200" b="1" kern="1200" dirty="0">
              <a:solidFill>
                <a:schemeClr val="tx1"/>
              </a:solidFill>
              <a:effectLst/>
              <a:latin typeface="Arial"/>
              <a:ea typeface="+mn-ea"/>
              <a:cs typeface="+mn-cs"/>
            </a:endParaRPr>
          </a:p>
          <a:p>
            <a:r>
              <a:rPr lang="en-GB" sz="1200" b="1" kern="1200" dirty="0">
                <a:solidFill>
                  <a:schemeClr val="tx1"/>
                </a:solidFill>
                <a:effectLst/>
                <a:latin typeface="Arial"/>
                <a:ea typeface="+mn-ea"/>
                <a:cs typeface="+mn-cs"/>
              </a:rPr>
              <a:t>Other</a:t>
            </a:r>
            <a:r>
              <a:rPr lang="en-GB" sz="1200" b="1" kern="1200" baseline="0" dirty="0">
                <a:solidFill>
                  <a:schemeClr val="tx1"/>
                </a:solidFill>
                <a:effectLst/>
                <a:latin typeface="Arial"/>
                <a:ea typeface="+mn-ea"/>
                <a:cs typeface="+mn-cs"/>
              </a:rPr>
              <a:t> areas of the business that also provide a vital service to both our internal and external customers </a:t>
            </a:r>
          </a:p>
          <a:p>
            <a:endParaRPr lang="en-GB" sz="1200" b="1" kern="1200" baseline="0" dirty="0">
              <a:solidFill>
                <a:schemeClr val="tx1"/>
              </a:solidFill>
              <a:effectLst/>
              <a:latin typeface="Arial"/>
              <a:ea typeface="+mn-ea"/>
              <a:cs typeface="+mn-cs"/>
            </a:endParaRP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Health Safety &amp; wellbeing </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HR Inc.… corporate affairs and external relations </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Finance</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Business services Inc.… IT</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Asset</a:t>
            </a:r>
            <a:endParaRPr lang="en-GB" sz="1200" b="0" kern="1200" dirty="0">
              <a:solidFill>
                <a:schemeClr val="tx1"/>
              </a:solidFill>
              <a:effectLst/>
              <a:latin typeface="Arial"/>
              <a:ea typeface="+mn-ea"/>
              <a:cs typeface="+mn-cs"/>
            </a:endParaRPr>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52BB44E2-E7B8-4877-B0DA-3F3CEF4C862A}" type="slidenum">
              <a:rPr lang="en-GB" smtClean="0"/>
              <a:t>3</a:t>
            </a:fld>
            <a:endParaRPr lang="en-GB"/>
          </a:p>
        </p:txBody>
      </p:sp>
    </p:spTree>
    <p:extLst>
      <p:ext uri="{BB962C8B-B14F-4D97-AF65-F5344CB8AC3E}">
        <p14:creationId xmlns:p14="http://schemas.microsoft.com/office/powerpoint/2010/main" val="70393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32</a:t>
            </a:fld>
            <a:endParaRPr lang="en-US" dirty="0"/>
          </a:p>
        </p:txBody>
      </p:sp>
    </p:spTree>
    <p:extLst>
      <p:ext uri="{BB962C8B-B14F-4D97-AF65-F5344CB8AC3E}">
        <p14:creationId xmlns:p14="http://schemas.microsoft.com/office/powerpoint/2010/main" val="142414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Challenges</a:t>
            </a:r>
            <a:r>
              <a:rPr lang="en-GB" baseline="0" dirty="0"/>
              <a:t> of reducing RSL budgets and a lack of funding for new heating systems</a:t>
            </a:r>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77232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37</a:t>
            </a:fld>
            <a:endParaRPr lang="en-US" dirty="0"/>
          </a:p>
        </p:txBody>
      </p:sp>
    </p:spTree>
    <p:extLst>
      <p:ext uri="{BB962C8B-B14F-4D97-AF65-F5344CB8AC3E}">
        <p14:creationId xmlns:p14="http://schemas.microsoft.com/office/powerpoint/2010/main" val="87250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C7C985-F1D5-6C44-9CA0-694A5E4C15C5}" type="slidenum">
              <a:rPr lang="en-US" smtClean="0"/>
              <a:pPr/>
              <a:t>43</a:t>
            </a:fld>
            <a:endParaRPr lang="en-US" dirty="0"/>
          </a:p>
        </p:txBody>
      </p:sp>
    </p:spTree>
    <p:extLst>
      <p:ext uri="{BB962C8B-B14F-4D97-AF65-F5344CB8AC3E}">
        <p14:creationId xmlns:p14="http://schemas.microsoft.com/office/powerpoint/2010/main" val="479122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55</a:t>
            </a:fld>
            <a:endParaRPr lang="en-US" dirty="0"/>
          </a:p>
        </p:txBody>
      </p:sp>
    </p:spTree>
    <p:extLst>
      <p:ext uri="{BB962C8B-B14F-4D97-AF65-F5344CB8AC3E}">
        <p14:creationId xmlns:p14="http://schemas.microsoft.com/office/powerpoint/2010/main" val="1019502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C7C985-F1D5-6C44-9CA0-694A5E4C15C5}" type="slidenum">
              <a:rPr lang="en-US" smtClean="0"/>
              <a:pPr/>
              <a:t>56</a:t>
            </a:fld>
            <a:endParaRPr lang="en-US" dirty="0"/>
          </a:p>
        </p:txBody>
      </p:sp>
    </p:spTree>
    <p:extLst>
      <p:ext uri="{BB962C8B-B14F-4D97-AF65-F5344CB8AC3E}">
        <p14:creationId xmlns:p14="http://schemas.microsoft.com/office/powerpoint/2010/main" val="1924680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C7C985-F1D5-6C44-9CA0-694A5E4C15C5}" type="slidenum">
              <a:rPr lang="en-US" smtClean="0"/>
              <a:pPr/>
              <a:t>57</a:t>
            </a:fld>
            <a:endParaRPr lang="en-US" dirty="0"/>
          </a:p>
        </p:txBody>
      </p:sp>
    </p:spTree>
    <p:extLst>
      <p:ext uri="{BB962C8B-B14F-4D97-AF65-F5344CB8AC3E}">
        <p14:creationId xmlns:p14="http://schemas.microsoft.com/office/powerpoint/2010/main" val="221211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C7C985-F1D5-6C44-9CA0-694A5E4C15C5}"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294349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60 DI cutters</a:t>
            </a:r>
          </a:p>
          <a:p>
            <a:r>
              <a:rPr lang="en-GB" dirty="0"/>
              <a:t>21 Rock drills</a:t>
            </a:r>
          </a:p>
        </p:txBody>
      </p:sp>
      <p:sp>
        <p:nvSpPr>
          <p:cNvPr id="4" name="Slide Number Placeholder 3"/>
          <p:cNvSpPr>
            <a:spLocks noGrp="1"/>
          </p:cNvSpPr>
          <p:nvPr>
            <p:ph type="sldNum" sz="quarter" idx="10"/>
          </p:nvPr>
        </p:nvSpPr>
        <p:spPr/>
        <p:txBody>
          <a:bodyPr/>
          <a:lstStyle/>
          <a:p>
            <a:fld id="{F5C7C985-F1D5-6C44-9CA0-694A5E4C15C5}" type="slidenum">
              <a:rPr lang="en-US" smtClean="0"/>
              <a:pPr/>
              <a:t>80</a:t>
            </a:fld>
            <a:endParaRPr lang="en-US" dirty="0"/>
          </a:p>
        </p:txBody>
      </p:sp>
    </p:spTree>
    <p:extLst>
      <p:ext uri="{BB962C8B-B14F-4D97-AF65-F5344CB8AC3E}">
        <p14:creationId xmlns:p14="http://schemas.microsoft.com/office/powerpoint/2010/main" val="3991536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60 DI cutters</a:t>
            </a:r>
          </a:p>
          <a:p>
            <a:r>
              <a:rPr lang="en-GB" dirty="0"/>
              <a:t>21 Rock drills</a:t>
            </a:r>
          </a:p>
        </p:txBody>
      </p:sp>
      <p:sp>
        <p:nvSpPr>
          <p:cNvPr id="4" name="Slide Number Placeholder 3"/>
          <p:cNvSpPr>
            <a:spLocks noGrp="1"/>
          </p:cNvSpPr>
          <p:nvPr>
            <p:ph type="sldNum" sz="quarter" idx="10"/>
          </p:nvPr>
        </p:nvSpPr>
        <p:spPr/>
        <p:txBody>
          <a:bodyPr/>
          <a:lstStyle/>
          <a:p>
            <a:fld id="{F5C7C985-F1D5-6C44-9CA0-694A5E4C15C5}" type="slidenum">
              <a:rPr lang="en-US" smtClean="0"/>
              <a:pPr/>
              <a:t>81</a:t>
            </a:fld>
            <a:endParaRPr lang="en-US" dirty="0"/>
          </a:p>
        </p:txBody>
      </p:sp>
    </p:spTree>
    <p:extLst>
      <p:ext uri="{BB962C8B-B14F-4D97-AF65-F5344CB8AC3E}">
        <p14:creationId xmlns:p14="http://schemas.microsoft.com/office/powerpoint/2010/main" val="399153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5</a:t>
            </a:fld>
            <a:endParaRPr lang="en-US" dirty="0"/>
          </a:p>
        </p:txBody>
      </p:sp>
    </p:spTree>
    <p:extLst>
      <p:ext uri="{BB962C8B-B14F-4D97-AF65-F5344CB8AC3E}">
        <p14:creationId xmlns:p14="http://schemas.microsoft.com/office/powerpoint/2010/main" val="1237595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engaged with three DNO’s (UKPN; WPD; ENW); Welsh Water</a:t>
            </a:r>
            <a:endParaRPr lang="en-GB" dirty="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83</a:t>
            </a:fld>
            <a:endParaRPr lang="en-US" dirty="0"/>
          </a:p>
        </p:txBody>
      </p:sp>
    </p:spTree>
    <p:extLst>
      <p:ext uri="{BB962C8B-B14F-4D97-AF65-F5344CB8AC3E}">
        <p14:creationId xmlns:p14="http://schemas.microsoft.com/office/powerpoint/2010/main" val="157648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6</a:t>
            </a:fld>
            <a:endParaRPr lang="en-US" dirty="0"/>
          </a:p>
        </p:txBody>
      </p:sp>
    </p:spTree>
    <p:extLst>
      <p:ext uri="{BB962C8B-B14F-4D97-AF65-F5344CB8AC3E}">
        <p14:creationId xmlns:p14="http://schemas.microsoft.com/office/powerpoint/2010/main" val="383437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Across all workshops, stakeholders told us that raising awareness of CO should be our top priority</a:t>
            </a:r>
          </a:p>
          <a:p>
            <a:r>
              <a:rPr lang="en-GB" dirty="0"/>
              <a:t>Educating a range of audiences such as children, those most at risk and hard to reach, was vital</a:t>
            </a:r>
          </a:p>
        </p:txBody>
      </p:sp>
      <p:sp>
        <p:nvSpPr>
          <p:cNvPr id="4" name="Slide Number Placeholder 3"/>
          <p:cNvSpPr>
            <a:spLocks noGrp="1"/>
          </p:cNvSpPr>
          <p:nvPr>
            <p:ph type="sldNum" sz="quarter" idx="10"/>
          </p:nvPr>
        </p:nvSpPr>
        <p:spPr/>
        <p:txBody>
          <a:bodyPr/>
          <a:lstStyle/>
          <a:p>
            <a:fld id="{F5C7C985-F1D5-6C44-9CA0-694A5E4C15C5}" type="slidenum">
              <a:rPr lang="en-US" smtClean="0"/>
              <a:pPr/>
              <a:t>13</a:t>
            </a:fld>
            <a:endParaRPr lang="en-US" dirty="0"/>
          </a:p>
        </p:txBody>
      </p:sp>
    </p:spTree>
    <p:extLst>
      <p:ext uri="{BB962C8B-B14F-4D97-AF65-F5344CB8AC3E}">
        <p14:creationId xmlns:p14="http://schemas.microsoft.com/office/powerpoint/2010/main" val="134318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16</a:t>
            </a:fld>
            <a:endParaRPr lang="en-US" dirty="0"/>
          </a:p>
        </p:txBody>
      </p:sp>
    </p:spTree>
    <p:extLst>
      <p:ext uri="{BB962C8B-B14F-4D97-AF65-F5344CB8AC3E}">
        <p14:creationId xmlns:p14="http://schemas.microsoft.com/office/powerpoint/2010/main" val="177886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24</a:t>
            </a:fld>
            <a:endParaRPr lang="en-US" dirty="0"/>
          </a:p>
        </p:txBody>
      </p:sp>
    </p:spTree>
    <p:extLst>
      <p:ext uri="{BB962C8B-B14F-4D97-AF65-F5344CB8AC3E}">
        <p14:creationId xmlns:p14="http://schemas.microsoft.com/office/powerpoint/2010/main" val="215494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25</a:t>
            </a:fld>
            <a:endParaRPr lang="en-US" dirty="0"/>
          </a:p>
        </p:txBody>
      </p:sp>
    </p:spTree>
    <p:extLst>
      <p:ext uri="{BB962C8B-B14F-4D97-AF65-F5344CB8AC3E}">
        <p14:creationId xmlns:p14="http://schemas.microsoft.com/office/powerpoint/2010/main" val="67507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26</a:t>
            </a:fld>
            <a:endParaRPr lang="en-US" dirty="0"/>
          </a:p>
        </p:txBody>
      </p:sp>
    </p:spTree>
    <p:extLst>
      <p:ext uri="{BB962C8B-B14F-4D97-AF65-F5344CB8AC3E}">
        <p14:creationId xmlns:p14="http://schemas.microsoft.com/office/powerpoint/2010/main" val="67507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28</a:t>
            </a:fld>
            <a:endParaRPr lang="en-US" dirty="0"/>
          </a:p>
        </p:txBody>
      </p:sp>
    </p:spTree>
    <p:extLst>
      <p:ext uri="{BB962C8B-B14F-4D97-AF65-F5344CB8AC3E}">
        <p14:creationId xmlns:p14="http://schemas.microsoft.com/office/powerpoint/2010/main" val="1816369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10" name="Freeform 6"/>
          <p:cNvSpPr>
            <a:spLocks/>
          </p:cNvSpPr>
          <p:nvPr userDrawn="1"/>
        </p:nvSpPr>
        <p:spPr bwMode="auto">
          <a:xfrm>
            <a:off x="328612" y="199702"/>
            <a:ext cx="8432800" cy="6311900"/>
          </a:xfrm>
          <a:custGeom>
            <a:avLst/>
            <a:gdLst>
              <a:gd name="T0" fmla="*/ 57 w 2654"/>
              <a:gd name="T1" fmla="*/ 0 h 1986"/>
              <a:gd name="T2" fmla="*/ 0 w 2654"/>
              <a:gd name="T3" fmla="*/ 57 h 1986"/>
              <a:gd name="T4" fmla="*/ 0 w 2654"/>
              <a:gd name="T5" fmla="*/ 1929 h 1986"/>
              <a:gd name="T6" fmla="*/ 57 w 2654"/>
              <a:gd name="T7" fmla="*/ 1986 h 1986"/>
              <a:gd name="T8" fmla="*/ 2598 w 2654"/>
              <a:gd name="T9" fmla="*/ 1986 h 1986"/>
              <a:gd name="T10" fmla="*/ 2654 w 2654"/>
              <a:gd name="T11" fmla="*/ 1929 h 1986"/>
              <a:gd name="T12" fmla="*/ 2654 w 2654"/>
              <a:gd name="T13" fmla="*/ 57 h 1986"/>
              <a:gd name="T14" fmla="*/ 2598 w 2654"/>
              <a:gd name="T15" fmla="*/ 0 h 1986"/>
              <a:gd name="T16" fmla="*/ 57 w 2654"/>
              <a:gd name="T17" fmla="*/ 0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4" h="1986">
                <a:moveTo>
                  <a:pt x="57" y="0"/>
                </a:moveTo>
                <a:cubicBezTo>
                  <a:pt x="57" y="0"/>
                  <a:pt x="0" y="0"/>
                  <a:pt x="0" y="57"/>
                </a:cubicBezTo>
                <a:cubicBezTo>
                  <a:pt x="0" y="1929"/>
                  <a:pt x="0" y="1929"/>
                  <a:pt x="0" y="1929"/>
                </a:cubicBezTo>
                <a:cubicBezTo>
                  <a:pt x="0" y="1929"/>
                  <a:pt x="0" y="1986"/>
                  <a:pt x="57" y="1986"/>
                </a:cubicBezTo>
                <a:cubicBezTo>
                  <a:pt x="2598" y="1986"/>
                  <a:pt x="2598" y="1986"/>
                  <a:pt x="2598" y="1986"/>
                </a:cubicBezTo>
                <a:cubicBezTo>
                  <a:pt x="2598" y="1986"/>
                  <a:pt x="2654" y="1986"/>
                  <a:pt x="2654" y="1929"/>
                </a:cubicBezTo>
                <a:cubicBezTo>
                  <a:pt x="2654" y="57"/>
                  <a:pt x="2654" y="57"/>
                  <a:pt x="2654" y="57"/>
                </a:cubicBezTo>
                <a:cubicBezTo>
                  <a:pt x="2654" y="57"/>
                  <a:pt x="2654" y="0"/>
                  <a:pt x="2598" y="0"/>
                </a:cubicBezTo>
                <a:cubicBezTo>
                  <a:pt x="57" y="0"/>
                  <a:pt x="57" y="0"/>
                  <a:pt x="57" y="0"/>
                </a:cubicBezTo>
              </a:path>
            </a:pathLst>
          </a:custGeom>
          <a:solidFill>
            <a:srgbClr val="2BB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pic>
        <p:nvPicPr>
          <p:cNvPr id="1335" name="Picture 3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1735" r="2528" b="20812"/>
          <a:stretch/>
        </p:blipFill>
        <p:spPr bwMode="auto">
          <a:xfrm>
            <a:off x="0" y="4228776"/>
            <a:ext cx="9153500" cy="26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 name="Freeform 318"/>
          <p:cNvSpPr/>
          <p:nvPr userDrawn="1"/>
        </p:nvSpPr>
        <p:spPr>
          <a:xfrm>
            <a:off x="107504" y="980728"/>
            <a:ext cx="9036496" cy="3720827"/>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1114" name="Freeform 10"/>
          <p:cNvSpPr>
            <a:spLocks/>
          </p:cNvSpPr>
          <p:nvPr userDrawn="1"/>
        </p:nvSpPr>
        <p:spPr bwMode="auto">
          <a:xfrm>
            <a:off x="1484312" y="4171627"/>
            <a:ext cx="528638" cy="233363"/>
          </a:xfrm>
          <a:custGeom>
            <a:avLst/>
            <a:gdLst>
              <a:gd name="T0" fmla="*/ 166 w 166"/>
              <a:gd name="T1" fmla="*/ 0 h 73"/>
              <a:gd name="T2" fmla="*/ 101 w 166"/>
              <a:gd name="T3" fmla="*/ 73 h 73"/>
              <a:gd name="T4" fmla="*/ 0 w 166"/>
              <a:gd name="T5" fmla="*/ 59 h 73"/>
              <a:gd name="T6" fmla="*/ 32 w 166"/>
              <a:gd name="T7" fmla="*/ 44 h 73"/>
              <a:gd name="T8" fmla="*/ 93 w 166"/>
              <a:gd name="T9" fmla="*/ 45 h 73"/>
              <a:gd name="T10" fmla="*/ 166 w 166"/>
              <a:gd name="T11" fmla="*/ 0 h 73"/>
            </a:gdLst>
            <a:ahLst/>
            <a:cxnLst>
              <a:cxn ang="0">
                <a:pos x="T0" y="T1"/>
              </a:cxn>
              <a:cxn ang="0">
                <a:pos x="T2" y="T3"/>
              </a:cxn>
              <a:cxn ang="0">
                <a:pos x="T4" y="T5"/>
              </a:cxn>
              <a:cxn ang="0">
                <a:pos x="T6" y="T7"/>
              </a:cxn>
              <a:cxn ang="0">
                <a:pos x="T8" y="T9"/>
              </a:cxn>
              <a:cxn ang="0">
                <a:pos x="T10" y="T11"/>
              </a:cxn>
            </a:cxnLst>
            <a:rect l="0" t="0" r="r" b="b"/>
            <a:pathLst>
              <a:path w="166" h="73">
                <a:moveTo>
                  <a:pt x="166" y="0"/>
                </a:moveTo>
                <a:cubicBezTo>
                  <a:pt x="166" y="0"/>
                  <a:pt x="109" y="50"/>
                  <a:pt x="101" y="73"/>
                </a:cubicBezTo>
                <a:cubicBezTo>
                  <a:pt x="101" y="73"/>
                  <a:pt x="42" y="53"/>
                  <a:pt x="0" y="59"/>
                </a:cubicBezTo>
                <a:cubicBezTo>
                  <a:pt x="0" y="59"/>
                  <a:pt x="13" y="46"/>
                  <a:pt x="32" y="44"/>
                </a:cubicBezTo>
                <a:cubicBezTo>
                  <a:pt x="32" y="44"/>
                  <a:pt x="67" y="38"/>
                  <a:pt x="93" y="45"/>
                </a:cubicBezTo>
                <a:cubicBezTo>
                  <a:pt x="93" y="45"/>
                  <a:pt x="143" y="8"/>
                  <a:pt x="16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5" name="Freeform 11"/>
          <p:cNvSpPr>
            <a:spLocks/>
          </p:cNvSpPr>
          <p:nvPr userDrawn="1"/>
        </p:nvSpPr>
        <p:spPr bwMode="auto">
          <a:xfrm>
            <a:off x="2330450" y="4503415"/>
            <a:ext cx="558800" cy="225425"/>
          </a:xfrm>
          <a:custGeom>
            <a:avLst/>
            <a:gdLst>
              <a:gd name="T0" fmla="*/ 7 w 176"/>
              <a:gd name="T1" fmla="*/ 71 h 71"/>
              <a:gd name="T2" fmla="*/ 103 w 176"/>
              <a:gd name="T3" fmla="*/ 66 h 71"/>
              <a:gd name="T4" fmla="*/ 158 w 176"/>
              <a:gd name="T5" fmla="*/ 18 h 71"/>
              <a:gd name="T6" fmla="*/ 167 w 176"/>
              <a:gd name="T7" fmla="*/ 1 h 71"/>
              <a:gd name="T8" fmla="*/ 141 w 176"/>
              <a:gd name="T9" fmla="*/ 4 h 71"/>
              <a:gd name="T10" fmla="*/ 89 w 176"/>
              <a:gd name="T11" fmla="*/ 43 h 71"/>
              <a:gd name="T12" fmla="*/ 5 w 176"/>
              <a:gd name="T13" fmla="*/ 60 h 71"/>
              <a:gd name="T14" fmla="*/ 7 w 1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71">
                <a:moveTo>
                  <a:pt x="7" y="71"/>
                </a:moveTo>
                <a:cubicBezTo>
                  <a:pt x="7" y="71"/>
                  <a:pt x="45" y="38"/>
                  <a:pt x="103" y="66"/>
                </a:cubicBezTo>
                <a:cubicBezTo>
                  <a:pt x="103" y="66"/>
                  <a:pt x="111" y="27"/>
                  <a:pt x="158" y="18"/>
                </a:cubicBezTo>
                <a:cubicBezTo>
                  <a:pt x="158" y="18"/>
                  <a:pt x="176" y="15"/>
                  <a:pt x="167" y="1"/>
                </a:cubicBezTo>
                <a:cubicBezTo>
                  <a:pt x="167" y="1"/>
                  <a:pt x="154" y="0"/>
                  <a:pt x="141" y="4"/>
                </a:cubicBezTo>
                <a:cubicBezTo>
                  <a:pt x="127" y="9"/>
                  <a:pt x="110" y="19"/>
                  <a:pt x="89" y="43"/>
                </a:cubicBezTo>
                <a:cubicBezTo>
                  <a:pt x="89" y="43"/>
                  <a:pt x="34" y="32"/>
                  <a:pt x="5" y="60"/>
                </a:cubicBezTo>
                <a:cubicBezTo>
                  <a:pt x="5" y="60"/>
                  <a:pt x="0" y="67"/>
                  <a:pt x="7" y="7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6" name="Freeform 12"/>
          <p:cNvSpPr>
            <a:spLocks/>
          </p:cNvSpPr>
          <p:nvPr userDrawn="1"/>
        </p:nvSpPr>
        <p:spPr bwMode="auto">
          <a:xfrm>
            <a:off x="2032000" y="4957440"/>
            <a:ext cx="333375" cy="136525"/>
          </a:xfrm>
          <a:custGeom>
            <a:avLst/>
            <a:gdLst>
              <a:gd name="T0" fmla="*/ 4 w 105"/>
              <a:gd name="T1" fmla="*/ 43 h 43"/>
              <a:gd name="T2" fmla="*/ 61 w 105"/>
              <a:gd name="T3" fmla="*/ 39 h 43"/>
              <a:gd name="T4" fmla="*/ 95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39"/>
                </a:cubicBezTo>
                <a:cubicBezTo>
                  <a:pt x="61" y="39"/>
                  <a:pt x="66" y="16"/>
                  <a:pt x="95" y="11"/>
                </a:cubicBezTo>
                <a:cubicBezTo>
                  <a:pt x="95" y="11"/>
                  <a:pt x="105" y="9"/>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7" name="Freeform 13"/>
          <p:cNvSpPr>
            <a:spLocks/>
          </p:cNvSpPr>
          <p:nvPr userDrawn="1"/>
        </p:nvSpPr>
        <p:spPr bwMode="auto">
          <a:xfrm>
            <a:off x="3073400" y="4605015"/>
            <a:ext cx="333375" cy="136525"/>
          </a:xfrm>
          <a:custGeom>
            <a:avLst/>
            <a:gdLst>
              <a:gd name="T0" fmla="*/ 4 w 105"/>
              <a:gd name="T1" fmla="*/ 43 h 43"/>
              <a:gd name="T2" fmla="*/ 61 w 105"/>
              <a:gd name="T3" fmla="*/ 40 h 43"/>
              <a:gd name="T4" fmla="*/ 94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40"/>
                </a:cubicBezTo>
                <a:cubicBezTo>
                  <a:pt x="61" y="40"/>
                  <a:pt x="66" y="17"/>
                  <a:pt x="94" y="11"/>
                </a:cubicBezTo>
                <a:cubicBezTo>
                  <a:pt x="94" y="11"/>
                  <a:pt x="105" y="10"/>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8" name="Freeform 14"/>
          <p:cNvSpPr>
            <a:spLocks/>
          </p:cNvSpPr>
          <p:nvPr userDrawn="1"/>
        </p:nvSpPr>
        <p:spPr bwMode="auto">
          <a:xfrm>
            <a:off x="2686050" y="4897115"/>
            <a:ext cx="358775" cy="241300"/>
          </a:xfrm>
          <a:custGeom>
            <a:avLst/>
            <a:gdLst>
              <a:gd name="T0" fmla="*/ 4 w 113"/>
              <a:gd name="T1" fmla="*/ 66 h 76"/>
              <a:gd name="T2" fmla="*/ 35 w 113"/>
              <a:gd name="T3" fmla="*/ 74 h 76"/>
              <a:gd name="T4" fmla="*/ 69 w 113"/>
              <a:gd name="T5" fmla="*/ 73 h 76"/>
              <a:gd name="T6" fmla="*/ 86 w 113"/>
              <a:gd name="T7" fmla="*/ 57 h 76"/>
              <a:gd name="T8" fmla="*/ 97 w 113"/>
              <a:gd name="T9" fmla="*/ 34 h 76"/>
              <a:gd name="T10" fmla="*/ 111 w 113"/>
              <a:gd name="T11" fmla="*/ 10 h 76"/>
              <a:gd name="T12" fmla="*/ 96 w 113"/>
              <a:gd name="T13" fmla="*/ 20 h 76"/>
              <a:gd name="T14" fmla="*/ 71 w 113"/>
              <a:gd name="T15" fmla="*/ 47 h 76"/>
              <a:gd name="T16" fmla="*/ 27 w 113"/>
              <a:gd name="T17" fmla="*/ 61 h 76"/>
              <a:gd name="T18" fmla="*/ 4 w 113"/>
              <a:gd name="T1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6">
                <a:moveTo>
                  <a:pt x="4" y="66"/>
                </a:moveTo>
                <a:cubicBezTo>
                  <a:pt x="10" y="70"/>
                  <a:pt x="33" y="74"/>
                  <a:pt x="35" y="74"/>
                </a:cubicBezTo>
                <a:cubicBezTo>
                  <a:pt x="47" y="74"/>
                  <a:pt x="58" y="76"/>
                  <a:pt x="69" y="73"/>
                </a:cubicBezTo>
                <a:cubicBezTo>
                  <a:pt x="78" y="70"/>
                  <a:pt x="82" y="65"/>
                  <a:pt x="86" y="57"/>
                </a:cubicBezTo>
                <a:cubicBezTo>
                  <a:pt x="89" y="49"/>
                  <a:pt x="92" y="41"/>
                  <a:pt x="97" y="34"/>
                </a:cubicBezTo>
                <a:cubicBezTo>
                  <a:pt x="101" y="26"/>
                  <a:pt x="110" y="19"/>
                  <a:pt x="111" y="10"/>
                </a:cubicBezTo>
                <a:cubicBezTo>
                  <a:pt x="113" y="0"/>
                  <a:pt x="97" y="18"/>
                  <a:pt x="96" y="20"/>
                </a:cubicBezTo>
                <a:cubicBezTo>
                  <a:pt x="84" y="35"/>
                  <a:pt x="79" y="41"/>
                  <a:pt x="71" y="47"/>
                </a:cubicBezTo>
                <a:cubicBezTo>
                  <a:pt x="59" y="58"/>
                  <a:pt x="42" y="60"/>
                  <a:pt x="27" y="61"/>
                </a:cubicBezTo>
                <a:cubicBezTo>
                  <a:pt x="21" y="61"/>
                  <a:pt x="0" y="64"/>
                  <a:pt x="4" y="66"/>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9" name="Freeform 15"/>
          <p:cNvSpPr>
            <a:spLocks/>
          </p:cNvSpPr>
          <p:nvPr userDrawn="1"/>
        </p:nvSpPr>
        <p:spPr bwMode="auto">
          <a:xfrm>
            <a:off x="3070225" y="5236840"/>
            <a:ext cx="282575" cy="190500"/>
          </a:xfrm>
          <a:custGeom>
            <a:avLst/>
            <a:gdLst>
              <a:gd name="T0" fmla="*/ 3 w 89"/>
              <a:gd name="T1" fmla="*/ 53 h 60"/>
              <a:gd name="T2" fmla="*/ 28 w 89"/>
              <a:gd name="T3" fmla="*/ 59 h 60"/>
              <a:gd name="T4" fmla="*/ 55 w 89"/>
              <a:gd name="T5" fmla="*/ 58 h 60"/>
              <a:gd name="T6" fmla="*/ 68 w 89"/>
              <a:gd name="T7" fmla="*/ 46 h 60"/>
              <a:gd name="T8" fmla="*/ 76 w 89"/>
              <a:gd name="T9" fmla="*/ 28 h 60"/>
              <a:gd name="T10" fmla="*/ 88 w 89"/>
              <a:gd name="T11" fmla="*/ 9 h 60"/>
              <a:gd name="T12" fmla="*/ 76 w 89"/>
              <a:gd name="T13" fmla="*/ 17 h 60"/>
              <a:gd name="T14" fmla="*/ 56 w 89"/>
              <a:gd name="T15" fmla="*/ 38 h 60"/>
              <a:gd name="T16" fmla="*/ 21 w 89"/>
              <a:gd name="T17" fmla="*/ 49 h 60"/>
              <a:gd name="T18" fmla="*/ 3 w 89"/>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0">
                <a:moveTo>
                  <a:pt x="3" y="53"/>
                </a:moveTo>
                <a:cubicBezTo>
                  <a:pt x="8" y="56"/>
                  <a:pt x="26" y="59"/>
                  <a:pt x="28" y="59"/>
                </a:cubicBezTo>
                <a:cubicBezTo>
                  <a:pt x="37" y="59"/>
                  <a:pt x="46" y="60"/>
                  <a:pt x="55" y="58"/>
                </a:cubicBezTo>
                <a:cubicBezTo>
                  <a:pt x="62" y="56"/>
                  <a:pt x="65" y="52"/>
                  <a:pt x="68" y="46"/>
                </a:cubicBezTo>
                <a:cubicBezTo>
                  <a:pt x="70" y="39"/>
                  <a:pt x="73" y="33"/>
                  <a:pt x="76" y="28"/>
                </a:cubicBezTo>
                <a:cubicBezTo>
                  <a:pt x="80" y="22"/>
                  <a:pt x="87" y="16"/>
                  <a:pt x="88" y="9"/>
                </a:cubicBezTo>
                <a:cubicBezTo>
                  <a:pt x="89" y="0"/>
                  <a:pt x="77" y="15"/>
                  <a:pt x="76" y="17"/>
                </a:cubicBezTo>
                <a:cubicBezTo>
                  <a:pt x="66" y="29"/>
                  <a:pt x="63" y="33"/>
                  <a:pt x="56" y="38"/>
                </a:cubicBezTo>
                <a:cubicBezTo>
                  <a:pt x="46" y="46"/>
                  <a:pt x="34" y="48"/>
                  <a:pt x="21" y="49"/>
                </a:cubicBezTo>
                <a:cubicBezTo>
                  <a:pt x="17" y="49"/>
                  <a:pt x="0" y="51"/>
                  <a:pt x="3" y="5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5" name="Freeform 181"/>
          <p:cNvSpPr>
            <a:spLocks/>
          </p:cNvSpPr>
          <p:nvPr userDrawn="1"/>
        </p:nvSpPr>
        <p:spPr bwMode="auto">
          <a:xfrm>
            <a:off x="3565525" y="5376540"/>
            <a:ext cx="115888" cy="50800"/>
          </a:xfrm>
          <a:custGeom>
            <a:avLst/>
            <a:gdLst>
              <a:gd name="T0" fmla="*/ 36 w 36"/>
              <a:gd name="T1" fmla="*/ 0 h 16"/>
              <a:gd name="T2" fmla="*/ 22 w 36"/>
              <a:gd name="T3" fmla="*/ 16 h 16"/>
              <a:gd name="T4" fmla="*/ 0 w 36"/>
              <a:gd name="T5" fmla="*/ 13 h 16"/>
              <a:gd name="T6" fmla="*/ 7 w 36"/>
              <a:gd name="T7" fmla="*/ 10 h 16"/>
              <a:gd name="T8" fmla="*/ 20 w 36"/>
              <a:gd name="T9" fmla="*/ 10 h 16"/>
              <a:gd name="T10" fmla="*/ 36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36" y="0"/>
                </a:moveTo>
                <a:cubicBezTo>
                  <a:pt x="36" y="0"/>
                  <a:pt x="24" y="11"/>
                  <a:pt x="22" y="16"/>
                </a:cubicBezTo>
                <a:cubicBezTo>
                  <a:pt x="22" y="16"/>
                  <a:pt x="9" y="12"/>
                  <a:pt x="0" y="13"/>
                </a:cubicBezTo>
                <a:cubicBezTo>
                  <a:pt x="0" y="13"/>
                  <a:pt x="3" y="10"/>
                  <a:pt x="7" y="10"/>
                </a:cubicBezTo>
                <a:cubicBezTo>
                  <a:pt x="7" y="10"/>
                  <a:pt x="15" y="8"/>
                  <a:pt x="20" y="10"/>
                </a:cubicBezTo>
                <a:cubicBezTo>
                  <a:pt x="20" y="10"/>
                  <a:pt x="31" y="2"/>
                  <a:pt x="3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6" name="Freeform 182"/>
          <p:cNvSpPr>
            <a:spLocks/>
          </p:cNvSpPr>
          <p:nvPr userDrawn="1"/>
        </p:nvSpPr>
        <p:spPr bwMode="auto">
          <a:xfrm>
            <a:off x="3751262" y="5449565"/>
            <a:ext cx="120650" cy="47625"/>
          </a:xfrm>
          <a:custGeom>
            <a:avLst/>
            <a:gdLst>
              <a:gd name="T0" fmla="*/ 1 w 38"/>
              <a:gd name="T1" fmla="*/ 15 h 15"/>
              <a:gd name="T2" fmla="*/ 22 w 38"/>
              <a:gd name="T3" fmla="*/ 14 h 15"/>
              <a:gd name="T4" fmla="*/ 34 w 38"/>
              <a:gd name="T5" fmla="*/ 4 h 15"/>
              <a:gd name="T6" fmla="*/ 36 w 38"/>
              <a:gd name="T7" fmla="*/ 0 h 15"/>
              <a:gd name="T8" fmla="*/ 30 w 38"/>
              <a:gd name="T9" fmla="*/ 1 h 15"/>
              <a:gd name="T10" fmla="*/ 19 w 38"/>
              <a:gd name="T11" fmla="*/ 9 h 15"/>
              <a:gd name="T12" fmla="*/ 1 w 38"/>
              <a:gd name="T13" fmla="*/ 13 h 15"/>
              <a:gd name="T14" fmla="*/ 1 w 3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5">
                <a:moveTo>
                  <a:pt x="1" y="15"/>
                </a:moveTo>
                <a:cubicBezTo>
                  <a:pt x="1" y="15"/>
                  <a:pt x="9" y="8"/>
                  <a:pt x="22" y="14"/>
                </a:cubicBezTo>
                <a:cubicBezTo>
                  <a:pt x="22" y="14"/>
                  <a:pt x="24" y="6"/>
                  <a:pt x="34" y="4"/>
                </a:cubicBezTo>
                <a:cubicBezTo>
                  <a:pt x="34" y="4"/>
                  <a:pt x="38" y="3"/>
                  <a:pt x="36" y="0"/>
                </a:cubicBezTo>
                <a:cubicBezTo>
                  <a:pt x="36" y="0"/>
                  <a:pt x="33" y="0"/>
                  <a:pt x="30" y="1"/>
                </a:cubicBezTo>
                <a:cubicBezTo>
                  <a:pt x="27" y="2"/>
                  <a:pt x="23" y="4"/>
                  <a:pt x="19" y="9"/>
                </a:cubicBezTo>
                <a:cubicBezTo>
                  <a:pt x="19" y="9"/>
                  <a:pt x="7" y="7"/>
                  <a:pt x="1" y="13"/>
                </a:cubicBezTo>
                <a:cubicBezTo>
                  <a:pt x="1" y="13"/>
                  <a:pt x="0" y="14"/>
                  <a:pt x="1" y="15"/>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7" name="Freeform 183"/>
          <p:cNvSpPr>
            <a:spLocks/>
          </p:cNvSpPr>
          <p:nvPr userDrawn="1"/>
        </p:nvSpPr>
        <p:spPr bwMode="auto">
          <a:xfrm>
            <a:off x="3684587" y="5547990"/>
            <a:ext cx="73025" cy="28575"/>
          </a:xfrm>
          <a:custGeom>
            <a:avLst/>
            <a:gdLst>
              <a:gd name="T0" fmla="*/ 1 w 23"/>
              <a:gd name="T1" fmla="*/ 9 h 9"/>
              <a:gd name="T2" fmla="*/ 14 w 23"/>
              <a:gd name="T3" fmla="*/ 8 h 9"/>
              <a:gd name="T4" fmla="*/ 21 w 23"/>
              <a:gd name="T5" fmla="*/ 2 h 9"/>
              <a:gd name="T6" fmla="*/ 22 w 23"/>
              <a:gd name="T7" fmla="*/ 0 h 9"/>
              <a:gd name="T8" fmla="*/ 18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8" y="0"/>
                </a:cubicBezTo>
                <a:cubicBezTo>
                  <a:pt x="17" y="1"/>
                  <a:pt x="14"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8" name="Freeform 184"/>
          <p:cNvSpPr>
            <a:spLocks/>
          </p:cNvSpPr>
          <p:nvPr userDrawn="1"/>
        </p:nvSpPr>
        <p:spPr bwMode="auto">
          <a:xfrm>
            <a:off x="3910012" y="5471790"/>
            <a:ext cx="73025" cy="28575"/>
          </a:xfrm>
          <a:custGeom>
            <a:avLst/>
            <a:gdLst>
              <a:gd name="T0" fmla="*/ 1 w 23"/>
              <a:gd name="T1" fmla="*/ 9 h 9"/>
              <a:gd name="T2" fmla="*/ 14 w 23"/>
              <a:gd name="T3" fmla="*/ 8 h 9"/>
              <a:gd name="T4" fmla="*/ 21 w 23"/>
              <a:gd name="T5" fmla="*/ 2 h 9"/>
              <a:gd name="T6" fmla="*/ 22 w 23"/>
              <a:gd name="T7" fmla="*/ 0 h 9"/>
              <a:gd name="T8" fmla="*/ 19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9" y="0"/>
                </a:cubicBezTo>
                <a:cubicBezTo>
                  <a:pt x="17" y="1"/>
                  <a:pt x="15"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9" name="Freeform 185"/>
          <p:cNvSpPr>
            <a:spLocks/>
          </p:cNvSpPr>
          <p:nvPr userDrawn="1"/>
        </p:nvSpPr>
        <p:spPr bwMode="auto">
          <a:xfrm>
            <a:off x="3827462" y="5535290"/>
            <a:ext cx="76200" cy="50800"/>
          </a:xfrm>
          <a:custGeom>
            <a:avLst/>
            <a:gdLst>
              <a:gd name="T0" fmla="*/ 1 w 24"/>
              <a:gd name="T1" fmla="*/ 14 h 16"/>
              <a:gd name="T2" fmla="*/ 8 w 24"/>
              <a:gd name="T3" fmla="*/ 16 h 16"/>
              <a:gd name="T4" fmla="*/ 15 w 24"/>
              <a:gd name="T5" fmla="*/ 15 h 16"/>
              <a:gd name="T6" fmla="*/ 19 w 24"/>
              <a:gd name="T7" fmla="*/ 12 h 16"/>
              <a:gd name="T8" fmla="*/ 21 w 24"/>
              <a:gd name="T9" fmla="*/ 7 h 16"/>
              <a:gd name="T10" fmla="*/ 24 w 24"/>
              <a:gd name="T11" fmla="*/ 2 h 16"/>
              <a:gd name="T12" fmla="*/ 21 w 24"/>
              <a:gd name="T13" fmla="*/ 4 h 16"/>
              <a:gd name="T14" fmla="*/ 15 w 24"/>
              <a:gd name="T15" fmla="*/ 10 h 16"/>
              <a:gd name="T16" fmla="*/ 6 w 24"/>
              <a:gd name="T17" fmla="*/ 13 h 16"/>
              <a:gd name="T18" fmla="*/ 1 w 24"/>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1" y="14"/>
                </a:moveTo>
                <a:cubicBezTo>
                  <a:pt x="2" y="15"/>
                  <a:pt x="7" y="16"/>
                  <a:pt x="8" y="16"/>
                </a:cubicBezTo>
                <a:cubicBezTo>
                  <a:pt x="10" y="16"/>
                  <a:pt x="13" y="16"/>
                  <a:pt x="15" y="15"/>
                </a:cubicBezTo>
                <a:cubicBezTo>
                  <a:pt x="17" y="15"/>
                  <a:pt x="18" y="14"/>
                  <a:pt x="19" y="12"/>
                </a:cubicBezTo>
                <a:cubicBezTo>
                  <a:pt x="19" y="10"/>
                  <a:pt x="20" y="9"/>
                  <a:pt x="21" y="7"/>
                </a:cubicBezTo>
                <a:cubicBezTo>
                  <a:pt x="22" y="5"/>
                  <a:pt x="24" y="4"/>
                  <a:pt x="24" y="2"/>
                </a:cubicBezTo>
                <a:cubicBezTo>
                  <a:pt x="24" y="0"/>
                  <a:pt x="21" y="4"/>
                  <a:pt x="21" y="4"/>
                </a:cubicBezTo>
                <a:cubicBezTo>
                  <a:pt x="18" y="7"/>
                  <a:pt x="17" y="8"/>
                  <a:pt x="15" y="10"/>
                </a:cubicBezTo>
                <a:cubicBezTo>
                  <a:pt x="13" y="12"/>
                  <a:pt x="9" y="13"/>
                  <a:pt x="6" y="13"/>
                </a:cubicBezTo>
                <a:cubicBezTo>
                  <a:pt x="5" y="13"/>
                  <a:pt x="0" y="14"/>
                  <a:pt x="1" y="14"/>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pic>
        <p:nvPicPr>
          <p:cNvPr id="8" name="Picture 310"/>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a:xfrm>
            <a:off x="1187623" y="1196752"/>
            <a:ext cx="6799089" cy="3049339"/>
          </a:xfrm>
        </p:spPr>
        <p:txBody>
          <a:bodyPr>
            <a:normAutofit/>
          </a:bodyPr>
          <a:lstStyle>
            <a:lvl1pPr>
              <a:lnSpc>
                <a:spcPts val="6000"/>
              </a:lnSpc>
              <a:defRPr sz="5400"/>
            </a:lvl1pPr>
          </a:lstStyle>
          <a:p>
            <a:r>
              <a:rPr lang="en-US" dirty="0"/>
              <a:t>Click to edit Master title style</a:t>
            </a:r>
            <a:endParaRPr lang="en-GB" dirty="0"/>
          </a:p>
        </p:txBody>
      </p:sp>
      <p:sp>
        <p:nvSpPr>
          <p:cNvPr id="3" name="Subtitle 2"/>
          <p:cNvSpPr>
            <a:spLocks noGrp="1"/>
          </p:cNvSpPr>
          <p:nvPr userDrawn="1">
            <p:ph type="subTitle" idx="1"/>
          </p:nvPr>
        </p:nvSpPr>
        <p:spPr>
          <a:xfrm>
            <a:off x="4305139" y="3933056"/>
            <a:ext cx="4248472" cy="1343000"/>
          </a:xfrm>
        </p:spPr>
        <p:txBody>
          <a:bodyPr anchor="ct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userDrawn="1">
            <p:ph type="dt" sz="half" idx="10"/>
          </p:nvPr>
        </p:nvSpPr>
        <p:spPr/>
        <p:txBody>
          <a:bodyPr/>
          <a:lstStyle/>
          <a:p>
            <a:fld id="{9BB0DD92-A699-DB4A-9ADA-66770611FE36}" type="datetime1">
              <a:rPr lang="en-GB" smtClean="0"/>
              <a:t>18/05/2017</a:t>
            </a:fld>
            <a:endParaRPr lang="en-GB"/>
          </a:p>
        </p:txBody>
      </p:sp>
      <p:sp>
        <p:nvSpPr>
          <p:cNvPr id="5" name="Footer Placeholder 4"/>
          <p:cNvSpPr>
            <a:spLocks noGrp="1"/>
          </p:cNvSpPr>
          <p:nvPr userDrawn="1">
            <p:ph type="ftr" sz="quarter" idx="11"/>
          </p:nvPr>
        </p:nvSpPr>
        <p:spPr/>
        <p:txBody>
          <a:bodyPr/>
          <a:lstStyle/>
          <a:p>
            <a:endParaRPr lang="en-GB"/>
          </a:p>
        </p:txBody>
      </p:sp>
      <p:sp>
        <p:nvSpPr>
          <p:cNvPr id="10" name="Rectangle 9"/>
          <p:cNvSpPr/>
          <p:nvPr userDrawn="1"/>
        </p:nvSpPr>
        <p:spPr>
          <a:xfrm>
            <a:off x="8789997" y="5445224"/>
            <a:ext cx="35400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6" name="Slide Number Placeholder 5"/>
          <p:cNvSpPr>
            <a:spLocks noGrp="1"/>
          </p:cNvSpPr>
          <p:nvPr userDrawn="1">
            <p:ph type="sldNum" sz="quarter" idx="12"/>
          </p:nvPr>
        </p:nvSpPr>
        <p:spPr/>
        <p:txBody>
          <a:bodyPr/>
          <a:lstStyle/>
          <a:p>
            <a:fld id="{490165BC-DBA7-4530-8926-81165AFC8D69}" type="slidenum">
              <a:rPr lang="en-GB" smtClean="0"/>
              <a:t>‹#›</a:t>
            </a:fld>
            <a:endParaRPr lang="en-GB"/>
          </a:p>
        </p:txBody>
      </p:sp>
      <p:sp>
        <p:nvSpPr>
          <p:cNvPr id="11" name="AutoShape 4"/>
          <p:cNvSpPr>
            <a:spLocks noChangeAspect="1" noChangeArrowheads="1" noTextEdit="1"/>
          </p:cNvSpPr>
          <p:nvPr userDrawn="1"/>
        </p:nvSpPr>
        <p:spPr bwMode="auto">
          <a:xfrm>
            <a:off x="-638175" y="-12853715"/>
            <a:ext cx="10213975"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2" name="Line 8"/>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3" name="Line 9"/>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0" name="Rectangle 16"/>
          <p:cNvSpPr>
            <a:spLocks noChangeArrowheads="1"/>
          </p:cNvSpPr>
          <p:nvPr userDrawn="1"/>
        </p:nvSpPr>
        <p:spPr bwMode="auto">
          <a:xfrm>
            <a:off x="-28575" y="-6967265"/>
            <a:ext cx="9153525" cy="787400"/>
          </a:xfrm>
          <a:prstGeom prst="rect">
            <a:avLst/>
          </a:prstGeom>
          <a:solidFill>
            <a:srgbClr val="4C5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1" name="Rectangle 17"/>
          <p:cNvSpPr>
            <a:spLocks noChangeArrowheads="1"/>
          </p:cNvSpPr>
          <p:nvPr userDrawn="1"/>
        </p:nvSpPr>
        <p:spPr bwMode="auto">
          <a:xfrm>
            <a:off x="-28575" y="-6967265"/>
            <a:ext cx="9153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2" name="Rectangle 18"/>
          <p:cNvSpPr>
            <a:spLocks noChangeArrowheads="1"/>
          </p:cNvSpPr>
          <p:nvPr userDrawn="1"/>
        </p:nvSpPr>
        <p:spPr bwMode="auto">
          <a:xfrm>
            <a:off x="1684337" y="-6786290"/>
            <a:ext cx="47625" cy="6064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3" name="Rectangle 19"/>
          <p:cNvSpPr>
            <a:spLocks noChangeArrowheads="1"/>
          </p:cNvSpPr>
          <p:nvPr userDrawn="1"/>
        </p:nvSpPr>
        <p:spPr bwMode="auto">
          <a:xfrm>
            <a:off x="4865687" y="-6795815"/>
            <a:ext cx="47625" cy="6159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4" name="Freeform 20"/>
          <p:cNvSpPr>
            <a:spLocks/>
          </p:cNvSpPr>
          <p:nvPr userDrawn="1"/>
        </p:nvSpPr>
        <p:spPr bwMode="auto">
          <a:xfrm>
            <a:off x="2695575" y="-6745015"/>
            <a:ext cx="206375" cy="352425"/>
          </a:xfrm>
          <a:custGeom>
            <a:avLst/>
            <a:gdLst>
              <a:gd name="T0" fmla="*/ 65 w 65"/>
              <a:gd name="T1" fmla="*/ 111 h 111"/>
              <a:gd name="T2" fmla="*/ 20 w 65"/>
              <a:gd name="T3" fmla="*/ 111 h 111"/>
              <a:gd name="T4" fmla="*/ 5 w 65"/>
              <a:gd name="T5" fmla="*/ 105 h 111"/>
              <a:gd name="T6" fmla="*/ 0 w 65"/>
              <a:gd name="T7" fmla="*/ 90 h 111"/>
              <a:gd name="T8" fmla="*/ 0 w 65"/>
              <a:gd name="T9" fmla="*/ 0 h 111"/>
              <a:gd name="T10" fmla="*/ 15 w 65"/>
              <a:gd name="T11" fmla="*/ 0 h 111"/>
              <a:gd name="T12" fmla="*/ 15 w 65"/>
              <a:gd name="T13" fmla="*/ 91 h 111"/>
              <a:gd name="T14" fmla="*/ 17 w 65"/>
              <a:gd name="T15" fmla="*/ 94 h 111"/>
              <a:gd name="T16" fmla="*/ 20 w 65"/>
              <a:gd name="T17" fmla="*/ 96 h 111"/>
              <a:gd name="T18" fmla="*/ 65 w 65"/>
              <a:gd name="T19" fmla="*/ 96 h 111"/>
              <a:gd name="T20" fmla="*/ 65 w 65"/>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1">
                <a:moveTo>
                  <a:pt x="65" y="111"/>
                </a:moveTo>
                <a:cubicBezTo>
                  <a:pt x="20" y="111"/>
                  <a:pt x="20" y="111"/>
                  <a:pt x="20" y="111"/>
                </a:cubicBezTo>
                <a:cubicBezTo>
                  <a:pt x="15" y="111"/>
                  <a:pt x="9" y="109"/>
                  <a:pt x="5" y="105"/>
                </a:cubicBezTo>
                <a:cubicBezTo>
                  <a:pt x="2" y="101"/>
                  <a:pt x="0" y="95"/>
                  <a:pt x="0" y="90"/>
                </a:cubicBezTo>
                <a:cubicBezTo>
                  <a:pt x="0" y="0"/>
                  <a:pt x="0" y="0"/>
                  <a:pt x="0" y="0"/>
                </a:cubicBezTo>
                <a:cubicBezTo>
                  <a:pt x="15" y="0"/>
                  <a:pt x="15" y="0"/>
                  <a:pt x="15" y="0"/>
                </a:cubicBezTo>
                <a:cubicBezTo>
                  <a:pt x="15" y="91"/>
                  <a:pt x="15" y="91"/>
                  <a:pt x="15" y="91"/>
                </a:cubicBezTo>
                <a:cubicBezTo>
                  <a:pt x="15" y="92"/>
                  <a:pt x="16" y="93"/>
                  <a:pt x="17" y="94"/>
                </a:cubicBezTo>
                <a:cubicBezTo>
                  <a:pt x="18" y="95"/>
                  <a:pt x="19" y="96"/>
                  <a:pt x="20" y="96"/>
                </a:cubicBezTo>
                <a:cubicBezTo>
                  <a:pt x="65" y="96"/>
                  <a:pt x="65" y="96"/>
                  <a:pt x="65" y="96"/>
                </a:cubicBezTo>
                <a:lnTo>
                  <a:pt x="65" y="111"/>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5" name="Freeform 21"/>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6" y="0"/>
                </a:lnTo>
                <a:lnTo>
                  <a:pt x="28"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6" name="Freeform 22"/>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6" y="0"/>
                </a:lnTo>
                <a:lnTo>
                  <a:pt x="28"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7" name="Freeform 23"/>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8" name="Freeform 24"/>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9" name="Freeform 25"/>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0" name="Freeform 26"/>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1" name="Freeform 27"/>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2" name="Freeform 28"/>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3" name="Freeform 29"/>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4" name="Freeform 30"/>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5" name="Freeform 31"/>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6" name="Freeform 32"/>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7" name="Freeform 33"/>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8" name="Freeform 34"/>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9" name="Freeform 35"/>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0" name="Freeform 36"/>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1" name="Freeform 37"/>
          <p:cNvSpPr>
            <a:spLocks noEditPoints="1"/>
          </p:cNvSpPr>
          <p:nvPr userDrawn="1"/>
        </p:nvSpPr>
        <p:spPr bwMode="auto">
          <a:xfrm>
            <a:off x="3929062" y="-7527652"/>
            <a:ext cx="781050" cy="566738"/>
          </a:xfrm>
          <a:custGeom>
            <a:avLst/>
            <a:gdLst>
              <a:gd name="T0" fmla="*/ 460 w 492"/>
              <a:gd name="T1" fmla="*/ 16 h 357"/>
              <a:gd name="T2" fmla="*/ 410 w 492"/>
              <a:gd name="T3" fmla="*/ 16 h 357"/>
              <a:gd name="T4" fmla="*/ 472 w 492"/>
              <a:gd name="T5" fmla="*/ 180 h 357"/>
              <a:gd name="T6" fmla="*/ 492 w 492"/>
              <a:gd name="T7" fmla="*/ 357 h 357"/>
              <a:gd name="T8" fmla="*/ 478 w 492"/>
              <a:gd name="T9" fmla="*/ 190 h 357"/>
              <a:gd name="T10" fmla="*/ 382 w 492"/>
              <a:gd name="T11" fmla="*/ 204 h 357"/>
              <a:gd name="T12" fmla="*/ 356 w 492"/>
              <a:gd name="T13" fmla="*/ 90 h 357"/>
              <a:gd name="T14" fmla="*/ 198 w 492"/>
              <a:gd name="T15" fmla="*/ 136 h 357"/>
              <a:gd name="T16" fmla="*/ 106 w 492"/>
              <a:gd name="T17" fmla="*/ 86 h 357"/>
              <a:gd name="T18" fmla="*/ 304 w 492"/>
              <a:gd name="T19" fmla="*/ 296 h 357"/>
              <a:gd name="T20" fmla="*/ 304 w 492"/>
              <a:gd name="T21" fmla="*/ 329 h 357"/>
              <a:gd name="T22" fmla="*/ 344 w 492"/>
              <a:gd name="T23" fmla="*/ 256 h 357"/>
              <a:gd name="T24" fmla="*/ 304 w 492"/>
              <a:gd name="T25" fmla="*/ 256 h 357"/>
              <a:gd name="T26" fmla="*/ 344 w 492"/>
              <a:gd name="T27" fmla="*/ 246 h 357"/>
              <a:gd name="T28" fmla="*/ 304 w 492"/>
              <a:gd name="T29" fmla="*/ 172 h 357"/>
              <a:gd name="T30" fmla="*/ 304 w 492"/>
              <a:gd name="T31" fmla="*/ 204 h 357"/>
              <a:gd name="T32" fmla="*/ 294 w 492"/>
              <a:gd name="T33" fmla="*/ 296 h 357"/>
              <a:gd name="T34" fmla="*/ 264 w 492"/>
              <a:gd name="T35" fmla="*/ 296 h 357"/>
              <a:gd name="T36" fmla="*/ 294 w 492"/>
              <a:gd name="T37" fmla="*/ 286 h 357"/>
              <a:gd name="T38" fmla="*/ 264 w 492"/>
              <a:gd name="T39" fmla="*/ 214 h 357"/>
              <a:gd name="T40" fmla="*/ 264 w 492"/>
              <a:gd name="T41" fmla="*/ 246 h 357"/>
              <a:gd name="T42" fmla="*/ 294 w 492"/>
              <a:gd name="T43" fmla="*/ 172 h 357"/>
              <a:gd name="T44" fmla="*/ 264 w 492"/>
              <a:gd name="T45" fmla="*/ 172 h 357"/>
              <a:gd name="T46" fmla="*/ 252 w 492"/>
              <a:gd name="T47" fmla="*/ 329 h 357"/>
              <a:gd name="T48" fmla="*/ 222 w 492"/>
              <a:gd name="T49" fmla="*/ 256 h 357"/>
              <a:gd name="T50" fmla="*/ 222 w 492"/>
              <a:gd name="T51" fmla="*/ 286 h 357"/>
              <a:gd name="T52" fmla="*/ 252 w 492"/>
              <a:gd name="T53" fmla="*/ 214 h 357"/>
              <a:gd name="T54" fmla="*/ 222 w 492"/>
              <a:gd name="T55" fmla="*/ 214 h 357"/>
              <a:gd name="T56" fmla="*/ 252 w 492"/>
              <a:gd name="T57" fmla="*/ 204 h 357"/>
              <a:gd name="T58" fmla="*/ 180 w 492"/>
              <a:gd name="T59" fmla="*/ 296 h 357"/>
              <a:gd name="T60" fmla="*/ 180 w 492"/>
              <a:gd name="T61" fmla="*/ 329 h 357"/>
              <a:gd name="T62" fmla="*/ 212 w 492"/>
              <a:gd name="T63" fmla="*/ 256 h 357"/>
              <a:gd name="T64" fmla="*/ 180 w 492"/>
              <a:gd name="T65" fmla="*/ 256 h 357"/>
              <a:gd name="T66" fmla="*/ 212 w 492"/>
              <a:gd name="T67" fmla="*/ 246 h 357"/>
              <a:gd name="T68" fmla="*/ 180 w 492"/>
              <a:gd name="T69" fmla="*/ 172 h 357"/>
              <a:gd name="T70" fmla="*/ 180 w 492"/>
              <a:gd name="T71" fmla="*/ 204 h 357"/>
              <a:gd name="T72" fmla="*/ 170 w 492"/>
              <a:gd name="T73" fmla="*/ 296 h 357"/>
              <a:gd name="T74" fmla="*/ 138 w 492"/>
              <a:gd name="T75" fmla="*/ 296 h 357"/>
              <a:gd name="T76" fmla="*/ 170 w 492"/>
              <a:gd name="T77" fmla="*/ 286 h 357"/>
              <a:gd name="T78" fmla="*/ 138 w 492"/>
              <a:gd name="T79" fmla="*/ 214 h 357"/>
              <a:gd name="T80" fmla="*/ 138 w 492"/>
              <a:gd name="T81" fmla="*/ 246 h 357"/>
              <a:gd name="T82" fmla="*/ 170 w 492"/>
              <a:gd name="T83" fmla="*/ 172 h 357"/>
              <a:gd name="T84" fmla="*/ 138 w 492"/>
              <a:gd name="T85" fmla="*/ 172 h 357"/>
              <a:gd name="T86" fmla="*/ 128 w 492"/>
              <a:gd name="T87" fmla="*/ 329 h 357"/>
              <a:gd name="T88" fmla="*/ 96 w 492"/>
              <a:gd name="T89" fmla="*/ 256 h 357"/>
              <a:gd name="T90" fmla="*/ 96 w 492"/>
              <a:gd name="T91" fmla="*/ 286 h 357"/>
              <a:gd name="T92" fmla="*/ 128 w 492"/>
              <a:gd name="T93" fmla="*/ 214 h 357"/>
              <a:gd name="T94" fmla="*/ 96 w 492"/>
              <a:gd name="T95" fmla="*/ 214 h 357"/>
              <a:gd name="T96" fmla="*/ 128 w 492"/>
              <a:gd name="T97" fmla="*/ 204 h 357"/>
              <a:gd name="T98" fmla="*/ 50 w 492"/>
              <a:gd name="T99" fmla="*/ 296 h 357"/>
              <a:gd name="T100" fmla="*/ 50 w 492"/>
              <a:gd name="T101" fmla="*/ 329 h 357"/>
              <a:gd name="T102" fmla="*/ 86 w 492"/>
              <a:gd name="T103" fmla="*/ 256 h 357"/>
              <a:gd name="T104" fmla="*/ 50 w 492"/>
              <a:gd name="T105" fmla="*/ 256 h 357"/>
              <a:gd name="T106" fmla="*/ 86 w 492"/>
              <a:gd name="T107" fmla="*/ 246 h 357"/>
              <a:gd name="T108" fmla="*/ 50 w 492"/>
              <a:gd name="T109" fmla="*/ 172 h 357"/>
              <a:gd name="T110" fmla="*/ 50 w 492"/>
              <a:gd name="T111" fmla="*/ 20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57">
                <a:moveTo>
                  <a:pt x="472" y="180"/>
                </a:moveTo>
                <a:lnTo>
                  <a:pt x="456" y="16"/>
                </a:lnTo>
                <a:lnTo>
                  <a:pt x="460" y="16"/>
                </a:lnTo>
                <a:lnTo>
                  <a:pt x="460" y="0"/>
                </a:lnTo>
                <a:lnTo>
                  <a:pt x="410" y="0"/>
                </a:lnTo>
                <a:lnTo>
                  <a:pt x="410" y="16"/>
                </a:lnTo>
                <a:lnTo>
                  <a:pt x="414" y="16"/>
                </a:lnTo>
                <a:lnTo>
                  <a:pt x="400" y="180"/>
                </a:lnTo>
                <a:lnTo>
                  <a:pt x="472" y="180"/>
                </a:lnTo>
                <a:close/>
                <a:moveTo>
                  <a:pt x="0" y="138"/>
                </a:moveTo>
                <a:lnTo>
                  <a:pt x="0" y="357"/>
                </a:lnTo>
                <a:lnTo>
                  <a:pt x="492" y="357"/>
                </a:lnTo>
                <a:lnTo>
                  <a:pt x="492" y="204"/>
                </a:lnTo>
                <a:lnTo>
                  <a:pt x="478" y="204"/>
                </a:lnTo>
                <a:lnTo>
                  <a:pt x="478" y="190"/>
                </a:lnTo>
                <a:lnTo>
                  <a:pt x="394" y="190"/>
                </a:lnTo>
                <a:lnTo>
                  <a:pt x="394" y="204"/>
                </a:lnTo>
                <a:lnTo>
                  <a:pt x="382" y="204"/>
                </a:lnTo>
                <a:lnTo>
                  <a:pt x="382" y="144"/>
                </a:lnTo>
                <a:lnTo>
                  <a:pt x="364" y="144"/>
                </a:lnTo>
                <a:lnTo>
                  <a:pt x="356" y="90"/>
                </a:lnTo>
                <a:lnTo>
                  <a:pt x="280" y="138"/>
                </a:lnTo>
                <a:lnTo>
                  <a:pt x="272" y="88"/>
                </a:lnTo>
                <a:lnTo>
                  <a:pt x="198" y="136"/>
                </a:lnTo>
                <a:lnTo>
                  <a:pt x="190" y="88"/>
                </a:lnTo>
                <a:lnTo>
                  <a:pt x="114" y="136"/>
                </a:lnTo>
                <a:lnTo>
                  <a:pt x="106" y="86"/>
                </a:lnTo>
                <a:lnTo>
                  <a:pt x="18" y="138"/>
                </a:lnTo>
                <a:lnTo>
                  <a:pt x="0" y="138"/>
                </a:lnTo>
                <a:close/>
                <a:moveTo>
                  <a:pt x="304" y="296"/>
                </a:moveTo>
                <a:lnTo>
                  <a:pt x="344" y="296"/>
                </a:lnTo>
                <a:lnTo>
                  <a:pt x="344" y="329"/>
                </a:lnTo>
                <a:lnTo>
                  <a:pt x="304" y="329"/>
                </a:lnTo>
                <a:lnTo>
                  <a:pt x="304" y="296"/>
                </a:lnTo>
                <a:close/>
                <a:moveTo>
                  <a:pt x="304" y="256"/>
                </a:moveTo>
                <a:lnTo>
                  <a:pt x="344" y="256"/>
                </a:lnTo>
                <a:lnTo>
                  <a:pt x="344" y="286"/>
                </a:lnTo>
                <a:lnTo>
                  <a:pt x="304" y="286"/>
                </a:lnTo>
                <a:lnTo>
                  <a:pt x="304" y="256"/>
                </a:lnTo>
                <a:close/>
                <a:moveTo>
                  <a:pt x="304" y="214"/>
                </a:moveTo>
                <a:lnTo>
                  <a:pt x="344" y="214"/>
                </a:lnTo>
                <a:lnTo>
                  <a:pt x="344" y="246"/>
                </a:lnTo>
                <a:lnTo>
                  <a:pt x="304" y="246"/>
                </a:lnTo>
                <a:lnTo>
                  <a:pt x="304" y="214"/>
                </a:lnTo>
                <a:close/>
                <a:moveTo>
                  <a:pt x="304" y="172"/>
                </a:moveTo>
                <a:lnTo>
                  <a:pt x="344" y="172"/>
                </a:lnTo>
                <a:lnTo>
                  <a:pt x="344" y="204"/>
                </a:lnTo>
                <a:lnTo>
                  <a:pt x="304" y="204"/>
                </a:lnTo>
                <a:lnTo>
                  <a:pt x="304" y="172"/>
                </a:lnTo>
                <a:close/>
                <a:moveTo>
                  <a:pt x="264" y="296"/>
                </a:moveTo>
                <a:lnTo>
                  <a:pt x="294" y="296"/>
                </a:lnTo>
                <a:lnTo>
                  <a:pt x="294" y="329"/>
                </a:lnTo>
                <a:lnTo>
                  <a:pt x="264" y="329"/>
                </a:lnTo>
                <a:lnTo>
                  <a:pt x="264" y="296"/>
                </a:lnTo>
                <a:close/>
                <a:moveTo>
                  <a:pt x="264" y="256"/>
                </a:moveTo>
                <a:lnTo>
                  <a:pt x="294" y="256"/>
                </a:lnTo>
                <a:lnTo>
                  <a:pt x="294" y="286"/>
                </a:lnTo>
                <a:lnTo>
                  <a:pt x="264" y="286"/>
                </a:lnTo>
                <a:lnTo>
                  <a:pt x="264" y="256"/>
                </a:lnTo>
                <a:close/>
                <a:moveTo>
                  <a:pt x="264" y="214"/>
                </a:moveTo>
                <a:lnTo>
                  <a:pt x="294" y="214"/>
                </a:lnTo>
                <a:lnTo>
                  <a:pt x="294" y="246"/>
                </a:lnTo>
                <a:lnTo>
                  <a:pt x="264" y="246"/>
                </a:lnTo>
                <a:lnTo>
                  <a:pt x="264" y="214"/>
                </a:lnTo>
                <a:close/>
                <a:moveTo>
                  <a:pt x="264" y="172"/>
                </a:moveTo>
                <a:lnTo>
                  <a:pt x="294" y="172"/>
                </a:lnTo>
                <a:lnTo>
                  <a:pt x="294" y="204"/>
                </a:lnTo>
                <a:lnTo>
                  <a:pt x="264" y="204"/>
                </a:lnTo>
                <a:lnTo>
                  <a:pt x="264" y="172"/>
                </a:lnTo>
                <a:close/>
                <a:moveTo>
                  <a:pt x="222" y="296"/>
                </a:moveTo>
                <a:lnTo>
                  <a:pt x="252" y="296"/>
                </a:lnTo>
                <a:lnTo>
                  <a:pt x="252" y="329"/>
                </a:lnTo>
                <a:lnTo>
                  <a:pt x="222" y="329"/>
                </a:lnTo>
                <a:lnTo>
                  <a:pt x="222" y="296"/>
                </a:lnTo>
                <a:close/>
                <a:moveTo>
                  <a:pt x="222" y="256"/>
                </a:moveTo>
                <a:lnTo>
                  <a:pt x="252" y="256"/>
                </a:lnTo>
                <a:lnTo>
                  <a:pt x="252" y="286"/>
                </a:lnTo>
                <a:lnTo>
                  <a:pt x="222" y="286"/>
                </a:lnTo>
                <a:lnTo>
                  <a:pt x="222" y="256"/>
                </a:lnTo>
                <a:close/>
                <a:moveTo>
                  <a:pt x="222" y="214"/>
                </a:moveTo>
                <a:lnTo>
                  <a:pt x="252" y="214"/>
                </a:lnTo>
                <a:lnTo>
                  <a:pt x="252" y="246"/>
                </a:lnTo>
                <a:lnTo>
                  <a:pt x="222" y="246"/>
                </a:lnTo>
                <a:lnTo>
                  <a:pt x="222" y="214"/>
                </a:lnTo>
                <a:close/>
                <a:moveTo>
                  <a:pt x="222" y="172"/>
                </a:moveTo>
                <a:lnTo>
                  <a:pt x="252" y="172"/>
                </a:lnTo>
                <a:lnTo>
                  <a:pt x="252" y="204"/>
                </a:lnTo>
                <a:lnTo>
                  <a:pt x="222" y="204"/>
                </a:lnTo>
                <a:lnTo>
                  <a:pt x="222" y="172"/>
                </a:lnTo>
                <a:close/>
                <a:moveTo>
                  <a:pt x="180" y="296"/>
                </a:moveTo>
                <a:lnTo>
                  <a:pt x="212" y="296"/>
                </a:lnTo>
                <a:lnTo>
                  <a:pt x="212" y="329"/>
                </a:lnTo>
                <a:lnTo>
                  <a:pt x="180" y="329"/>
                </a:lnTo>
                <a:lnTo>
                  <a:pt x="180" y="296"/>
                </a:lnTo>
                <a:close/>
                <a:moveTo>
                  <a:pt x="180" y="256"/>
                </a:moveTo>
                <a:lnTo>
                  <a:pt x="212" y="256"/>
                </a:lnTo>
                <a:lnTo>
                  <a:pt x="212" y="286"/>
                </a:lnTo>
                <a:lnTo>
                  <a:pt x="180" y="286"/>
                </a:lnTo>
                <a:lnTo>
                  <a:pt x="180" y="256"/>
                </a:lnTo>
                <a:close/>
                <a:moveTo>
                  <a:pt x="180" y="214"/>
                </a:moveTo>
                <a:lnTo>
                  <a:pt x="212" y="214"/>
                </a:lnTo>
                <a:lnTo>
                  <a:pt x="212" y="246"/>
                </a:lnTo>
                <a:lnTo>
                  <a:pt x="180" y="246"/>
                </a:lnTo>
                <a:lnTo>
                  <a:pt x="180" y="214"/>
                </a:lnTo>
                <a:close/>
                <a:moveTo>
                  <a:pt x="180" y="172"/>
                </a:moveTo>
                <a:lnTo>
                  <a:pt x="212" y="172"/>
                </a:lnTo>
                <a:lnTo>
                  <a:pt x="212" y="204"/>
                </a:lnTo>
                <a:lnTo>
                  <a:pt x="180" y="204"/>
                </a:lnTo>
                <a:lnTo>
                  <a:pt x="180" y="172"/>
                </a:lnTo>
                <a:close/>
                <a:moveTo>
                  <a:pt x="138" y="296"/>
                </a:moveTo>
                <a:lnTo>
                  <a:pt x="170" y="296"/>
                </a:lnTo>
                <a:lnTo>
                  <a:pt x="170" y="329"/>
                </a:lnTo>
                <a:lnTo>
                  <a:pt x="138" y="329"/>
                </a:lnTo>
                <a:lnTo>
                  <a:pt x="138" y="296"/>
                </a:lnTo>
                <a:close/>
                <a:moveTo>
                  <a:pt x="138" y="256"/>
                </a:moveTo>
                <a:lnTo>
                  <a:pt x="170" y="256"/>
                </a:lnTo>
                <a:lnTo>
                  <a:pt x="170" y="286"/>
                </a:lnTo>
                <a:lnTo>
                  <a:pt x="138" y="286"/>
                </a:lnTo>
                <a:lnTo>
                  <a:pt x="138" y="256"/>
                </a:lnTo>
                <a:close/>
                <a:moveTo>
                  <a:pt x="138" y="214"/>
                </a:moveTo>
                <a:lnTo>
                  <a:pt x="170" y="214"/>
                </a:lnTo>
                <a:lnTo>
                  <a:pt x="170" y="246"/>
                </a:lnTo>
                <a:lnTo>
                  <a:pt x="138" y="246"/>
                </a:lnTo>
                <a:lnTo>
                  <a:pt x="138" y="214"/>
                </a:lnTo>
                <a:close/>
                <a:moveTo>
                  <a:pt x="138" y="172"/>
                </a:moveTo>
                <a:lnTo>
                  <a:pt x="170" y="172"/>
                </a:lnTo>
                <a:lnTo>
                  <a:pt x="170" y="204"/>
                </a:lnTo>
                <a:lnTo>
                  <a:pt x="138" y="204"/>
                </a:lnTo>
                <a:lnTo>
                  <a:pt x="138" y="172"/>
                </a:lnTo>
                <a:close/>
                <a:moveTo>
                  <a:pt x="96" y="296"/>
                </a:moveTo>
                <a:lnTo>
                  <a:pt x="128" y="296"/>
                </a:lnTo>
                <a:lnTo>
                  <a:pt x="128" y="329"/>
                </a:lnTo>
                <a:lnTo>
                  <a:pt x="96" y="329"/>
                </a:lnTo>
                <a:lnTo>
                  <a:pt x="96" y="296"/>
                </a:lnTo>
                <a:close/>
                <a:moveTo>
                  <a:pt x="96" y="256"/>
                </a:moveTo>
                <a:lnTo>
                  <a:pt x="128" y="256"/>
                </a:lnTo>
                <a:lnTo>
                  <a:pt x="128" y="286"/>
                </a:lnTo>
                <a:lnTo>
                  <a:pt x="96" y="286"/>
                </a:lnTo>
                <a:lnTo>
                  <a:pt x="96" y="256"/>
                </a:lnTo>
                <a:close/>
                <a:moveTo>
                  <a:pt x="96" y="214"/>
                </a:moveTo>
                <a:lnTo>
                  <a:pt x="128" y="214"/>
                </a:lnTo>
                <a:lnTo>
                  <a:pt x="128" y="246"/>
                </a:lnTo>
                <a:lnTo>
                  <a:pt x="96" y="246"/>
                </a:lnTo>
                <a:lnTo>
                  <a:pt x="96" y="214"/>
                </a:lnTo>
                <a:close/>
                <a:moveTo>
                  <a:pt x="96" y="172"/>
                </a:moveTo>
                <a:lnTo>
                  <a:pt x="128" y="172"/>
                </a:lnTo>
                <a:lnTo>
                  <a:pt x="128" y="204"/>
                </a:lnTo>
                <a:lnTo>
                  <a:pt x="96" y="204"/>
                </a:lnTo>
                <a:lnTo>
                  <a:pt x="96" y="172"/>
                </a:lnTo>
                <a:close/>
                <a:moveTo>
                  <a:pt x="50" y="296"/>
                </a:moveTo>
                <a:lnTo>
                  <a:pt x="86" y="296"/>
                </a:lnTo>
                <a:lnTo>
                  <a:pt x="86" y="329"/>
                </a:lnTo>
                <a:lnTo>
                  <a:pt x="50" y="329"/>
                </a:lnTo>
                <a:lnTo>
                  <a:pt x="50" y="296"/>
                </a:lnTo>
                <a:close/>
                <a:moveTo>
                  <a:pt x="50" y="256"/>
                </a:moveTo>
                <a:lnTo>
                  <a:pt x="86" y="256"/>
                </a:lnTo>
                <a:lnTo>
                  <a:pt x="86" y="286"/>
                </a:lnTo>
                <a:lnTo>
                  <a:pt x="50" y="286"/>
                </a:lnTo>
                <a:lnTo>
                  <a:pt x="50" y="256"/>
                </a:lnTo>
                <a:close/>
                <a:moveTo>
                  <a:pt x="50" y="214"/>
                </a:moveTo>
                <a:lnTo>
                  <a:pt x="86" y="214"/>
                </a:lnTo>
                <a:lnTo>
                  <a:pt x="86" y="246"/>
                </a:lnTo>
                <a:lnTo>
                  <a:pt x="50" y="246"/>
                </a:lnTo>
                <a:lnTo>
                  <a:pt x="50" y="214"/>
                </a:lnTo>
                <a:close/>
                <a:moveTo>
                  <a:pt x="50" y="172"/>
                </a:moveTo>
                <a:lnTo>
                  <a:pt x="86" y="172"/>
                </a:lnTo>
                <a:lnTo>
                  <a:pt x="86" y="204"/>
                </a:lnTo>
                <a:lnTo>
                  <a:pt x="50" y="204"/>
                </a:lnTo>
                <a:lnTo>
                  <a:pt x="50" y="17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2" name="Freeform 38"/>
          <p:cNvSpPr>
            <a:spLocks/>
          </p:cNvSpPr>
          <p:nvPr userDrawn="1"/>
        </p:nvSpPr>
        <p:spPr bwMode="auto">
          <a:xfrm>
            <a:off x="2847975" y="-7194277"/>
            <a:ext cx="247650" cy="230188"/>
          </a:xfrm>
          <a:custGeom>
            <a:avLst/>
            <a:gdLst>
              <a:gd name="T0" fmla="*/ 34 w 78"/>
              <a:gd name="T1" fmla="*/ 47 h 72"/>
              <a:gd name="T2" fmla="*/ 28 w 78"/>
              <a:gd name="T3" fmla="*/ 48 h 72"/>
              <a:gd name="T4" fmla="*/ 27 w 78"/>
              <a:gd name="T5" fmla="*/ 42 h 72"/>
              <a:gd name="T6" fmla="*/ 18 w 78"/>
              <a:gd name="T7" fmla="*/ 41 h 72"/>
              <a:gd name="T8" fmla="*/ 12 w 78"/>
              <a:gd name="T9" fmla="*/ 41 h 72"/>
              <a:gd name="T10" fmla="*/ 9 w 78"/>
              <a:gd name="T11" fmla="*/ 40 h 72"/>
              <a:gd name="T12" fmla="*/ 5 w 78"/>
              <a:gd name="T13" fmla="*/ 36 h 72"/>
              <a:gd name="T14" fmla="*/ 15 w 78"/>
              <a:gd name="T15" fmla="*/ 35 h 72"/>
              <a:gd name="T16" fmla="*/ 18 w 78"/>
              <a:gd name="T17" fmla="*/ 29 h 72"/>
              <a:gd name="T18" fmla="*/ 26 w 78"/>
              <a:gd name="T19" fmla="*/ 37 h 72"/>
              <a:gd name="T20" fmla="*/ 31 w 78"/>
              <a:gd name="T21" fmla="*/ 33 h 72"/>
              <a:gd name="T22" fmla="*/ 30 w 78"/>
              <a:gd name="T23" fmla="*/ 39 h 72"/>
              <a:gd name="T24" fmla="*/ 34 w 78"/>
              <a:gd name="T25" fmla="*/ 43 h 72"/>
              <a:gd name="T26" fmla="*/ 25 w 78"/>
              <a:gd name="T27" fmla="*/ 25 h 72"/>
              <a:gd name="T28" fmla="*/ 21 w 78"/>
              <a:gd name="T29" fmla="*/ 21 h 72"/>
              <a:gd name="T30" fmla="*/ 22 w 78"/>
              <a:gd name="T31" fmla="*/ 18 h 72"/>
              <a:gd name="T32" fmla="*/ 8 w 78"/>
              <a:gd name="T33" fmla="*/ 20 h 72"/>
              <a:gd name="T34" fmla="*/ 20 w 78"/>
              <a:gd name="T35" fmla="*/ 16 h 72"/>
              <a:gd name="T36" fmla="*/ 17 w 78"/>
              <a:gd name="T37" fmla="*/ 3 h 72"/>
              <a:gd name="T38" fmla="*/ 24 w 78"/>
              <a:gd name="T39" fmla="*/ 19 h 72"/>
              <a:gd name="T40" fmla="*/ 26 w 78"/>
              <a:gd name="T41" fmla="*/ 19 h 72"/>
              <a:gd name="T42" fmla="*/ 31 w 78"/>
              <a:gd name="T43" fmla="*/ 24 h 72"/>
              <a:gd name="T44" fmla="*/ 36 w 78"/>
              <a:gd name="T45" fmla="*/ 23 h 72"/>
              <a:gd name="T46" fmla="*/ 32 w 78"/>
              <a:gd name="T47" fmla="*/ 29 h 72"/>
              <a:gd name="T48" fmla="*/ 36 w 78"/>
              <a:gd name="T49" fmla="*/ 30 h 72"/>
              <a:gd name="T50" fmla="*/ 38 w 78"/>
              <a:gd name="T51" fmla="*/ 20 h 72"/>
              <a:gd name="T52" fmla="*/ 27 w 78"/>
              <a:gd name="T53" fmla="*/ 14 h 72"/>
              <a:gd name="T54" fmla="*/ 34 w 78"/>
              <a:gd name="T55" fmla="*/ 13 h 72"/>
              <a:gd name="T56" fmla="*/ 34 w 78"/>
              <a:gd name="T57" fmla="*/ 7 h 72"/>
              <a:gd name="T58" fmla="*/ 40 w 78"/>
              <a:gd name="T59" fmla="*/ 11 h 72"/>
              <a:gd name="T60" fmla="*/ 46 w 78"/>
              <a:gd name="T61" fmla="*/ 8 h 72"/>
              <a:gd name="T62" fmla="*/ 46 w 78"/>
              <a:gd name="T63" fmla="*/ 14 h 72"/>
              <a:gd name="T64" fmla="*/ 40 w 78"/>
              <a:gd name="T65" fmla="*/ 29 h 72"/>
              <a:gd name="T66" fmla="*/ 41 w 78"/>
              <a:gd name="T67" fmla="*/ 32 h 72"/>
              <a:gd name="T68" fmla="*/ 46 w 78"/>
              <a:gd name="T69" fmla="*/ 27 h 72"/>
              <a:gd name="T70" fmla="*/ 44 w 78"/>
              <a:gd name="T71" fmla="*/ 16 h 72"/>
              <a:gd name="T72" fmla="*/ 47 w 78"/>
              <a:gd name="T73" fmla="*/ 27 h 72"/>
              <a:gd name="T74" fmla="*/ 52 w 78"/>
              <a:gd name="T75" fmla="*/ 16 h 72"/>
              <a:gd name="T76" fmla="*/ 58 w 78"/>
              <a:gd name="T77" fmla="*/ 12 h 72"/>
              <a:gd name="T78" fmla="*/ 64 w 78"/>
              <a:gd name="T79" fmla="*/ 10 h 72"/>
              <a:gd name="T80" fmla="*/ 61 w 78"/>
              <a:gd name="T81" fmla="*/ 16 h 72"/>
              <a:gd name="T82" fmla="*/ 64 w 78"/>
              <a:gd name="T83" fmla="*/ 22 h 72"/>
              <a:gd name="T84" fmla="*/ 50 w 78"/>
              <a:gd name="T85" fmla="*/ 25 h 72"/>
              <a:gd name="T86" fmla="*/ 63 w 78"/>
              <a:gd name="T87" fmla="*/ 25 h 72"/>
              <a:gd name="T88" fmla="*/ 47 w 78"/>
              <a:gd name="T89" fmla="*/ 31 h 72"/>
              <a:gd name="T90" fmla="*/ 46 w 78"/>
              <a:gd name="T91" fmla="*/ 39 h 72"/>
              <a:gd name="T92" fmla="*/ 47 w 78"/>
              <a:gd name="T93" fmla="*/ 41 h 72"/>
              <a:gd name="T94" fmla="*/ 52 w 78"/>
              <a:gd name="T95" fmla="*/ 28 h 72"/>
              <a:gd name="T96" fmla="*/ 51 w 78"/>
              <a:gd name="T97" fmla="*/ 39 h 72"/>
              <a:gd name="T98" fmla="*/ 68 w 78"/>
              <a:gd name="T99" fmla="*/ 27 h 72"/>
              <a:gd name="T100" fmla="*/ 61 w 78"/>
              <a:gd name="T101" fmla="*/ 37 h 72"/>
              <a:gd name="T102" fmla="*/ 78 w 78"/>
              <a:gd name="T103" fmla="*/ 43 h 72"/>
              <a:gd name="T104" fmla="*/ 59 w 78"/>
              <a:gd name="T105" fmla="*/ 38 h 72"/>
              <a:gd name="T106" fmla="*/ 66 w 78"/>
              <a:gd name="T107" fmla="*/ 49 h 72"/>
              <a:gd name="T108" fmla="*/ 57 w 78"/>
              <a:gd name="T109" fmla="*/ 39 h 72"/>
              <a:gd name="T110" fmla="*/ 57 w 78"/>
              <a:gd name="T111" fmla="*/ 42 h 72"/>
              <a:gd name="T112" fmla="*/ 51 w 78"/>
              <a:gd name="T113" fmla="*/ 43 h 72"/>
              <a:gd name="T114" fmla="*/ 42 w 78"/>
              <a:gd name="T115"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2">
                <a:moveTo>
                  <a:pt x="36" y="72"/>
                </a:moveTo>
                <a:cubicBezTo>
                  <a:pt x="36" y="69"/>
                  <a:pt x="36" y="56"/>
                  <a:pt x="36" y="54"/>
                </a:cubicBezTo>
                <a:cubicBezTo>
                  <a:pt x="36" y="52"/>
                  <a:pt x="35" y="49"/>
                  <a:pt x="34" y="47"/>
                </a:cubicBezTo>
                <a:cubicBezTo>
                  <a:pt x="33" y="45"/>
                  <a:pt x="31" y="43"/>
                  <a:pt x="30" y="43"/>
                </a:cubicBezTo>
                <a:cubicBezTo>
                  <a:pt x="29" y="43"/>
                  <a:pt x="28" y="43"/>
                  <a:pt x="28" y="43"/>
                </a:cubicBezTo>
                <a:cubicBezTo>
                  <a:pt x="29" y="44"/>
                  <a:pt x="30" y="46"/>
                  <a:pt x="28" y="48"/>
                </a:cubicBezTo>
                <a:cubicBezTo>
                  <a:pt x="26" y="50"/>
                  <a:pt x="24" y="50"/>
                  <a:pt x="22" y="50"/>
                </a:cubicBezTo>
                <a:cubicBezTo>
                  <a:pt x="22" y="48"/>
                  <a:pt x="20" y="44"/>
                  <a:pt x="22" y="42"/>
                </a:cubicBezTo>
                <a:cubicBezTo>
                  <a:pt x="23" y="40"/>
                  <a:pt x="26" y="41"/>
                  <a:pt x="27" y="42"/>
                </a:cubicBezTo>
                <a:cubicBezTo>
                  <a:pt x="27" y="42"/>
                  <a:pt x="28" y="41"/>
                  <a:pt x="29" y="41"/>
                </a:cubicBezTo>
                <a:cubicBezTo>
                  <a:pt x="28" y="41"/>
                  <a:pt x="23" y="39"/>
                  <a:pt x="22" y="39"/>
                </a:cubicBezTo>
                <a:cubicBezTo>
                  <a:pt x="21" y="39"/>
                  <a:pt x="20" y="39"/>
                  <a:pt x="18" y="41"/>
                </a:cubicBezTo>
                <a:cubicBezTo>
                  <a:pt x="20" y="41"/>
                  <a:pt x="20" y="44"/>
                  <a:pt x="19" y="46"/>
                </a:cubicBezTo>
                <a:cubicBezTo>
                  <a:pt x="17" y="48"/>
                  <a:pt x="15" y="48"/>
                  <a:pt x="12" y="49"/>
                </a:cubicBezTo>
                <a:cubicBezTo>
                  <a:pt x="12" y="47"/>
                  <a:pt x="10" y="43"/>
                  <a:pt x="12" y="41"/>
                </a:cubicBezTo>
                <a:cubicBezTo>
                  <a:pt x="13" y="39"/>
                  <a:pt x="15" y="40"/>
                  <a:pt x="17" y="40"/>
                </a:cubicBezTo>
                <a:cubicBezTo>
                  <a:pt x="18" y="39"/>
                  <a:pt x="18" y="39"/>
                  <a:pt x="19" y="38"/>
                </a:cubicBezTo>
                <a:cubicBezTo>
                  <a:pt x="16" y="38"/>
                  <a:pt x="12" y="38"/>
                  <a:pt x="9" y="40"/>
                </a:cubicBezTo>
                <a:cubicBezTo>
                  <a:pt x="10" y="41"/>
                  <a:pt x="10" y="44"/>
                  <a:pt x="7" y="45"/>
                </a:cubicBezTo>
                <a:cubicBezTo>
                  <a:pt x="4" y="45"/>
                  <a:pt x="2" y="43"/>
                  <a:pt x="0" y="43"/>
                </a:cubicBezTo>
                <a:cubicBezTo>
                  <a:pt x="1" y="41"/>
                  <a:pt x="2" y="36"/>
                  <a:pt x="5" y="36"/>
                </a:cubicBezTo>
                <a:cubicBezTo>
                  <a:pt x="7" y="36"/>
                  <a:pt x="8" y="37"/>
                  <a:pt x="9" y="39"/>
                </a:cubicBezTo>
                <a:cubicBezTo>
                  <a:pt x="11" y="37"/>
                  <a:pt x="14" y="37"/>
                  <a:pt x="18" y="37"/>
                </a:cubicBezTo>
                <a:cubicBezTo>
                  <a:pt x="17" y="36"/>
                  <a:pt x="16" y="36"/>
                  <a:pt x="15" y="35"/>
                </a:cubicBezTo>
                <a:cubicBezTo>
                  <a:pt x="14" y="36"/>
                  <a:pt x="11" y="36"/>
                  <a:pt x="10" y="35"/>
                </a:cubicBezTo>
                <a:cubicBezTo>
                  <a:pt x="9" y="33"/>
                  <a:pt x="10" y="30"/>
                  <a:pt x="10" y="27"/>
                </a:cubicBezTo>
                <a:cubicBezTo>
                  <a:pt x="12" y="28"/>
                  <a:pt x="16" y="27"/>
                  <a:pt x="18" y="29"/>
                </a:cubicBezTo>
                <a:cubicBezTo>
                  <a:pt x="20" y="31"/>
                  <a:pt x="18" y="34"/>
                  <a:pt x="16" y="34"/>
                </a:cubicBezTo>
                <a:cubicBezTo>
                  <a:pt x="20" y="38"/>
                  <a:pt x="22" y="36"/>
                  <a:pt x="27" y="39"/>
                </a:cubicBezTo>
                <a:cubicBezTo>
                  <a:pt x="26" y="37"/>
                  <a:pt x="26" y="37"/>
                  <a:pt x="26" y="37"/>
                </a:cubicBezTo>
                <a:cubicBezTo>
                  <a:pt x="24" y="37"/>
                  <a:pt x="23" y="36"/>
                  <a:pt x="23" y="34"/>
                </a:cubicBezTo>
                <a:cubicBezTo>
                  <a:pt x="23" y="31"/>
                  <a:pt x="26" y="30"/>
                  <a:pt x="26" y="28"/>
                </a:cubicBezTo>
                <a:cubicBezTo>
                  <a:pt x="27" y="29"/>
                  <a:pt x="31" y="31"/>
                  <a:pt x="31" y="33"/>
                </a:cubicBezTo>
                <a:cubicBezTo>
                  <a:pt x="31" y="36"/>
                  <a:pt x="30" y="37"/>
                  <a:pt x="28" y="37"/>
                </a:cubicBezTo>
                <a:cubicBezTo>
                  <a:pt x="29" y="39"/>
                  <a:pt x="29" y="40"/>
                  <a:pt x="31" y="41"/>
                </a:cubicBezTo>
                <a:cubicBezTo>
                  <a:pt x="31" y="41"/>
                  <a:pt x="31" y="39"/>
                  <a:pt x="30" y="39"/>
                </a:cubicBezTo>
                <a:cubicBezTo>
                  <a:pt x="31" y="38"/>
                  <a:pt x="31" y="38"/>
                  <a:pt x="31" y="38"/>
                </a:cubicBezTo>
                <a:cubicBezTo>
                  <a:pt x="32" y="39"/>
                  <a:pt x="32" y="39"/>
                  <a:pt x="32" y="39"/>
                </a:cubicBezTo>
                <a:cubicBezTo>
                  <a:pt x="32" y="39"/>
                  <a:pt x="33" y="42"/>
                  <a:pt x="34" y="43"/>
                </a:cubicBezTo>
                <a:cubicBezTo>
                  <a:pt x="36" y="45"/>
                  <a:pt x="36" y="47"/>
                  <a:pt x="37" y="49"/>
                </a:cubicBezTo>
                <a:cubicBezTo>
                  <a:pt x="35" y="41"/>
                  <a:pt x="33" y="35"/>
                  <a:pt x="31" y="31"/>
                </a:cubicBezTo>
                <a:cubicBezTo>
                  <a:pt x="30" y="27"/>
                  <a:pt x="28" y="26"/>
                  <a:pt x="25" y="25"/>
                </a:cubicBezTo>
                <a:cubicBezTo>
                  <a:pt x="25" y="27"/>
                  <a:pt x="24" y="30"/>
                  <a:pt x="21" y="29"/>
                </a:cubicBezTo>
                <a:cubicBezTo>
                  <a:pt x="18" y="29"/>
                  <a:pt x="17" y="26"/>
                  <a:pt x="15" y="26"/>
                </a:cubicBezTo>
                <a:cubicBezTo>
                  <a:pt x="16" y="25"/>
                  <a:pt x="18" y="21"/>
                  <a:pt x="21" y="21"/>
                </a:cubicBezTo>
                <a:cubicBezTo>
                  <a:pt x="24" y="21"/>
                  <a:pt x="24" y="23"/>
                  <a:pt x="24" y="24"/>
                </a:cubicBezTo>
                <a:cubicBezTo>
                  <a:pt x="25" y="24"/>
                  <a:pt x="26" y="24"/>
                  <a:pt x="28" y="25"/>
                </a:cubicBezTo>
                <a:cubicBezTo>
                  <a:pt x="26" y="22"/>
                  <a:pt x="23" y="19"/>
                  <a:pt x="22" y="18"/>
                </a:cubicBezTo>
                <a:cubicBezTo>
                  <a:pt x="20" y="17"/>
                  <a:pt x="20" y="18"/>
                  <a:pt x="18" y="18"/>
                </a:cubicBezTo>
                <a:cubicBezTo>
                  <a:pt x="19" y="21"/>
                  <a:pt x="17" y="22"/>
                  <a:pt x="15" y="22"/>
                </a:cubicBezTo>
                <a:cubicBezTo>
                  <a:pt x="12" y="22"/>
                  <a:pt x="10" y="21"/>
                  <a:pt x="8" y="20"/>
                </a:cubicBezTo>
                <a:cubicBezTo>
                  <a:pt x="9" y="19"/>
                  <a:pt x="11" y="14"/>
                  <a:pt x="13" y="14"/>
                </a:cubicBezTo>
                <a:cubicBezTo>
                  <a:pt x="16" y="13"/>
                  <a:pt x="17" y="15"/>
                  <a:pt x="18" y="16"/>
                </a:cubicBezTo>
                <a:cubicBezTo>
                  <a:pt x="18" y="16"/>
                  <a:pt x="19" y="16"/>
                  <a:pt x="20" y="16"/>
                </a:cubicBezTo>
                <a:cubicBezTo>
                  <a:pt x="19" y="15"/>
                  <a:pt x="19" y="14"/>
                  <a:pt x="19" y="13"/>
                </a:cubicBezTo>
                <a:cubicBezTo>
                  <a:pt x="17" y="13"/>
                  <a:pt x="15" y="13"/>
                  <a:pt x="14" y="10"/>
                </a:cubicBezTo>
                <a:cubicBezTo>
                  <a:pt x="14" y="8"/>
                  <a:pt x="16" y="8"/>
                  <a:pt x="17" y="3"/>
                </a:cubicBezTo>
                <a:cubicBezTo>
                  <a:pt x="18" y="5"/>
                  <a:pt x="23" y="5"/>
                  <a:pt x="23" y="8"/>
                </a:cubicBezTo>
                <a:cubicBezTo>
                  <a:pt x="24" y="11"/>
                  <a:pt x="22" y="12"/>
                  <a:pt x="21" y="13"/>
                </a:cubicBezTo>
                <a:cubicBezTo>
                  <a:pt x="20" y="15"/>
                  <a:pt x="21" y="16"/>
                  <a:pt x="24" y="19"/>
                </a:cubicBezTo>
                <a:cubicBezTo>
                  <a:pt x="24" y="18"/>
                  <a:pt x="24" y="17"/>
                  <a:pt x="25" y="16"/>
                </a:cubicBezTo>
                <a:cubicBezTo>
                  <a:pt x="25" y="16"/>
                  <a:pt x="26" y="16"/>
                  <a:pt x="26" y="16"/>
                </a:cubicBezTo>
                <a:cubicBezTo>
                  <a:pt x="26" y="17"/>
                  <a:pt x="26" y="18"/>
                  <a:pt x="26" y="19"/>
                </a:cubicBezTo>
                <a:cubicBezTo>
                  <a:pt x="26" y="20"/>
                  <a:pt x="26" y="20"/>
                  <a:pt x="26" y="21"/>
                </a:cubicBezTo>
                <a:cubicBezTo>
                  <a:pt x="26" y="21"/>
                  <a:pt x="29" y="25"/>
                  <a:pt x="31" y="27"/>
                </a:cubicBezTo>
                <a:cubicBezTo>
                  <a:pt x="31" y="26"/>
                  <a:pt x="31" y="25"/>
                  <a:pt x="31" y="24"/>
                </a:cubicBezTo>
                <a:cubicBezTo>
                  <a:pt x="29" y="24"/>
                  <a:pt x="28" y="22"/>
                  <a:pt x="29" y="20"/>
                </a:cubicBezTo>
                <a:cubicBezTo>
                  <a:pt x="30" y="18"/>
                  <a:pt x="33" y="17"/>
                  <a:pt x="34" y="16"/>
                </a:cubicBezTo>
                <a:cubicBezTo>
                  <a:pt x="34" y="18"/>
                  <a:pt x="37" y="21"/>
                  <a:pt x="36" y="23"/>
                </a:cubicBezTo>
                <a:cubicBezTo>
                  <a:pt x="36" y="25"/>
                  <a:pt x="34" y="26"/>
                  <a:pt x="32" y="25"/>
                </a:cubicBezTo>
                <a:cubicBezTo>
                  <a:pt x="32" y="26"/>
                  <a:pt x="32" y="27"/>
                  <a:pt x="32" y="27"/>
                </a:cubicBezTo>
                <a:cubicBezTo>
                  <a:pt x="32" y="28"/>
                  <a:pt x="32" y="28"/>
                  <a:pt x="32" y="29"/>
                </a:cubicBezTo>
                <a:cubicBezTo>
                  <a:pt x="33" y="29"/>
                  <a:pt x="36" y="37"/>
                  <a:pt x="38" y="43"/>
                </a:cubicBezTo>
                <a:cubicBezTo>
                  <a:pt x="38" y="39"/>
                  <a:pt x="38" y="33"/>
                  <a:pt x="38" y="32"/>
                </a:cubicBezTo>
                <a:cubicBezTo>
                  <a:pt x="37" y="31"/>
                  <a:pt x="37" y="31"/>
                  <a:pt x="36" y="30"/>
                </a:cubicBezTo>
                <a:cubicBezTo>
                  <a:pt x="36" y="29"/>
                  <a:pt x="36" y="28"/>
                  <a:pt x="36" y="27"/>
                </a:cubicBezTo>
                <a:cubicBezTo>
                  <a:pt x="37" y="28"/>
                  <a:pt x="38" y="29"/>
                  <a:pt x="38" y="29"/>
                </a:cubicBezTo>
                <a:cubicBezTo>
                  <a:pt x="38" y="20"/>
                  <a:pt x="38" y="20"/>
                  <a:pt x="38" y="20"/>
                </a:cubicBezTo>
                <a:cubicBezTo>
                  <a:pt x="38" y="19"/>
                  <a:pt x="37" y="19"/>
                  <a:pt x="37" y="18"/>
                </a:cubicBezTo>
                <a:cubicBezTo>
                  <a:pt x="37" y="18"/>
                  <a:pt x="34" y="15"/>
                  <a:pt x="33" y="14"/>
                </a:cubicBezTo>
                <a:cubicBezTo>
                  <a:pt x="32" y="16"/>
                  <a:pt x="28" y="16"/>
                  <a:pt x="27" y="14"/>
                </a:cubicBezTo>
                <a:cubicBezTo>
                  <a:pt x="26" y="12"/>
                  <a:pt x="26" y="10"/>
                  <a:pt x="26" y="7"/>
                </a:cubicBezTo>
                <a:cubicBezTo>
                  <a:pt x="28" y="7"/>
                  <a:pt x="31" y="7"/>
                  <a:pt x="33" y="8"/>
                </a:cubicBezTo>
                <a:cubicBezTo>
                  <a:pt x="34" y="10"/>
                  <a:pt x="34" y="11"/>
                  <a:pt x="34" y="13"/>
                </a:cubicBezTo>
                <a:cubicBezTo>
                  <a:pt x="35" y="15"/>
                  <a:pt x="37" y="16"/>
                  <a:pt x="38" y="18"/>
                </a:cubicBezTo>
                <a:cubicBezTo>
                  <a:pt x="38" y="11"/>
                  <a:pt x="38" y="11"/>
                  <a:pt x="38" y="11"/>
                </a:cubicBezTo>
                <a:cubicBezTo>
                  <a:pt x="37" y="11"/>
                  <a:pt x="34" y="10"/>
                  <a:pt x="34" y="7"/>
                </a:cubicBezTo>
                <a:cubicBezTo>
                  <a:pt x="35" y="3"/>
                  <a:pt x="38" y="2"/>
                  <a:pt x="39" y="0"/>
                </a:cubicBezTo>
                <a:cubicBezTo>
                  <a:pt x="40" y="2"/>
                  <a:pt x="43" y="3"/>
                  <a:pt x="44" y="7"/>
                </a:cubicBezTo>
                <a:cubicBezTo>
                  <a:pt x="44" y="10"/>
                  <a:pt x="42" y="12"/>
                  <a:pt x="40" y="11"/>
                </a:cubicBezTo>
                <a:cubicBezTo>
                  <a:pt x="40" y="18"/>
                  <a:pt x="40" y="18"/>
                  <a:pt x="40" y="18"/>
                </a:cubicBezTo>
                <a:cubicBezTo>
                  <a:pt x="41" y="15"/>
                  <a:pt x="43" y="14"/>
                  <a:pt x="45" y="13"/>
                </a:cubicBezTo>
                <a:cubicBezTo>
                  <a:pt x="44" y="11"/>
                  <a:pt x="44" y="10"/>
                  <a:pt x="46" y="8"/>
                </a:cubicBezTo>
                <a:cubicBezTo>
                  <a:pt x="47" y="6"/>
                  <a:pt x="52" y="8"/>
                  <a:pt x="54" y="7"/>
                </a:cubicBezTo>
                <a:cubicBezTo>
                  <a:pt x="53" y="9"/>
                  <a:pt x="53" y="12"/>
                  <a:pt x="52" y="14"/>
                </a:cubicBezTo>
                <a:cubicBezTo>
                  <a:pt x="50" y="16"/>
                  <a:pt x="46" y="16"/>
                  <a:pt x="46" y="14"/>
                </a:cubicBezTo>
                <a:cubicBezTo>
                  <a:pt x="43" y="15"/>
                  <a:pt x="42" y="17"/>
                  <a:pt x="41" y="18"/>
                </a:cubicBezTo>
                <a:cubicBezTo>
                  <a:pt x="41" y="18"/>
                  <a:pt x="40" y="19"/>
                  <a:pt x="40" y="20"/>
                </a:cubicBezTo>
                <a:cubicBezTo>
                  <a:pt x="40" y="29"/>
                  <a:pt x="40" y="29"/>
                  <a:pt x="40" y="29"/>
                </a:cubicBezTo>
                <a:cubicBezTo>
                  <a:pt x="41" y="28"/>
                  <a:pt x="42" y="27"/>
                  <a:pt x="42" y="27"/>
                </a:cubicBezTo>
                <a:cubicBezTo>
                  <a:pt x="42" y="27"/>
                  <a:pt x="42" y="29"/>
                  <a:pt x="42" y="30"/>
                </a:cubicBezTo>
                <a:cubicBezTo>
                  <a:pt x="42" y="30"/>
                  <a:pt x="41" y="31"/>
                  <a:pt x="41" y="32"/>
                </a:cubicBezTo>
                <a:cubicBezTo>
                  <a:pt x="41" y="32"/>
                  <a:pt x="41" y="39"/>
                  <a:pt x="41" y="43"/>
                </a:cubicBezTo>
                <a:cubicBezTo>
                  <a:pt x="42" y="37"/>
                  <a:pt x="45" y="29"/>
                  <a:pt x="46" y="29"/>
                </a:cubicBezTo>
                <a:cubicBezTo>
                  <a:pt x="46" y="28"/>
                  <a:pt x="46" y="28"/>
                  <a:pt x="46" y="27"/>
                </a:cubicBezTo>
                <a:cubicBezTo>
                  <a:pt x="46" y="26"/>
                  <a:pt x="46" y="26"/>
                  <a:pt x="46" y="25"/>
                </a:cubicBezTo>
                <a:cubicBezTo>
                  <a:pt x="44" y="25"/>
                  <a:pt x="42" y="25"/>
                  <a:pt x="42" y="23"/>
                </a:cubicBezTo>
                <a:cubicBezTo>
                  <a:pt x="41" y="21"/>
                  <a:pt x="44" y="18"/>
                  <a:pt x="44" y="16"/>
                </a:cubicBezTo>
                <a:cubicBezTo>
                  <a:pt x="46" y="17"/>
                  <a:pt x="48" y="17"/>
                  <a:pt x="49" y="20"/>
                </a:cubicBezTo>
                <a:cubicBezTo>
                  <a:pt x="50" y="22"/>
                  <a:pt x="49" y="23"/>
                  <a:pt x="47" y="24"/>
                </a:cubicBezTo>
                <a:cubicBezTo>
                  <a:pt x="47" y="25"/>
                  <a:pt x="47" y="26"/>
                  <a:pt x="47" y="27"/>
                </a:cubicBezTo>
                <a:cubicBezTo>
                  <a:pt x="49" y="25"/>
                  <a:pt x="52" y="21"/>
                  <a:pt x="52" y="20"/>
                </a:cubicBezTo>
                <a:cubicBezTo>
                  <a:pt x="52" y="20"/>
                  <a:pt x="52" y="20"/>
                  <a:pt x="53" y="19"/>
                </a:cubicBezTo>
                <a:cubicBezTo>
                  <a:pt x="53" y="18"/>
                  <a:pt x="52" y="17"/>
                  <a:pt x="52" y="16"/>
                </a:cubicBezTo>
                <a:cubicBezTo>
                  <a:pt x="52" y="16"/>
                  <a:pt x="53" y="16"/>
                  <a:pt x="54" y="15"/>
                </a:cubicBezTo>
                <a:cubicBezTo>
                  <a:pt x="54" y="16"/>
                  <a:pt x="54" y="18"/>
                  <a:pt x="54" y="19"/>
                </a:cubicBezTo>
                <a:cubicBezTo>
                  <a:pt x="57" y="16"/>
                  <a:pt x="58" y="14"/>
                  <a:pt x="58" y="12"/>
                </a:cubicBezTo>
                <a:cubicBezTo>
                  <a:pt x="56" y="12"/>
                  <a:pt x="54" y="10"/>
                  <a:pt x="55" y="8"/>
                </a:cubicBezTo>
                <a:cubicBezTo>
                  <a:pt x="55" y="5"/>
                  <a:pt x="60" y="4"/>
                  <a:pt x="62" y="3"/>
                </a:cubicBezTo>
                <a:cubicBezTo>
                  <a:pt x="62" y="7"/>
                  <a:pt x="64" y="8"/>
                  <a:pt x="64" y="10"/>
                </a:cubicBezTo>
                <a:cubicBezTo>
                  <a:pt x="63" y="13"/>
                  <a:pt x="61" y="13"/>
                  <a:pt x="59" y="13"/>
                </a:cubicBezTo>
                <a:cubicBezTo>
                  <a:pt x="59" y="14"/>
                  <a:pt x="59" y="15"/>
                  <a:pt x="58" y="16"/>
                </a:cubicBezTo>
                <a:cubicBezTo>
                  <a:pt x="59" y="16"/>
                  <a:pt x="60" y="16"/>
                  <a:pt x="61" y="16"/>
                </a:cubicBezTo>
                <a:cubicBezTo>
                  <a:pt x="61" y="14"/>
                  <a:pt x="62" y="13"/>
                  <a:pt x="65" y="13"/>
                </a:cubicBezTo>
                <a:cubicBezTo>
                  <a:pt x="68" y="14"/>
                  <a:pt x="69" y="19"/>
                  <a:pt x="71" y="20"/>
                </a:cubicBezTo>
                <a:cubicBezTo>
                  <a:pt x="68" y="20"/>
                  <a:pt x="66" y="22"/>
                  <a:pt x="64" y="22"/>
                </a:cubicBezTo>
                <a:cubicBezTo>
                  <a:pt x="61" y="22"/>
                  <a:pt x="60" y="20"/>
                  <a:pt x="60" y="17"/>
                </a:cubicBezTo>
                <a:cubicBezTo>
                  <a:pt x="58" y="18"/>
                  <a:pt x="58" y="17"/>
                  <a:pt x="57" y="18"/>
                </a:cubicBezTo>
                <a:cubicBezTo>
                  <a:pt x="56" y="19"/>
                  <a:pt x="52" y="22"/>
                  <a:pt x="50" y="25"/>
                </a:cubicBezTo>
                <a:cubicBezTo>
                  <a:pt x="52" y="24"/>
                  <a:pt x="53" y="24"/>
                  <a:pt x="54" y="24"/>
                </a:cubicBezTo>
                <a:cubicBezTo>
                  <a:pt x="54" y="22"/>
                  <a:pt x="55" y="21"/>
                  <a:pt x="57" y="21"/>
                </a:cubicBezTo>
                <a:cubicBezTo>
                  <a:pt x="60" y="20"/>
                  <a:pt x="62" y="25"/>
                  <a:pt x="63" y="25"/>
                </a:cubicBezTo>
                <a:cubicBezTo>
                  <a:pt x="61" y="26"/>
                  <a:pt x="60" y="28"/>
                  <a:pt x="57" y="29"/>
                </a:cubicBezTo>
                <a:cubicBezTo>
                  <a:pt x="54" y="30"/>
                  <a:pt x="53" y="27"/>
                  <a:pt x="53" y="25"/>
                </a:cubicBezTo>
                <a:cubicBezTo>
                  <a:pt x="50" y="26"/>
                  <a:pt x="48" y="27"/>
                  <a:pt x="47" y="31"/>
                </a:cubicBezTo>
                <a:cubicBezTo>
                  <a:pt x="45" y="35"/>
                  <a:pt x="43" y="41"/>
                  <a:pt x="41" y="48"/>
                </a:cubicBezTo>
                <a:cubicBezTo>
                  <a:pt x="42" y="47"/>
                  <a:pt x="43" y="45"/>
                  <a:pt x="44" y="43"/>
                </a:cubicBezTo>
                <a:cubicBezTo>
                  <a:pt x="45" y="42"/>
                  <a:pt x="46" y="39"/>
                  <a:pt x="46" y="39"/>
                </a:cubicBezTo>
                <a:cubicBezTo>
                  <a:pt x="48" y="38"/>
                  <a:pt x="48" y="38"/>
                  <a:pt x="48" y="38"/>
                </a:cubicBezTo>
                <a:cubicBezTo>
                  <a:pt x="48" y="39"/>
                  <a:pt x="48" y="39"/>
                  <a:pt x="48" y="39"/>
                </a:cubicBezTo>
                <a:cubicBezTo>
                  <a:pt x="48" y="39"/>
                  <a:pt x="47" y="40"/>
                  <a:pt x="47" y="41"/>
                </a:cubicBezTo>
                <a:cubicBezTo>
                  <a:pt x="49" y="39"/>
                  <a:pt x="50" y="39"/>
                  <a:pt x="50" y="36"/>
                </a:cubicBezTo>
                <a:cubicBezTo>
                  <a:pt x="49" y="36"/>
                  <a:pt x="47" y="36"/>
                  <a:pt x="47" y="33"/>
                </a:cubicBezTo>
                <a:cubicBezTo>
                  <a:pt x="47" y="31"/>
                  <a:pt x="51" y="29"/>
                  <a:pt x="52" y="28"/>
                </a:cubicBezTo>
                <a:cubicBezTo>
                  <a:pt x="53" y="29"/>
                  <a:pt x="56" y="31"/>
                  <a:pt x="56" y="34"/>
                </a:cubicBezTo>
                <a:cubicBezTo>
                  <a:pt x="56" y="36"/>
                  <a:pt x="54" y="37"/>
                  <a:pt x="52" y="37"/>
                </a:cubicBezTo>
                <a:cubicBezTo>
                  <a:pt x="51" y="39"/>
                  <a:pt x="51" y="39"/>
                  <a:pt x="51" y="39"/>
                </a:cubicBezTo>
                <a:cubicBezTo>
                  <a:pt x="56" y="36"/>
                  <a:pt x="58" y="38"/>
                  <a:pt x="62" y="34"/>
                </a:cubicBezTo>
                <a:cubicBezTo>
                  <a:pt x="60" y="33"/>
                  <a:pt x="59" y="31"/>
                  <a:pt x="61" y="29"/>
                </a:cubicBezTo>
                <a:cubicBezTo>
                  <a:pt x="62" y="27"/>
                  <a:pt x="66" y="28"/>
                  <a:pt x="68" y="27"/>
                </a:cubicBezTo>
                <a:cubicBezTo>
                  <a:pt x="68" y="30"/>
                  <a:pt x="69" y="33"/>
                  <a:pt x="68" y="35"/>
                </a:cubicBezTo>
                <a:cubicBezTo>
                  <a:pt x="67" y="36"/>
                  <a:pt x="64" y="36"/>
                  <a:pt x="63" y="35"/>
                </a:cubicBezTo>
                <a:cubicBezTo>
                  <a:pt x="62" y="36"/>
                  <a:pt x="62" y="36"/>
                  <a:pt x="61" y="37"/>
                </a:cubicBezTo>
                <a:cubicBezTo>
                  <a:pt x="64" y="36"/>
                  <a:pt x="67" y="37"/>
                  <a:pt x="70" y="39"/>
                </a:cubicBezTo>
                <a:cubicBezTo>
                  <a:pt x="70" y="37"/>
                  <a:pt x="71" y="36"/>
                  <a:pt x="73" y="36"/>
                </a:cubicBezTo>
                <a:cubicBezTo>
                  <a:pt x="76" y="36"/>
                  <a:pt x="78" y="41"/>
                  <a:pt x="78" y="43"/>
                </a:cubicBezTo>
                <a:cubicBezTo>
                  <a:pt x="76" y="43"/>
                  <a:pt x="74" y="45"/>
                  <a:pt x="71" y="44"/>
                </a:cubicBezTo>
                <a:cubicBezTo>
                  <a:pt x="68" y="44"/>
                  <a:pt x="68" y="41"/>
                  <a:pt x="69" y="40"/>
                </a:cubicBezTo>
                <a:cubicBezTo>
                  <a:pt x="66" y="38"/>
                  <a:pt x="63" y="38"/>
                  <a:pt x="59" y="38"/>
                </a:cubicBezTo>
                <a:cubicBezTo>
                  <a:pt x="60" y="39"/>
                  <a:pt x="61" y="39"/>
                  <a:pt x="62" y="40"/>
                </a:cubicBezTo>
                <a:cubicBezTo>
                  <a:pt x="63" y="39"/>
                  <a:pt x="65" y="39"/>
                  <a:pt x="67" y="41"/>
                </a:cubicBezTo>
                <a:cubicBezTo>
                  <a:pt x="68" y="42"/>
                  <a:pt x="67" y="47"/>
                  <a:pt x="66" y="49"/>
                </a:cubicBezTo>
                <a:cubicBezTo>
                  <a:pt x="63" y="48"/>
                  <a:pt x="61" y="47"/>
                  <a:pt x="60" y="46"/>
                </a:cubicBezTo>
                <a:cubicBezTo>
                  <a:pt x="58" y="44"/>
                  <a:pt x="59" y="41"/>
                  <a:pt x="60" y="40"/>
                </a:cubicBezTo>
                <a:cubicBezTo>
                  <a:pt x="58" y="39"/>
                  <a:pt x="58" y="38"/>
                  <a:pt x="57" y="39"/>
                </a:cubicBezTo>
                <a:cubicBezTo>
                  <a:pt x="55" y="39"/>
                  <a:pt x="51" y="40"/>
                  <a:pt x="49" y="41"/>
                </a:cubicBezTo>
                <a:cubicBezTo>
                  <a:pt x="50" y="41"/>
                  <a:pt x="51" y="42"/>
                  <a:pt x="52" y="42"/>
                </a:cubicBezTo>
                <a:cubicBezTo>
                  <a:pt x="53" y="41"/>
                  <a:pt x="55" y="40"/>
                  <a:pt x="57" y="42"/>
                </a:cubicBezTo>
                <a:cubicBezTo>
                  <a:pt x="58" y="44"/>
                  <a:pt x="57" y="48"/>
                  <a:pt x="57" y="50"/>
                </a:cubicBezTo>
                <a:cubicBezTo>
                  <a:pt x="54" y="49"/>
                  <a:pt x="52" y="50"/>
                  <a:pt x="50" y="48"/>
                </a:cubicBezTo>
                <a:cubicBezTo>
                  <a:pt x="48" y="46"/>
                  <a:pt x="49" y="44"/>
                  <a:pt x="51" y="43"/>
                </a:cubicBezTo>
                <a:cubicBezTo>
                  <a:pt x="51" y="43"/>
                  <a:pt x="49" y="42"/>
                  <a:pt x="48" y="42"/>
                </a:cubicBezTo>
                <a:cubicBezTo>
                  <a:pt x="47" y="43"/>
                  <a:pt x="45" y="45"/>
                  <a:pt x="44" y="47"/>
                </a:cubicBezTo>
                <a:cubicBezTo>
                  <a:pt x="43" y="49"/>
                  <a:pt x="42" y="52"/>
                  <a:pt x="42" y="54"/>
                </a:cubicBezTo>
                <a:cubicBezTo>
                  <a:pt x="42" y="56"/>
                  <a:pt x="42" y="69"/>
                  <a:pt x="43"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3" name="Freeform 39"/>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lnTo>
                  <a:pt x="108" y="22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4" name="Freeform 40"/>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5" name="Freeform 41"/>
          <p:cNvSpPr>
            <a:spLocks/>
          </p:cNvSpPr>
          <p:nvPr userDrawn="1"/>
        </p:nvSpPr>
        <p:spPr bwMode="auto">
          <a:xfrm>
            <a:off x="6096000" y="-7086327"/>
            <a:ext cx="19050" cy="47625"/>
          </a:xfrm>
          <a:custGeom>
            <a:avLst/>
            <a:gdLst>
              <a:gd name="T0" fmla="*/ 6 w 12"/>
              <a:gd name="T1" fmla="*/ 0 h 30"/>
              <a:gd name="T2" fmla="*/ 8 w 12"/>
              <a:gd name="T3" fmla="*/ 2 h 30"/>
              <a:gd name="T4" fmla="*/ 10 w 12"/>
              <a:gd name="T5" fmla="*/ 6 h 30"/>
              <a:gd name="T6" fmla="*/ 12 w 12"/>
              <a:gd name="T7" fmla="*/ 10 h 30"/>
              <a:gd name="T8" fmla="*/ 12 w 12"/>
              <a:gd name="T9" fmla="*/ 14 h 30"/>
              <a:gd name="T10" fmla="*/ 12 w 12"/>
              <a:gd name="T11" fmla="*/ 18 h 30"/>
              <a:gd name="T12" fmla="*/ 12 w 12"/>
              <a:gd name="T13" fmla="*/ 22 h 30"/>
              <a:gd name="T14" fmla="*/ 10 w 12"/>
              <a:gd name="T15" fmla="*/ 26 h 30"/>
              <a:gd name="T16" fmla="*/ 6 w 12"/>
              <a:gd name="T17" fmla="*/ 30 h 30"/>
              <a:gd name="T18" fmla="*/ 4 w 12"/>
              <a:gd name="T19" fmla="*/ 26 h 30"/>
              <a:gd name="T20" fmla="*/ 2 w 12"/>
              <a:gd name="T21" fmla="*/ 22 h 30"/>
              <a:gd name="T22" fmla="*/ 2 w 12"/>
              <a:gd name="T23" fmla="*/ 18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2"/>
                </a:lnTo>
                <a:lnTo>
                  <a:pt x="10" y="6"/>
                </a:lnTo>
                <a:lnTo>
                  <a:pt x="12" y="10"/>
                </a:lnTo>
                <a:lnTo>
                  <a:pt x="12" y="14"/>
                </a:lnTo>
                <a:lnTo>
                  <a:pt x="12" y="18"/>
                </a:lnTo>
                <a:lnTo>
                  <a:pt x="12" y="22"/>
                </a:lnTo>
                <a:lnTo>
                  <a:pt x="10" y="26"/>
                </a:lnTo>
                <a:lnTo>
                  <a:pt x="6" y="30"/>
                </a:lnTo>
                <a:lnTo>
                  <a:pt x="4" y="26"/>
                </a:lnTo>
                <a:lnTo>
                  <a:pt x="2" y="22"/>
                </a:lnTo>
                <a:lnTo>
                  <a:pt x="2" y="18"/>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6" name="Freeform 42"/>
          <p:cNvSpPr>
            <a:spLocks/>
          </p:cNvSpPr>
          <p:nvPr userDrawn="1"/>
        </p:nvSpPr>
        <p:spPr bwMode="auto">
          <a:xfrm>
            <a:off x="6118225" y="-7114902"/>
            <a:ext cx="25400" cy="41275"/>
          </a:xfrm>
          <a:custGeom>
            <a:avLst/>
            <a:gdLst>
              <a:gd name="T0" fmla="*/ 2 w 16"/>
              <a:gd name="T1" fmla="*/ 0 h 26"/>
              <a:gd name="T2" fmla="*/ 4 w 16"/>
              <a:gd name="T3" fmla="*/ 2 h 26"/>
              <a:gd name="T4" fmla="*/ 6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0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0"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7" name="Freeform 43"/>
          <p:cNvSpPr>
            <a:spLocks/>
          </p:cNvSpPr>
          <p:nvPr userDrawn="1"/>
        </p:nvSpPr>
        <p:spPr bwMode="auto">
          <a:xfrm>
            <a:off x="5886450" y="-7184752"/>
            <a:ext cx="41275" cy="25400"/>
          </a:xfrm>
          <a:custGeom>
            <a:avLst/>
            <a:gdLst>
              <a:gd name="T0" fmla="*/ 26 w 26"/>
              <a:gd name="T1" fmla="*/ 14 h 16"/>
              <a:gd name="T2" fmla="*/ 24 w 26"/>
              <a:gd name="T3" fmla="*/ 10 h 16"/>
              <a:gd name="T4" fmla="*/ 22 w 26"/>
              <a:gd name="T5" fmla="*/ 8 h 16"/>
              <a:gd name="T6" fmla="*/ 18 w 26"/>
              <a:gd name="T7" fmla="*/ 4 h 16"/>
              <a:gd name="T8" fmla="*/ 14 w 26"/>
              <a:gd name="T9" fmla="*/ 2 h 16"/>
              <a:gd name="T10" fmla="*/ 10 w 26"/>
              <a:gd name="T11" fmla="*/ 2 h 16"/>
              <a:gd name="T12" fmla="*/ 8 w 26"/>
              <a:gd name="T13" fmla="*/ 0 h 16"/>
              <a:gd name="T14" fmla="*/ 4 w 26"/>
              <a:gd name="T15" fmla="*/ 2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6 h 16"/>
              <a:gd name="T28" fmla="*/ 16 w 26"/>
              <a:gd name="T29" fmla="*/ 16 h 16"/>
              <a:gd name="T30" fmla="*/ 22 w 26"/>
              <a:gd name="T31" fmla="*/ 16 h 16"/>
              <a:gd name="T32" fmla="*/ 26 w 2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4"/>
                </a:moveTo>
                <a:lnTo>
                  <a:pt x="24" y="10"/>
                </a:lnTo>
                <a:lnTo>
                  <a:pt x="22" y="8"/>
                </a:lnTo>
                <a:lnTo>
                  <a:pt x="18" y="4"/>
                </a:lnTo>
                <a:lnTo>
                  <a:pt x="14" y="2"/>
                </a:lnTo>
                <a:lnTo>
                  <a:pt x="10" y="2"/>
                </a:lnTo>
                <a:lnTo>
                  <a:pt x="8" y="0"/>
                </a:lnTo>
                <a:lnTo>
                  <a:pt x="4" y="2"/>
                </a:lnTo>
                <a:lnTo>
                  <a:pt x="0" y="2"/>
                </a:lnTo>
                <a:lnTo>
                  <a:pt x="2" y="6"/>
                </a:lnTo>
                <a:lnTo>
                  <a:pt x="4" y="10"/>
                </a:lnTo>
                <a:lnTo>
                  <a:pt x="6" y="12"/>
                </a:lnTo>
                <a:lnTo>
                  <a:pt x="8" y="14"/>
                </a:lnTo>
                <a:lnTo>
                  <a:pt x="12" y="16"/>
                </a:lnTo>
                <a:lnTo>
                  <a:pt x="16" y="16"/>
                </a:lnTo>
                <a:lnTo>
                  <a:pt x="22" y="16"/>
                </a:lnTo>
                <a:lnTo>
                  <a:pt x="26"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8" name="Freeform 44"/>
          <p:cNvSpPr>
            <a:spLocks/>
          </p:cNvSpPr>
          <p:nvPr userDrawn="1"/>
        </p:nvSpPr>
        <p:spPr bwMode="auto">
          <a:xfrm>
            <a:off x="6105525" y="-7324452"/>
            <a:ext cx="15875" cy="53975"/>
          </a:xfrm>
          <a:custGeom>
            <a:avLst/>
            <a:gdLst>
              <a:gd name="T0" fmla="*/ 10 w 10"/>
              <a:gd name="T1" fmla="*/ 34 h 34"/>
              <a:gd name="T2" fmla="*/ 10 w 10"/>
              <a:gd name="T3" fmla="*/ 28 h 34"/>
              <a:gd name="T4" fmla="*/ 10 w 10"/>
              <a:gd name="T5" fmla="*/ 24 h 34"/>
              <a:gd name="T6" fmla="*/ 10 w 10"/>
              <a:gd name="T7" fmla="*/ 20 h 34"/>
              <a:gd name="T8" fmla="*/ 10 w 10"/>
              <a:gd name="T9" fmla="*/ 14 h 34"/>
              <a:gd name="T10" fmla="*/ 10 w 10"/>
              <a:gd name="T11" fmla="*/ 10 h 34"/>
              <a:gd name="T12" fmla="*/ 8 w 10"/>
              <a:gd name="T13" fmla="*/ 6 h 34"/>
              <a:gd name="T14" fmla="*/ 6 w 10"/>
              <a:gd name="T15" fmla="*/ 4 h 34"/>
              <a:gd name="T16" fmla="*/ 2 w 10"/>
              <a:gd name="T17" fmla="*/ 0 h 34"/>
              <a:gd name="T18" fmla="*/ 0 w 10"/>
              <a:gd name="T19" fmla="*/ 8 h 34"/>
              <a:gd name="T20" fmla="*/ 0 w 10"/>
              <a:gd name="T21" fmla="*/ 14 h 34"/>
              <a:gd name="T22" fmla="*/ 0 w 10"/>
              <a:gd name="T23" fmla="*/ 18 h 34"/>
              <a:gd name="T24" fmla="*/ 0 w 10"/>
              <a:gd name="T25" fmla="*/ 22 h 34"/>
              <a:gd name="T26" fmla="*/ 2 w 10"/>
              <a:gd name="T27" fmla="*/ 26 h 34"/>
              <a:gd name="T28" fmla="*/ 4 w 10"/>
              <a:gd name="T29" fmla="*/ 30 h 34"/>
              <a:gd name="T30" fmla="*/ 6 w 10"/>
              <a:gd name="T31" fmla="*/ 32 h 34"/>
              <a:gd name="T32" fmla="*/ 10 w 10"/>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4">
                <a:moveTo>
                  <a:pt x="10" y="34"/>
                </a:moveTo>
                <a:lnTo>
                  <a:pt x="10" y="28"/>
                </a:lnTo>
                <a:lnTo>
                  <a:pt x="10" y="24"/>
                </a:lnTo>
                <a:lnTo>
                  <a:pt x="10" y="20"/>
                </a:lnTo>
                <a:lnTo>
                  <a:pt x="10" y="14"/>
                </a:lnTo>
                <a:lnTo>
                  <a:pt x="10" y="10"/>
                </a:lnTo>
                <a:lnTo>
                  <a:pt x="8" y="6"/>
                </a:lnTo>
                <a:lnTo>
                  <a:pt x="6" y="4"/>
                </a:lnTo>
                <a:lnTo>
                  <a:pt x="2" y="0"/>
                </a:lnTo>
                <a:lnTo>
                  <a:pt x="0" y="8"/>
                </a:lnTo>
                <a:lnTo>
                  <a:pt x="0" y="14"/>
                </a:lnTo>
                <a:lnTo>
                  <a:pt x="0" y="18"/>
                </a:lnTo>
                <a:lnTo>
                  <a:pt x="0" y="22"/>
                </a:lnTo>
                <a:lnTo>
                  <a:pt x="2" y="26"/>
                </a:lnTo>
                <a:lnTo>
                  <a:pt x="4" y="30"/>
                </a:lnTo>
                <a:lnTo>
                  <a:pt x="6" y="32"/>
                </a:lnTo>
                <a:lnTo>
                  <a:pt x="10"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9" name="Freeform 45"/>
          <p:cNvSpPr>
            <a:spLocks/>
          </p:cNvSpPr>
          <p:nvPr userDrawn="1"/>
        </p:nvSpPr>
        <p:spPr bwMode="auto">
          <a:xfrm>
            <a:off x="6127750" y="-7203802"/>
            <a:ext cx="19050" cy="47625"/>
          </a:xfrm>
          <a:custGeom>
            <a:avLst/>
            <a:gdLst>
              <a:gd name="T0" fmla="*/ 4 w 12"/>
              <a:gd name="T1" fmla="*/ 0 h 30"/>
              <a:gd name="T2" fmla="*/ 6 w 12"/>
              <a:gd name="T3" fmla="*/ 2 h 30"/>
              <a:gd name="T4" fmla="*/ 8 w 12"/>
              <a:gd name="T5" fmla="*/ 6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2 w 12"/>
              <a:gd name="T19" fmla="*/ 26 h 30"/>
              <a:gd name="T20" fmla="*/ 0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6" y="2"/>
                </a:lnTo>
                <a:lnTo>
                  <a:pt x="8" y="6"/>
                </a:lnTo>
                <a:lnTo>
                  <a:pt x="10" y="10"/>
                </a:lnTo>
                <a:lnTo>
                  <a:pt x="12" y="14"/>
                </a:lnTo>
                <a:lnTo>
                  <a:pt x="12" y="18"/>
                </a:lnTo>
                <a:lnTo>
                  <a:pt x="10" y="22"/>
                </a:lnTo>
                <a:lnTo>
                  <a:pt x="8" y="26"/>
                </a:lnTo>
                <a:lnTo>
                  <a:pt x="6" y="30"/>
                </a:lnTo>
                <a:lnTo>
                  <a:pt x="2" y="26"/>
                </a:lnTo>
                <a:lnTo>
                  <a:pt x="0"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0" name="Freeform 46"/>
          <p:cNvSpPr>
            <a:spLocks/>
          </p:cNvSpPr>
          <p:nvPr userDrawn="1"/>
        </p:nvSpPr>
        <p:spPr bwMode="auto">
          <a:xfrm>
            <a:off x="6038850" y="-7118077"/>
            <a:ext cx="25400" cy="41275"/>
          </a:xfrm>
          <a:custGeom>
            <a:avLst/>
            <a:gdLst>
              <a:gd name="T0" fmla="*/ 2 w 16"/>
              <a:gd name="T1" fmla="*/ 0 h 26"/>
              <a:gd name="T2" fmla="*/ 4 w 16"/>
              <a:gd name="T3" fmla="*/ 2 h 26"/>
              <a:gd name="T4" fmla="*/ 8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8"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1" name="Freeform 47"/>
          <p:cNvSpPr>
            <a:spLocks/>
          </p:cNvSpPr>
          <p:nvPr userDrawn="1"/>
        </p:nvSpPr>
        <p:spPr bwMode="auto">
          <a:xfrm>
            <a:off x="5915025" y="-7273652"/>
            <a:ext cx="41275" cy="22225"/>
          </a:xfrm>
          <a:custGeom>
            <a:avLst/>
            <a:gdLst>
              <a:gd name="T0" fmla="*/ 26 w 26"/>
              <a:gd name="T1" fmla="*/ 12 h 14"/>
              <a:gd name="T2" fmla="*/ 24 w 26"/>
              <a:gd name="T3" fmla="*/ 8 h 14"/>
              <a:gd name="T4" fmla="*/ 20 w 26"/>
              <a:gd name="T5" fmla="*/ 6 h 14"/>
              <a:gd name="T6" fmla="*/ 18 w 26"/>
              <a:gd name="T7" fmla="*/ 2 h 14"/>
              <a:gd name="T8" fmla="*/ 14 w 26"/>
              <a:gd name="T9" fmla="*/ 0 h 14"/>
              <a:gd name="T10" fmla="*/ 10 w 26"/>
              <a:gd name="T11" fmla="*/ 0 h 14"/>
              <a:gd name="T12" fmla="*/ 6 w 26"/>
              <a:gd name="T13" fmla="*/ 0 h 14"/>
              <a:gd name="T14" fmla="*/ 2 w 26"/>
              <a:gd name="T15" fmla="*/ 0 h 14"/>
              <a:gd name="T16" fmla="*/ 0 w 26"/>
              <a:gd name="T17" fmla="*/ 0 h 14"/>
              <a:gd name="T18" fmla="*/ 0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0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0" y="6"/>
                </a:lnTo>
                <a:lnTo>
                  <a:pt x="18" y="2"/>
                </a:lnTo>
                <a:lnTo>
                  <a:pt x="14" y="0"/>
                </a:lnTo>
                <a:lnTo>
                  <a:pt x="10" y="0"/>
                </a:lnTo>
                <a:lnTo>
                  <a:pt x="6" y="0"/>
                </a:lnTo>
                <a:lnTo>
                  <a:pt x="2" y="0"/>
                </a:lnTo>
                <a:lnTo>
                  <a:pt x="0" y="0"/>
                </a:lnTo>
                <a:lnTo>
                  <a:pt x="0" y="4"/>
                </a:lnTo>
                <a:lnTo>
                  <a:pt x="4" y="8"/>
                </a:lnTo>
                <a:lnTo>
                  <a:pt x="6" y="10"/>
                </a:lnTo>
                <a:lnTo>
                  <a:pt x="8" y="12"/>
                </a:lnTo>
                <a:lnTo>
                  <a:pt x="12" y="14"/>
                </a:lnTo>
                <a:lnTo>
                  <a:pt x="16" y="14"/>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2" name="Freeform 48"/>
          <p:cNvSpPr>
            <a:spLocks/>
          </p:cNvSpPr>
          <p:nvPr userDrawn="1"/>
        </p:nvSpPr>
        <p:spPr bwMode="auto">
          <a:xfrm>
            <a:off x="6035675" y="-72387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2 h 14"/>
              <a:gd name="T12" fmla="*/ 22 w 26"/>
              <a:gd name="T13" fmla="*/ 10 h 14"/>
              <a:gd name="T14" fmla="*/ 24 w 26"/>
              <a:gd name="T15" fmla="*/ 8 h 14"/>
              <a:gd name="T16" fmla="*/ 26 w 26"/>
              <a:gd name="T17" fmla="*/ 4 h 14"/>
              <a:gd name="T18" fmla="*/ 22 w 26"/>
              <a:gd name="T19" fmla="*/ 2 h 14"/>
              <a:gd name="T20" fmla="*/ 18 w 26"/>
              <a:gd name="T21" fmla="*/ 2 h 14"/>
              <a:gd name="T22" fmla="*/ 14 w 26"/>
              <a:gd name="T23" fmla="*/ 0 h 14"/>
              <a:gd name="T24" fmla="*/ 10 w 26"/>
              <a:gd name="T25" fmla="*/ 0 h 14"/>
              <a:gd name="T26" fmla="*/ 8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2"/>
                </a:lnTo>
                <a:lnTo>
                  <a:pt x="22" y="10"/>
                </a:lnTo>
                <a:lnTo>
                  <a:pt x="24" y="8"/>
                </a:lnTo>
                <a:lnTo>
                  <a:pt x="26" y="4"/>
                </a:lnTo>
                <a:lnTo>
                  <a:pt x="22" y="2"/>
                </a:lnTo>
                <a:lnTo>
                  <a:pt x="18" y="2"/>
                </a:lnTo>
                <a:lnTo>
                  <a:pt x="14" y="0"/>
                </a:lnTo>
                <a:lnTo>
                  <a:pt x="10" y="0"/>
                </a:lnTo>
                <a:lnTo>
                  <a:pt x="8"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3" name="Freeform 49"/>
          <p:cNvSpPr>
            <a:spLocks/>
          </p:cNvSpPr>
          <p:nvPr userDrawn="1"/>
        </p:nvSpPr>
        <p:spPr bwMode="auto">
          <a:xfrm>
            <a:off x="5927725" y="-7241902"/>
            <a:ext cx="44450" cy="22225"/>
          </a:xfrm>
          <a:custGeom>
            <a:avLst/>
            <a:gdLst>
              <a:gd name="T0" fmla="*/ 0 w 28"/>
              <a:gd name="T1" fmla="*/ 12 h 14"/>
              <a:gd name="T2" fmla="*/ 4 w 28"/>
              <a:gd name="T3" fmla="*/ 14 h 14"/>
              <a:gd name="T4" fmla="*/ 8 w 28"/>
              <a:gd name="T5" fmla="*/ 14 h 14"/>
              <a:gd name="T6" fmla="*/ 12 w 28"/>
              <a:gd name="T7" fmla="*/ 12 h 14"/>
              <a:gd name="T8" fmla="*/ 14 w 28"/>
              <a:gd name="T9" fmla="*/ 12 h 14"/>
              <a:gd name="T10" fmla="*/ 18 w 28"/>
              <a:gd name="T11" fmla="*/ 10 h 14"/>
              <a:gd name="T12" fmla="*/ 22 w 28"/>
              <a:gd name="T13" fmla="*/ 8 h 14"/>
              <a:gd name="T14" fmla="*/ 24 w 28"/>
              <a:gd name="T15" fmla="*/ 6 h 14"/>
              <a:gd name="T16" fmla="*/ 28 w 28"/>
              <a:gd name="T17" fmla="*/ 4 h 14"/>
              <a:gd name="T18" fmla="*/ 22 w 28"/>
              <a:gd name="T19" fmla="*/ 2 h 14"/>
              <a:gd name="T20" fmla="*/ 18 w 28"/>
              <a:gd name="T21" fmla="*/ 0 h 14"/>
              <a:gd name="T22" fmla="*/ 14 w 28"/>
              <a:gd name="T23" fmla="*/ 0 h 14"/>
              <a:gd name="T24" fmla="*/ 12 w 28"/>
              <a:gd name="T25" fmla="*/ 0 h 14"/>
              <a:gd name="T26" fmla="*/ 8 w 28"/>
              <a:gd name="T27" fmla="*/ 0 h 14"/>
              <a:gd name="T28" fmla="*/ 4 w 28"/>
              <a:gd name="T29" fmla="*/ 4 h 14"/>
              <a:gd name="T30" fmla="*/ 2 w 28"/>
              <a:gd name="T31" fmla="*/ 8 h 14"/>
              <a:gd name="T32" fmla="*/ 0 w 28"/>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2"/>
                </a:moveTo>
                <a:lnTo>
                  <a:pt x="4" y="14"/>
                </a:lnTo>
                <a:lnTo>
                  <a:pt x="8" y="14"/>
                </a:lnTo>
                <a:lnTo>
                  <a:pt x="12" y="12"/>
                </a:lnTo>
                <a:lnTo>
                  <a:pt x="14" y="12"/>
                </a:lnTo>
                <a:lnTo>
                  <a:pt x="18" y="10"/>
                </a:lnTo>
                <a:lnTo>
                  <a:pt x="22" y="8"/>
                </a:lnTo>
                <a:lnTo>
                  <a:pt x="24" y="6"/>
                </a:lnTo>
                <a:lnTo>
                  <a:pt x="28" y="4"/>
                </a:lnTo>
                <a:lnTo>
                  <a:pt x="22" y="2"/>
                </a:lnTo>
                <a:lnTo>
                  <a:pt x="18" y="0"/>
                </a:lnTo>
                <a:lnTo>
                  <a:pt x="14" y="0"/>
                </a:lnTo>
                <a:lnTo>
                  <a:pt x="12" y="0"/>
                </a:lnTo>
                <a:lnTo>
                  <a:pt x="8"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4" name="Freeform 50"/>
          <p:cNvSpPr>
            <a:spLocks/>
          </p:cNvSpPr>
          <p:nvPr userDrawn="1"/>
        </p:nvSpPr>
        <p:spPr bwMode="auto">
          <a:xfrm>
            <a:off x="6140450" y="-7140302"/>
            <a:ext cx="44450" cy="25400"/>
          </a:xfrm>
          <a:custGeom>
            <a:avLst/>
            <a:gdLst>
              <a:gd name="T0" fmla="*/ 28 w 28"/>
              <a:gd name="T1" fmla="*/ 12 h 16"/>
              <a:gd name="T2" fmla="*/ 26 w 28"/>
              <a:gd name="T3" fmla="*/ 10 h 16"/>
              <a:gd name="T4" fmla="*/ 24 w 28"/>
              <a:gd name="T5" fmla="*/ 6 h 16"/>
              <a:gd name="T6" fmla="*/ 20 w 28"/>
              <a:gd name="T7" fmla="*/ 4 h 16"/>
              <a:gd name="T8" fmla="*/ 16 w 28"/>
              <a:gd name="T9" fmla="*/ 2 h 16"/>
              <a:gd name="T10" fmla="*/ 12 w 28"/>
              <a:gd name="T11" fmla="*/ 0 h 16"/>
              <a:gd name="T12" fmla="*/ 8 w 28"/>
              <a:gd name="T13" fmla="*/ 0 h 16"/>
              <a:gd name="T14" fmla="*/ 4 w 28"/>
              <a:gd name="T15" fmla="*/ 0 h 16"/>
              <a:gd name="T16" fmla="*/ 0 w 28"/>
              <a:gd name="T17" fmla="*/ 2 h 16"/>
              <a:gd name="T18" fmla="*/ 2 w 28"/>
              <a:gd name="T19" fmla="*/ 6 h 16"/>
              <a:gd name="T20" fmla="*/ 6 w 28"/>
              <a:gd name="T21" fmla="*/ 8 h 16"/>
              <a:gd name="T22" fmla="*/ 8 w 28"/>
              <a:gd name="T23" fmla="*/ 12 h 16"/>
              <a:gd name="T24" fmla="*/ 10 w 28"/>
              <a:gd name="T25" fmla="*/ 14 h 16"/>
              <a:gd name="T26" fmla="*/ 14 w 28"/>
              <a:gd name="T27" fmla="*/ 14 h 16"/>
              <a:gd name="T28" fmla="*/ 18 w 28"/>
              <a:gd name="T29" fmla="*/ 16 h 16"/>
              <a:gd name="T30" fmla="*/ 22 w 28"/>
              <a:gd name="T31" fmla="*/ 14 h 16"/>
              <a:gd name="T32" fmla="*/ 28 w 28"/>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
                <a:moveTo>
                  <a:pt x="28" y="12"/>
                </a:moveTo>
                <a:lnTo>
                  <a:pt x="26" y="10"/>
                </a:lnTo>
                <a:lnTo>
                  <a:pt x="24" y="6"/>
                </a:lnTo>
                <a:lnTo>
                  <a:pt x="20" y="4"/>
                </a:lnTo>
                <a:lnTo>
                  <a:pt x="16" y="2"/>
                </a:lnTo>
                <a:lnTo>
                  <a:pt x="12" y="0"/>
                </a:lnTo>
                <a:lnTo>
                  <a:pt x="8" y="0"/>
                </a:lnTo>
                <a:lnTo>
                  <a:pt x="4" y="0"/>
                </a:lnTo>
                <a:lnTo>
                  <a:pt x="0" y="2"/>
                </a:lnTo>
                <a:lnTo>
                  <a:pt x="2" y="6"/>
                </a:lnTo>
                <a:lnTo>
                  <a:pt x="6" y="8"/>
                </a:lnTo>
                <a:lnTo>
                  <a:pt x="8" y="12"/>
                </a:lnTo>
                <a:lnTo>
                  <a:pt x="10" y="14"/>
                </a:lnTo>
                <a:lnTo>
                  <a:pt x="14" y="14"/>
                </a:lnTo>
                <a:lnTo>
                  <a:pt x="18" y="16"/>
                </a:lnTo>
                <a:lnTo>
                  <a:pt x="22" y="14"/>
                </a:lnTo>
                <a:lnTo>
                  <a:pt x="28"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5" name="Freeform 51"/>
          <p:cNvSpPr>
            <a:spLocks/>
          </p:cNvSpPr>
          <p:nvPr userDrawn="1"/>
        </p:nvSpPr>
        <p:spPr bwMode="auto">
          <a:xfrm>
            <a:off x="5908675" y="-7140302"/>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6" name="Freeform 52"/>
          <p:cNvSpPr>
            <a:spLocks/>
          </p:cNvSpPr>
          <p:nvPr userDrawn="1"/>
        </p:nvSpPr>
        <p:spPr bwMode="auto">
          <a:xfrm>
            <a:off x="6096000" y="-7178402"/>
            <a:ext cx="25400" cy="41275"/>
          </a:xfrm>
          <a:custGeom>
            <a:avLst/>
            <a:gdLst>
              <a:gd name="T0" fmla="*/ 2 w 16"/>
              <a:gd name="T1" fmla="*/ 0 h 26"/>
              <a:gd name="T2" fmla="*/ 4 w 16"/>
              <a:gd name="T3" fmla="*/ 2 h 26"/>
              <a:gd name="T4" fmla="*/ 6 w 16"/>
              <a:gd name="T5" fmla="*/ 4 h 26"/>
              <a:gd name="T6" fmla="*/ 10 w 16"/>
              <a:gd name="T7" fmla="*/ 6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18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6"/>
                </a:lnTo>
                <a:lnTo>
                  <a:pt x="12" y="10"/>
                </a:lnTo>
                <a:lnTo>
                  <a:pt x="14" y="14"/>
                </a:lnTo>
                <a:lnTo>
                  <a:pt x="16" y="18"/>
                </a:lnTo>
                <a:lnTo>
                  <a:pt x="16" y="22"/>
                </a:lnTo>
                <a:lnTo>
                  <a:pt x="16" y="26"/>
                </a:lnTo>
                <a:lnTo>
                  <a:pt x="12" y="24"/>
                </a:lnTo>
                <a:lnTo>
                  <a:pt x="10" y="22"/>
                </a:lnTo>
                <a:lnTo>
                  <a:pt x="6" y="18"/>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7" name="Freeform 53"/>
          <p:cNvSpPr>
            <a:spLocks/>
          </p:cNvSpPr>
          <p:nvPr userDrawn="1"/>
        </p:nvSpPr>
        <p:spPr bwMode="auto">
          <a:xfrm>
            <a:off x="6073775" y="-7327627"/>
            <a:ext cx="19050" cy="47625"/>
          </a:xfrm>
          <a:custGeom>
            <a:avLst/>
            <a:gdLst>
              <a:gd name="T0" fmla="*/ 4 w 12"/>
              <a:gd name="T1" fmla="*/ 0 h 30"/>
              <a:gd name="T2" fmla="*/ 8 w 12"/>
              <a:gd name="T3" fmla="*/ 4 h 30"/>
              <a:gd name="T4" fmla="*/ 10 w 12"/>
              <a:gd name="T5" fmla="*/ 8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8" y="4"/>
                </a:lnTo>
                <a:lnTo>
                  <a:pt x="10" y="8"/>
                </a:lnTo>
                <a:lnTo>
                  <a:pt x="10" y="10"/>
                </a:lnTo>
                <a:lnTo>
                  <a:pt x="12" y="14"/>
                </a:lnTo>
                <a:lnTo>
                  <a:pt x="12" y="18"/>
                </a:lnTo>
                <a:lnTo>
                  <a:pt x="10" y="22"/>
                </a:lnTo>
                <a:lnTo>
                  <a:pt x="8" y="26"/>
                </a:lnTo>
                <a:lnTo>
                  <a:pt x="6" y="30"/>
                </a:lnTo>
                <a:lnTo>
                  <a:pt x="4" y="28"/>
                </a:lnTo>
                <a:lnTo>
                  <a:pt x="2"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8" name="Freeform 54"/>
          <p:cNvSpPr>
            <a:spLocks/>
          </p:cNvSpPr>
          <p:nvPr userDrawn="1"/>
        </p:nvSpPr>
        <p:spPr bwMode="auto">
          <a:xfrm>
            <a:off x="6013450" y="-7194277"/>
            <a:ext cx="25400" cy="41275"/>
          </a:xfrm>
          <a:custGeom>
            <a:avLst/>
            <a:gdLst>
              <a:gd name="T0" fmla="*/ 0 w 16"/>
              <a:gd name="T1" fmla="*/ 0 h 26"/>
              <a:gd name="T2" fmla="*/ 2 w 16"/>
              <a:gd name="T3" fmla="*/ 0 h 26"/>
              <a:gd name="T4" fmla="*/ 6 w 16"/>
              <a:gd name="T5" fmla="*/ 4 h 26"/>
              <a:gd name="T6" fmla="*/ 8 w 16"/>
              <a:gd name="T7" fmla="*/ 6 h 26"/>
              <a:gd name="T8" fmla="*/ 12 w 16"/>
              <a:gd name="T9" fmla="*/ 10 h 26"/>
              <a:gd name="T10" fmla="*/ 14 w 16"/>
              <a:gd name="T11" fmla="*/ 14 h 26"/>
              <a:gd name="T12" fmla="*/ 14 w 16"/>
              <a:gd name="T13" fmla="*/ 18 h 26"/>
              <a:gd name="T14" fmla="*/ 16 w 16"/>
              <a:gd name="T15" fmla="*/ 22 h 26"/>
              <a:gd name="T16" fmla="*/ 14 w 16"/>
              <a:gd name="T17" fmla="*/ 26 h 26"/>
              <a:gd name="T18" fmla="*/ 12 w 16"/>
              <a:gd name="T19" fmla="*/ 24 h 26"/>
              <a:gd name="T20" fmla="*/ 8 w 16"/>
              <a:gd name="T21" fmla="*/ 22 h 26"/>
              <a:gd name="T22" fmla="*/ 4 w 16"/>
              <a:gd name="T23" fmla="*/ 18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0"/>
                </a:lnTo>
                <a:lnTo>
                  <a:pt x="6" y="4"/>
                </a:lnTo>
                <a:lnTo>
                  <a:pt x="8" y="6"/>
                </a:lnTo>
                <a:lnTo>
                  <a:pt x="12" y="10"/>
                </a:lnTo>
                <a:lnTo>
                  <a:pt x="14" y="14"/>
                </a:lnTo>
                <a:lnTo>
                  <a:pt x="14" y="18"/>
                </a:lnTo>
                <a:lnTo>
                  <a:pt x="16" y="22"/>
                </a:lnTo>
                <a:lnTo>
                  <a:pt x="14" y="26"/>
                </a:lnTo>
                <a:lnTo>
                  <a:pt x="12" y="24"/>
                </a:lnTo>
                <a:lnTo>
                  <a:pt x="8" y="22"/>
                </a:lnTo>
                <a:lnTo>
                  <a:pt x="4" y="18"/>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9" name="Freeform 55"/>
          <p:cNvSpPr>
            <a:spLocks/>
          </p:cNvSpPr>
          <p:nvPr userDrawn="1"/>
        </p:nvSpPr>
        <p:spPr bwMode="auto">
          <a:xfrm>
            <a:off x="5978525" y="-72292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2 w 26"/>
              <a:gd name="T11" fmla="*/ 0 h 16"/>
              <a:gd name="T12" fmla="*/ 8 w 26"/>
              <a:gd name="T13" fmla="*/ 0 h 16"/>
              <a:gd name="T14" fmla="*/ 4 w 26"/>
              <a:gd name="T15" fmla="*/ 0 h 16"/>
              <a:gd name="T16" fmla="*/ 0 w 26"/>
              <a:gd name="T17" fmla="*/ 2 h 16"/>
              <a:gd name="T18" fmla="*/ 2 w 26"/>
              <a:gd name="T19" fmla="*/ 6 h 16"/>
              <a:gd name="T20" fmla="*/ 4 w 26"/>
              <a:gd name="T21" fmla="*/ 10 h 16"/>
              <a:gd name="T22" fmla="*/ 6 w 26"/>
              <a:gd name="T23" fmla="*/ 12 h 16"/>
              <a:gd name="T24" fmla="*/ 10 w 26"/>
              <a:gd name="T25" fmla="*/ 14 h 16"/>
              <a:gd name="T26" fmla="*/ 12 w 26"/>
              <a:gd name="T27" fmla="*/ 14 h 16"/>
              <a:gd name="T28" fmla="*/ 16 w 26"/>
              <a:gd name="T29" fmla="*/ 16 h 16"/>
              <a:gd name="T30" fmla="*/ 22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2" y="0"/>
                </a:lnTo>
                <a:lnTo>
                  <a:pt x="8" y="0"/>
                </a:lnTo>
                <a:lnTo>
                  <a:pt x="4" y="0"/>
                </a:lnTo>
                <a:lnTo>
                  <a:pt x="0" y="2"/>
                </a:lnTo>
                <a:lnTo>
                  <a:pt x="2" y="6"/>
                </a:lnTo>
                <a:lnTo>
                  <a:pt x="4" y="10"/>
                </a:lnTo>
                <a:lnTo>
                  <a:pt x="6" y="12"/>
                </a:lnTo>
                <a:lnTo>
                  <a:pt x="10" y="14"/>
                </a:lnTo>
                <a:lnTo>
                  <a:pt x="12" y="14"/>
                </a:lnTo>
                <a:lnTo>
                  <a:pt x="16" y="16"/>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0" name="Freeform 56"/>
          <p:cNvSpPr>
            <a:spLocks/>
          </p:cNvSpPr>
          <p:nvPr userDrawn="1"/>
        </p:nvSpPr>
        <p:spPr bwMode="auto">
          <a:xfrm>
            <a:off x="6051550" y="-7187927"/>
            <a:ext cx="41275" cy="22225"/>
          </a:xfrm>
          <a:custGeom>
            <a:avLst/>
            <a:gdLst>
              <a:gd name="T0" fmla="*/ 0 w 26"/>
              <a:gd name="T1" fmla="*/ 12 h 14"/>
              <a:gd name="T2" fmla="*/ 2 w 26"/>
              <a:gd name="T3" fmla="*/ 14 h 14"/>
              <a:gd name="T4" fmla="*/ 6 w 26"/>
              <a:gd name="T5" fmla="*/ 14 h 14"/>
              <a:gd name="T6" fmla="*/ 10 w 26"/>
              <a:gd name="T7" fmla="*/ 12 h 14"/>
              <a:gd name="T8" fmla="*/ 14 w 26"/>
              <a:gd name="T9" fmla="*/ 12 h 14"/>
              <a:gd name="T10" fmla="*/ 18 w 26"/>
              <a:gd name="T11" fmla="*/ 10 h 14"/>
              <a:gd name="T12" fmla="*/ 20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0 h 14"/>
              <a:gd name="T28" fmla="*/ 4 w 26"/>
              <a:gd name="T29" fmla="*/ 4 h 14"/>
              <a:gd name="T30" fmla="*/ 2 w 26"/>
              <a:gd name="T31" fmla="*/ 8 h 14"/>
              <a:gd name="T32" fmla="*/ 0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2"/>
                </a:moveTo>
                <a:lnTo>
                  <a:pt x="2" y="14"/>
                </a:lnTo>
                <a:lnTo>
                  <a:pt x="6" y="14"/>
                </a:lnTo>
                <a:lnTo>
                  <a:pt x="10" y="12"/>
                </a:lnTo>
                <a:lnTo>
                  <a:pt x="14" y="12"/>
                </a:lnTo>
                <a:lnTo>
                  <a:pt x="18" y="10"/>
                </a:lnTo>
                <a:lnTo>
                  <a:pt x="20" y="8"/>
                </a:lnTo>
                <a:lnTo>
                  <a:pt x="24" y="6"/>
                </a:lnTo>
                <a:lnTo>
                  <a:pt x="26" y="4"/>
                </a:lnTo>
                <a:lnTo>
                  <a:pt x="22" y="2"/>
                </a:lnTo>
                <a:lnTo>
                  <a:pt x="18" y="0"/>
                </a:lnTo>
                <a:lnTo>
                  <a:pt x="14" y="0"/>
                </a:lnTo>
                <a:lnTo>
                  <a:pt x="10" y="0"/>
                </a:lnTo>
                <a:lnTo>
                  <a:pt x="6"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1" name="Freeform 57"/>
          <p:cNvSpPr>
            <a:spLocks/>
          </p:cNvSpPr>
          <p:nvPr userDrawn="1"/>
        </p:nvSpPr>
        <p:spPr bwMode="auto">
          <a:xfrm>
            <a:off x="5965825" y="-7273652"/>
            <a:ext cx="44450" cy="22225"/>
          </a:xfrm>
          <a:custGeom>
            <a:avLst/>
            <a:gdLst>
              <a:gd name="T0" fmla="*/ 0 w 28"/>
              <a:gd name="T1" fmla="*/ 14 h 14"/>
              <a:gd name="T2" fmla="*/ 4 w 28"/>
              <a:gd name="T3" fmla="*/ 14 h 14"/>
              <a:gd name="T4" fmla="*/ 8 w 28"/>
              <a:gd name="T5" fmla="*/ 14 h 14"/>
              <a:gd name="T6" fmla="*/ 12 w 28"/>
              <a:gd name="T7" fmla="*/ 14 h 14"/>
              <a:gd name="T8" fmla="*/ 16 w 28"/>
              <a:gd name="T9" fmla="*/ 12 h 14"/>
              <a:gd name="T10" fmla="*/ 20 w 28"/>
              <a:gd name="T11" fmla="*/ 10 h 14"/>
              <a:gd name="T12" fmla="*/ 22 w 28"/>
              <a:gd name="T13" fmla="*/ 8 h 14"/>
              <a:gd name="T14" fmla="*/ 26 w 28"/>
              <a:gd name="T15" fmla="*/ 6 h 14"/>
              <a:gd name="T16" fmla="*/ 28 w 28"/>
              <a:gd name="T17" fmla="*/ 4 h 14"/>
              <a:gd name="T18" fmla="*/ 24 w 28"/>
              <a:gd name="T19" fmla="*/ 2 h 14"/>
              <a:gd name="T20" fmla="*/ 20 w 28"/>
              <a:gd name="T21" fmla="*/ 0 h 14"/>
              <a:gd name="T22" fmla="*/ 16 w 28"/>
              <a:gd name="T23" fmla="*/ 0 h 14"/>
              <a:gd name="T24" fmla="*/ 12 w 28"/>
              <a:gd name="T25" fmla="*/ 0 h 14"/>
              <a:gd name="T26" fmla="*/ 8 w 28"/>
              <a:gd name="T27" fmla="*/ 2 h 14"/>
              <a:gd name="T28" fmla="*/ 6 w 28"/>
              <a:gd name="T29" fmla="*/ 4 h 14"/>
              <a:gd name="T30" fmla="*/ 2 w 28"/>
              <a:gd name="T31" fmla="*/ 8 h 14"/>
              <a:gd name="T32" fmla="*/ 0 w 28"/>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4"/>
                </a:moveTo>
                <a:lnTo>
                  <a:pt x="4" y="14"/>
                </a:lnTo>
                <a:lnTo>
                  <a:pt x="8" y="14"/>
                </a:lnTo>
                <a:lnTo>
                  <a:pt x="12" y="14"/>
                </a:lnTo>
                <a:lnTo>
                  <a:pt x="16" y="12"/>
                </a:lnTo>
                <a:lnTo>
                  <a:pt x="20" y="10"/>
                </a:lnTo>
                <a:lnTo>
                  <a:pt x="22" y="8"/>
                </a:lnTo>
                <a:lnTo>
                  <a:pt x="26" y="6"/>
                </a:lnTo>
                <a:lnTo>
                  <a:pt x="28" y="4"/>
                </a:lnTo>
                <a:lnTo>
                  <a:pt x="24" y="2"/>
                </a:lnTo>
                <a:lnTo>
                  <a:pt x="20" y="0"/>
                </a:lnTo>
                <a:lnTo>
                  <a:pt x="16" y="0"/>
                </a:lnTo>
                <a:lnTo>
                  <a:pt x="12" y="0"/>
                </a:lnTo>
                <a:lnTo>
                  <a:pt x="8" y="2"/>
                </a:lnTo>
                <a:lnTo>
                  <a:pt x="6"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2" name="Freeform 58"/>
          <p:cNvSpPr>
            <a:spLocks/>
          </p:cNvSpPr>
          <p:nvPr userDrawn="1"/>
        </p:nvSpPr>
        <p:spPr bwMode="auto">
          <a:xfrm>
            <a:off x="5943600" y="-7206977"/>
            <a:ext cx="41275" cy="22225"/>
          </a:xfrm>
          <a:custGeom>
            <a:avLst/>
            <a:gdLst>
              <a:gd name="T0" fmla="*/ 26 w 26"/>
              <a:gd name="T1" fmla="*/ 12 h 14"/>
              <a:gd name="T2" fmla="*/ 24 w 26"/>
              <a:gd name="T3" fmla="*/ 8 h 14"/>
              <a:gd name="T4" fmla="*/ 22 w 26"/>
              <a:gd name="T5" fmla="*/ 6 h 14"/>
              <a:gd name="T6" fmla="*/ 18 w 26"/>
              <a:gd name="T7" fmla="*/ 2 h 14"/>
              <a:gd name="T8" fmla="*/ 14 w 26"/>
              <a:gd name="T9" fmla="*/ 2 h 14"/>
              <a:gd name="T10" fmla="*/ 12 w 26"/>
              <a:gd name="T11" fmla="*/ 0 h 14"/>
              <a:gd name="T12" fmla="*/ 8 w 26"/>
              <a:gd name="T13" fmla="*/ 0 h 14"/>
              <a:gd name="T14" fmla="*/ 4 w 26"/>
              <a:gd name="T15" fmla="*/ 0 h 14"/>
              <a:gd name="T16" fmla="*/ 0 w 26"/>
              <a:gd name="T17" fmla="*/ 2 h 14"/>
              <a:gd name="T18" fmla="*/ 2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2"/>
                </a:lnTo>
                <a:lnTo>
                  <a:pt x="14" y="2"/>
                </a:lnTo>
                <a:lnTo>
                  <a:pt x="12" y="0"/>
                </a:lnTo>
                <a:lnTo>
                  <a:pt x="8" y="0"/>
                </a:lnTo>
                <a:lnTo>
                  <a:pt x="4" y="0"/>
                </a:lnTo>
                <a:lnTo>
                  <a:pt x="0" y="2"/>
                </a:lnTo>
                <a:lnTo>
                  <a:pt x="2" y="4"/>
                </a:lnTo>
                <a:lnTo>
                  <a:pt x="4" y="8"/>
                </a:lnTo>
                <a:lnTo>
                  <a:pt x="6" y="10"/>
                </a:lnTo>
                <a:lnTo>
                  <a:pt x="8" y="12"/>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3" name="Freeform 59"/>
          <p:cNvSpPr>
            <a:spLocks/>
          </p:cNvSpPr>
          <p:nvPr userDrawn="1"/>
        </p:nvSpPr>
        <p:spPr bwMode="auto">
          <a:xfrm>
            <a:off x="6172200" y="-7219677"/>
            <a:ext cx="28575" cy="38100"/>
          </a:xfrm>
          <a:custGeom>
            <a:avLst/>
            <a:gdLst>
              <a:gd name="T0" fmla="*/ 18 w 18"/>
              <a:gd name="T1" fmla="*/ 0 h 24"/>
              <a:gd name="T2" fmla="*/ 18 w 18"/>
              <a:gd name="T3" fmla="*/ 4 h 24"/>
              <a:gd name="T4" fmla="*/ 16 w 18"/>
              <a:gd name="T5" fmla="*/ 10 h 24"/>
              <a:gd name="T6" fmla="*/ 16 w 18"/>
              <a:gd name="T7" fmla="*/ 14 h 24"/>
              <a:gd name="T8" fmla="*/ 14 w 18"/>
              <a:gd name="T9" fmla="*/ 16 h 24"/>
              <a:gd name="T10" fmla="*/ 12 w 18"/>
              <a:gd name="T11" fmla="*/ 20 h 24"/>
              <a:gd name="T12" fmla="*/ 8 w 18"/>
              <a:gd name="T13" fmla="*/ 22 h 24"/>
              <a:gd name="T14" fmla="*/ 6 w 18"/>
              <a:gd name="T15" fmla="*/ 24 h 24"/>
              <a:gd name="T16" fmla="*/ 0 w 18"/>
              <a:gd name="T17" fmla="*/ 24 h 24"/>
              <a:gd name="T18" fmla="*/ 0 w 18"/>
              <a:gd name="T19" fmla="*/ 20 h 24"/>
              <a:gd name="T20" fmla="*/ 0 w 18"/>
              <a:gd name="T21" fmla="*/ 16 h 24"/>
              <a:gd name="T22" fmla="*/ 2 w 18"/>
              <a:gd name="T23" fmla="*/ 12 h 24"/>
              <a:gd name="T24" fmla="*/ 4 w 18"/>
              <a:gd name="T25" fmla="*/ 10 h 24"/>
              <a:gd name="T26" fmla="*/ 6 w 18"/>
              <a:gd name="T27" fmla="*/ 6 h 24"/>
              <a:gd name="T28" fmla="*/ 10 w 18"/>
              <a:gd name="T29" fmla="*/ 4 h 24"/>
              <a:gd name="T30" fmla="*/ 12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10"/>
                </a:lnTo>
                <a:lnTo>
                  <a:pt x="16" y="14"/>
                </a:lnTo>
                <a:lnTo>
                  <a:pt x="14" y="16"/>
                </a:lnTo>
                <a:lnTo>
                  <a:pt x="12" y="20"/>
                </a:lnTo>
                <a:lnTo>
                  <a:pt x="8" y="22"/>
                </a:lnTo>
                <a:lnTo>
                  <a:pt x="6" y="24"/>
                </a:lnTo>
                <a:lnTo>
                  <a:pt x="0" y="24"/>
                </a:lnTo>
                <a:lnTo>
                  <a:pt x="0" y="20"/>
                </a:lnTo>
                <a:lnTo>
                  <a:pt x="0" y="16"/>
                </a:lnTo>
                <a:lnTo>
                  <a:pt x="2" y="12"/>
                </a:lnTo>
                <a:lnTo>
                  <a:pt x="4" y="10"/>
                </a:lnTo>
                <a:lnTo>
                  <a:pt x="6" y="6"/>
                </a:lnTo>
                <a:lnTo>
                  <a:pt x="10" y="4"/>
                </a:lnTo>
                <a:lnTo>
                  <a:pt x="12"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4" name="Freeform 60"/>
          <p:cNvSpPr>
            <a:spLocks/>
          </p:cNvSpPr>
          <p:nvPr userDrawn="1"/>
        </p:nvSpPr>
        <p:spPr bwMode="auto">
          <a:xfrm>
            <a:off x="6149975" y="-7229202"/>
            <a:ext cx="19050" cy="47625"/>
          </a:xfrm>
          <a:custGeom>
            <a:avLst/>
            <a:gdLst>
              <a:gd name="T0" fmla="*/ 6 w 12"/>
              <a:gd name="T1" fmla="*/ 0 h 30"/>
              <a:gd name="T2" fmla="*/ 8 w 12"/>
              <a:gd name="T3" fmla="*/ 4 h 30"/>
              <a:gd name="T4" fmla="*/ 10 w 12"/>
              <a:gd name="T5" fmla="*/ 8 h 30"/>
              <a:gd name="T6" fmla="*/ 12 w 12"/>
              <a:gd name="T7" fmla="*/ 12 h 30"/>
              <a:gd name="T8" fmla="*/ 12 w 12"/>
              <a:gd name="T9" fmla="*/ 16 h 30"/>
              <a:gd name="T10" fmla="*/ 12 w 12"/>
              <a:gd name="T11" fmla="*/ 20 h 30"/>
              <a:gd name="T12" fmla="*/ 12 w 12"/>
              <a:gd name="T13" fmla="*/ 24 h 30"/>
              <a:gd name="T14" fmla="*/ 10 w 12"/>
              <a:gd name="T15" fmla="*/ 28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4"/>
                </a:lnTo>
                <a:lnTo>
                  <a:pt x="10" y="8"/>
                </a:lnTo>
                <a:lnTo>
                  <a:pt x="12" y="12"/>
                </a:lnTo>
                <a:lnTo>
                  <a:pt x="12" y="16"/>
                </a:lnTo>
                <a:lnTo>
                  <a:pt x="12" y="20"/>
                </a:lnTo>
                <a:lnTo>
                  <a:pt x="12" y="24"/>
                </a:lnTo>
                <a:lnTo>
                  <a:pt x="10" y="28"/>
                </a:lnTo>
                <a:lnTo>
                  <a:pt x="6" y="30"/>
                </a:lnTo>
                <a:lnTo>
                  <a:pt x="4" y="28"/>
                </a:lnTo>
                <a:lnTo>
                  <a:pt x="2" y="24"/>
                </a:lnTo>
                <a:lnTo>
                  <a:pt x="0" y="20"/>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5" name="Freeform 61"/>
          <p:cNvSpPr>
            <a:spLocks/>
          </p:cNvSpPr>
          <p:nvPr userDrawn="1"/>
        </p:nvSpPr>
        <p:spPr bwMode="auto">
          <a:xfrm>
            <a:off x="5930900" y="-7197452"/>
            <a:ext cx="25400" cy="41275"/>
          </a:xfrm>
          <a:custGeom>
            <a:avLst/>
            <a:gdLst>
              <a:gd name="T0" fmla="*/ 0 w 16"/>
              <a:gd name="T1" fmla="*/ 0 h 26"/>
              <a:gd name="T2" fmla="*/ 2 w 16"/>
              <a:gd name="T3" fmla="*/ 2 h 26"/>
              <a:gd name="T4" fmla="*/ 6 w 16"/>
              <a:gd name="T5" fmla="*/ 4 h 26"/>
              <a:gd name="T6" fmla="*/ 8 w 16"/>
              <a:gd name="T7" fmla="*/ 6 h 26"/>
              <a:gd name="T8" fmla="*/ 10 w 16"/>
              <a:gd name="T9" fmla="*/ 10 h 26"/>
              <a:gd name="T10" fmla="*/ 14 w 16"/>
              <a:gd name="T11" fmla="*/ 14 h 26"/>
              <a:gd name="T12" fmla="*/ 14 w 16"/>
              <a:gd name="T13" fmla="*/ 18 h 26"/>
              <a:gd name="T14" fmla="*/ 16 w 16"/>
              <a:gd name="T15" fmla="*/ 22 h 26"/>
              <a:gd name="T16" fmla="*/ 14 w 16"/>
              <a:gd name="T17" fmla="*/ 26 h 26"/>
              <a:gd name="T18" fmla="*/ 10 w 16"/>
              <a:gd name="T19" fmla="*/ 24 h 26"/>
              <a:gd name="T20" fmla="*/ 8 w 16"/>
              <a:gd name="T21" fmla="*/ 22 h 26"/>
              <a:gd name="T22" fmla="*/ 4 w 16"/>
              <a:gd name="T23" fmla="*/ 20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2"/>
                </a:lnTo>
                <a:lnTo>
                  <a:pt x="6" y="4"/>
                </a:lnTo>
                <a:lnTo>
                  <a:pt x="8" y="6"/>
                </a:lnTo>
                <a:lnTo>
                  <a:pt x="10" y="10"/>
                </a:lnTo>
                <a:lnTo>
                  <a:pt x="14" y="14"/>
                </a:lnTo>
                <a:lnTo>
                  <a:pt x="14" y="18"/>
                </a:lnTo>
                <a:lnTo>
                  <a:pt x="16" y="22"/>
                </a:lnTo>
                <a:lnTo>
                  <a:pt x="14" y="26"/>
                </a:lnTo>
                <a:lnTo>
                  <a:pt x="10" y="24"/>
                </a:lnTo>
                <a:lnTo>
                  <a:pt x="8" y="22"/>
                </a:lnTo>
                <a:lnTo>
                  <a:pt x="4" y="20"/>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6" name="Freeform 62"/>
          <p:cNvSpPr>
            <a:spLocks/>
          </p:cNvSpPr>
          <p:nvPr userDrawn="1"/>
        </p:nvSpPr>
        <p:spPr bwMode="auto">
          <a:xfrm>
            <a:off x="6143625" y="-7108552"/>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4 w 26"/>
              <a:gd name="T27" fmla="*/ 14 h 14"/>
              <a:gd name="T28" fmla="*/ 18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4" y="14"/>
                </a:lnTo>
                <a:lnTo>
                  <a:pt x="18"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7" name="Freeform 63"/>
          <p:cNvSpPr>
            <a:spLocks/>
          </p:cNvSpPr>
          <p:nvPr userDrawn="1"/>
        </p:nvSpPr>
        <p:spPr bwMode="auto">
          <a:xfrm>
            <a:off x="5981700" y="-7308577"/>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8" name="Freeform 64"/>
          <p:cNvSpPr>
            <a:spLocks/>
          </p:cNvSpPr>
          <p:nvPr userDrawn="1"/>
        </p:nvSpPr>
        <p:spPr bwMode="auto">
          <a:xfrm>
            <a:off x="6146800" y="-7260952"/>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4 h 14"/>
              <a:gd name="T10" fmla="*/ 18 w 26"/>
              <a:gd name="T11" fmla="*/ 12 h 14"/>
              <a:gd name="T12" fmla="*/ 22 w 26"/>
              <a:gd name="T13" fmla="*/ 10 h 14"/>
              <a:gd name="T14" fmla="*/ 24 w 26"/>
              <a:gd name="T15" fmla="*/ 8 h 14"/>
              <a:gd name="T16" fmla="*/ 26 w 26"/>
              <a:gd name="T17" fmla="*/ 6 h 14"/>
              <a:gd name="T18" fmla="*/ 22 w 26"/>
              <a:gd name="T19" fmla="*/ 4 h 14"/>
              <a:gd name="T20" fmla="*/ 18 w 26"/>
              <a:gd name="T21" fmla="*/ 2 h 14"/>
              <a:gd name="T22" fmla="*/ 14 w 26"/>
              <a:gd name="T23" fmla="*/ 0 h 14"/>
              <a:gd name="T24" fmla="*/ 10 w 26"/>
              <a:gd name="T25" fmla="*/ 2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4"/>
                </a:lnTo>
                <a:lnTo>
                  <a:pt x="18" y="12"/>
                </a:lnTo>
                <a:lnTo>
                  <a:pt x="22" y="10"/>
                </a:lnTo>
                <a:lnTo>
                  <a:pt x="24" y="8"/>
                </a:lnTo>
                <a:lnTo>
                  <a:pt x="26" y="6"/>
                </a:lnTo>
                <a:lnTo>
                  <a:pt x="22" y="4"/>
                </a:lnTo>
                <a:lnTo>
                  <a:pt x="18" y="2"/>
                </a:lnTo>
                <a:lnTo>
                  <a:pt x="14" y="0"/>
                </a:lnTo>
                <a:lnTo>
                  <a:pt x="10" y="2"/>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9" name="Freeform 65"/>
          <p:cNvSpPr>
            <a:spLocks/>
          </p:cNvSpPr>
          <p:nvPr userDrawn="1"/>
        </p:nvSpPr>
        <p:spPr bwMode="auto">
          <a:xfrm>
            <a:off x="6010275" y="-71371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0 h 14"/>
              <a:gd name="T12" fmla="*/ 22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0"/>
                </a:lnTo>
                <a:lnTo>
                  <a:pt x="22" y="8"/>
                </a:lnTo>
                <a:lnTo>
                  <a:pt x="24" y="6"/>
                </a:lnTo>
                <a:lnTo>
                  <a:pt x="26" y="4"/>
                </a:lnTo>
                <a:lnTo>
                  <a:pt x="22" y="2"/>
                </a:lnTo>
                <a:lnTo>
                  <a:pt x="18" y="0"/>
                </a:lnTo>
                <a:lnTo>
                  <a:pt x="14" y="0"/>
                </a:lnTo>
                <a:lnTo>
                  <a:pt x="10" y="0"/>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0" name="Freeform 66"/>
          <p:cNvSpPr>
            <a:spLocks/>
          </p:cNvSpPr>
          <p:nvPr userDrawn="1"/>
        </p:nvSpPr>
        <p:spPr bwMode="auto">
          <a:xfrm>
            <a:off x="5880100" y="-7229202"/>
            <a:ext cx="41275" cy="22225"/>
          </a:xfrm>
          <a:custGeom>
            <a:avLst/>
            <a:gdLst>
              <a:gd name="T0" fmla="*/ 26 w 26"/>
              <a:gd name="T1" fmla="*/ 12 h 14"/>
              <a:gd name="T2" fmla="*/ 24 w 26"/>
              <a:gd name="T3" fmla="*/ 8 h 14"/>
              <a:gd name="T4" fmla="*/ 22 w 26"/>
              <a:gd name="T5" fmla="*/ 4 h 14"/>
              <a:gd name="T6" fmla="*/ 18 w 26"/>
              <a:gd name="T7" fmla="*/ 2 h 14"/>
              <a:gd name="T8" fmla="*/ 16 w 26"/>
              <a:gd name="T9" fmla="*/ 0 h 14"/>
              <a:gd name="T10" fmla="*/ 12 w 26"/>
              <a:gd name="T11" fmla="*/ 0 h 14"/>
              <a:gd name="T12" fmla="*/ 8 w 26"/>
              <a:gd name="T13" fmla="*/ 0 h 14"/>
              <a:gd name="T14" fmla="*/ 4 w 26"/>
              <a:gd name="T15" fmla="*/ 0 h 14"/>
              <a:gd name="T16" fmla="*/ 0 w 26"/>
              <a:gd name="T17" fmla="*/ 0 h 14"/>
              <a:gd name="T18" fmla="*/ 2 w 26"/>
              <a:gd name="T19" fmla="*/ 4 h 14"/>
              <a:gd name="T20" fmla="*/ 4 w 26"/>
              <a:gd name="T21" fmla="*/ 8 h 14"/>
              <a:gd name="T22" fmla="*/ 6 w 26"/>
              <a:gd name="T23" fmla="*/ 10 h 14"/>
              <a:gd name="T24" fmla="*/ 10 w 26"/>
              <a:gd name="T25" fmla="*/ 12 h 14"/>
              <a:gd name="T26" fmla="*/ 12 w 26"/>
              <a:gd name="T27" fmla="*/ 14 h 14"/>
              <a:gd name="T28" fmla="*/ 16 w 26"/>
              <a:gd name="T29" fmla="*/ 14 h 14"/>
              <a:gd name="T30" fmla="*/ 22 w 26"/>
              <a:gd name="T31" fmla="*/ 12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4"/>
                </a:lnTo>
                <a:lnTo>
                  <a:pt x="18" y="2"/>
                </a:lnTo>
                <a:lnTo>
                  <a:pt x="16" y="0"/>
                </a:lnTo>
                <a:lnTo>
                  <a:pt x="12" y="0"/>
                </a:lnTo>
                <a:lnTo>
                  <a:pt x="8" y="0"/>
                </a:lnTo>
                <a:lnTo>
                  <a:pt x="4" y="0"/>
                </a:lnTo>
                <a:lnTo>
                  <a:pt x="0" y="0"/>
                </a:lnTo>
                <a:lnTo>
                  <a:pt x="2" y="4"/>
                </a:lnTo>
                <a:lnTo>
                  <a:pt x="4" y="8"/>
                </a:lnTo>
                <a:lnTo>
                  <a:pt x="6" y="10"/>
                </a:lnTo>
                <a:lnTo>
                  <a:pt x="10" y="12"/>
                </a:lnTo>
                <a:lnTo>
                  <a:pt x="12" y="14"/>
                </a:lnTo>
                <a:lnTo>
                  <a:pt x="16" y="14"/>
                </a:lnTo>
                <a:lnTo>
                  <a:pt x="22" y="12"/>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1" name="Freeform 67"/>
          <p:cNvSpPr>
            <a:spLocks/>
          </p:cNvSpPr>
          <p:nvPr userDrawn="1"/>
        </p:nvSpPr>
        <p:spPr bwMode="auto">
          <a:xfrm>
            <a:off x="5969000" y="-7124427"/>
            <a:ext cx="25400" cy="38100"/>
          </a:xfrm>
          <a:custGeom>
            <a:avLst/>
            <a:gdLst>
              <a:gd name="T0" fmla="*/ 16 w 16"/>
              <a:gd name="T1" fmla="*/ 0 h 24"/>
              <a:gd name="T2" fmla="*/ 16 w 16"/>
              <a:gd name="T3" fmla="*/ 4 h 24"/>
              <a:gd name="T4" fmla="*/ 16 w 16"/>
              <a:gd name="T5" fmla="*/ 8 h 24"/>
              <a:gd name="T6" fmla="*/ 14 w 16"/>
              <a:gd name="T7" fmla="*/ 14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4"/>
                </a:lnTo>
                <a:lnTo>
                  <a:pt x="12" y="16"/>
                </a:lnTo>
                <a:lnTo>
                  <a:pt x="10"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2" name="Freeform 68"/>
          <p:cNvSpPr>
            <a:spLocks/>
          </p:cNvSpPr>
          <p:nvPr userDrawn="1"/>
        </p:nvSpPr>
        <p:spPr bwMode="auto">
          <a:xfrm>
            <a:off x="5915025" y="-7108552"/>
            <a:ext cx="41275" cy="22225"/>
          </a:xfrm>
          <a:custGeom>
            <a:avLst/>
            <a:gdLst>
              <a:gd name="T0" fmla="*/ 0 w 26"/>
              <a:gd name="T1" fmla="*/ 8 h 14"/>
              <a:gd name="T2" fmla="*/ 4 w 26"/>
              <a:gd name="T3" fmla="*/ 6 h 14"/>
              <a:gd name="T4" fmla="*/ 6 w 26"/>
              <a:gd name="T5" fmla="*/ 4 h 14"/>
              <a:gd name="T6" fmla="*/ 10 w 26"/>
              <a:gd name="T7" fmla="*/ 2 h 14"/>
              <a:gd name="T8" fmla="*/ 14 w 26"/>
              <a:gd name="T9" fmla="*/ 0 h 14"/>
              <a:gd name="T10" fmla="*/ 16 w 26"/>
              <a:gd name="T11" fmla="*/ 0 h 14"/>
              <a:gd name="T12" fmla="*/ 20 w 26"/>
              <a:gd name="T13" fmla="*/ 2 h 14"/>
              <a:gd name="T14" fmla="*/ 24 w 26"/>
              <a:gd name="T15" fmla="*/ 4 h 14"/>
              <a:gd name="T16" fmla="*/ 26 w 26"/>
              <a:gd name="T17" fmla="*/ 6 h 14"/>
              <a:gd name="T18" fmla="*/ 24 w 26"/>
              <a:gd name="T19" fmla="*/ 10 h 14"/>
              <a:gd name="T20" fmla="*/ 22 w 26"/>
              <a:gd name="T21" fmla="*/ 12 h 14"/>
              <a:gd name="T22" fmla="*/ 18 w 26"/>
              <a:gd name="T23" fmla="*/ 14 h 14"/>
              <a:gd name="T24" fmla="*/ 14 w 26"/>
              <a:gd name="T25" fmla="*/ 14 h 14"/>
              <a:gd name="T26" fmla="*/ 10 w 26"/>
              <a:gd name="T27" fmla="*/ 14 h 14"/>
              <a:gd name="T28" fmla="*/ 8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4" y="6"/>
                </a:lnTo>
                <a:lnTo>
                  <a:pt x="6" y="4"/>
                </a:lnTo>
                <a:lnTo>
                  <a:pt x="10" y="2"/>
                </a:lnTo>
                <a:lnTo>
                  <a:pt x="14" y="0"/>
                </a:lnTo>
                <a:lnTo>
                  <a:pt x="16" y="0"/>
                </a:lnTo>
                <a:lnTo>
                  <a:pt x="20" y="2"/>
                </a:lnTo>
                <a:lnTo>
                  <a:pt x="24" y="4"/>
                </a:lnTo>
                <a:lnTo>
                  <a:pt x="26" y="6"/>
                </a:lnTo>
                <a:lnTo>
                  <a:pt x="24" y="10"/>
                </a:lnTo>
                <a:lnTo>
                  <a:pt x="22" y="12"/>
                </a:lnTo>
                <a:lnTo>
                  <a:pt x="18" y="14"/>
                </a:lnTo>
                <a:lnTo>
                  <a:pt x="14" y="14"/>
                </a:lnTo>
                <a:lnTo>
                  <a:pt x="10" y="14"/>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3" name="Freeform 69"/>
          <p:cNvSpPr>
            <a:spLocks/>
          </p:cNvSpPr>
          <p:nvPr userDrawn="1"/>
        </p:nvSpPr>
        <p:spPr bwMode="auto">
          <a:xfrm>
            <a:off x="6029325" y="-7276827"/>
            <a:ext cx="25400" cy="34925"/>
          </a:xfrm>
          <a:custGeom>
            <a:avLst/>
            <a:gdLst>
              <a:gd name="T0" fmla="*/ 16 w 16"/>
              <a:gd name="T1" fmla="*/ 0 h 22"/>
              <a:gd name="T2" fmla="*/ 16 w 16"/>
              <a:gd name="T3" fmla="*/ 4 h 22"/>
              <a:gd name="T4" fmla="*/ 14 w 16"/>
              <a:gd name="T5" fmla="*/ 8 h 22"/>
              <a:gd name="T6" fmla="*/ 14 w 16"/>
              <a:gd name="T7" fmla="*/ 12 h 22"/>
              <a:gd name="T8" fmla="*/ 12 w 16"/>
              <a:gd name="T9" fmla="*/ 16 h 22"/>
              <a:gd name="T10" fmla="*/ 10 w 16"/>
              <a:gd name="T11" fmla="*/ 18 h 22"/>
              <a:gd name="T12" fmla="*/ 6 w 16"/>
              <a:gd name="T13" fmla="*/ 20 h 22"/>
              <a:gd name="T14" fmla="*/ 4 w 16"/>
              <a:gd name="T15" fmla="*/ 22 h 22"/>
              <a:gd name="T16" fmla="*/ 0 w 16"/>
              <a:gd name="T17" fmla="*/ 22 h 22"/>
              <a:gd name="T18" fmla="*/ 0 w 16"/>
              <a:gd name="T19" fmla="*/ 18 h 22"/>
              <a:gd name="T20" fmla="*/ 0 w 16"/>
              <a:gd name="T21" fmla="*/ 14 h 22"/>
              <a:gd name="T22" fmla="*/ 0 w 16"/>
              <a:gd name="T23" fmla="*/ 12 h 22"/>
              <a:gd name="T24" fmla="*/ 2 w 16"/>
              <a:gd name="T25" fmla="*/ 8 h 22"/>
              <a:gd name="T26" fmla="*/ 4 w 16"/>
              <a:gd name="T27" fmla="*/ 4 h 22"/>
              <a:gd name="T28" fmla="*/ 8 w 16"/>
              <a:gd name="T29" fmla="*/ 2 h 22"/>
              <a:gd name="T30" fmla="*/ 12 w 16"/>
              <a:gd name="T31" fmla="*/ 0 h 22"/>
              <a:gd name="T32" fmla="*/ 16 w 1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16" y="0"/>
                </a:moveTo>
                <a:lnTo>
                  <a:pt x="16" y="4"/>
                </a:lnTo>
                <a:lnTo>
                  <a:pt x="14" y="8"/>
                </a:lnTo>
                <a:lnTo>
                  <a:pt x="14" y="12"/>
                </a:lnTo>
                <a:lnTo>
                  <a:pt x="12" y="16"/>
                </a:lnTo>
                <a:lnTo>
                  <a:pt x="10" y="18"/>
                </a:lnTo>
                <a:lnTo>
                  <a:pt x="6" y="20"/>
                </a:lnTo>
                <a:lnTo>
                  <a:pt x="4" y="22"/>
                </a:lnTo>
                <a:lnTo>
                  <a:pt x="0" y="22"/>
                </a:lnTo>
                <a:lnTo>
                  <a:pt x="0" y="18"/>
                </a:lnTo>
                <a:lnTo>
                  <a:pt x="0" y="14"/>
                </a:lnTo>
                <a:lnTo>
                  <a:pt x="0" y="12"/>
                </a:lnTo>
                <a:lnTo>
                  <a:pt x="2" y="8"/>
                </a:lnTo>
                <a:lnTo>
                  <a:pt x="4"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4" name="Freeform 70"/>
          <p:cNvSpPr>
            <a:spLocks/>
          </p:cNvSpPr>
          <p:nvPr userDrawn="1"/>
        </p:nvSpPr>
        <p:spPr bwMode="auto">
          <a:xfrm>
            <a:off x="6181725" y="-7181577"/>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2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2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2" y="4"/>
                </a:lnTo>
                <a:lnTo>
                  <a:pt x="26" y="8"/>
                </a:lnTo>
                <a:lnTo>
                  <a:pt x="24" y="10"/>
                </a:lnTo>
                <a:lnTo>
                  <a:pt x="20" y="12"/>
                </a:lnTo>
                <a:lnTo>
                  <a:pt x="18" y="14"/>
                </a:lnTo>
                <a:lnTo>
                  <a:pt x="14" y="14"/>
                </a:lnTo>
                <a:lnTo>
                  <a:pt x="10" y="14"/>
                </a:lnTo>
                <a:lnTo>
                  <a:pt x="6" y="12"/>
                </a:lnTo>
                <a:lnTo>
                  <a:pt x="2"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5" name="Freeform 71"/>
          <p:cNvSpPr>
            <a:spLocks/>
          </p:cNvSpPr>
          <p:nvPr userDrawn="1"/>
        </p:nvSpPr>
        <p:spPr bwMode="auto">
          <a:xfrm>
            <a:off x="6096000" y="-7241902"/>
            <a:ext cx="28575" cy="38100"/>
          </a:xfrm>
          <a:custGeom>
            <a:avLst/>
            <a:gdLst>
              <a:gd name="T0" fmla="*/ 18 w 18"/>
              <a:gd name="T1" fmla="*/ 0 h 24"/>
              <a:gd name="T2" fmla="*/ 18 w 18"/>
              <a:gd name="T3" fmla="*/ 4 h 24"/>
              <a:gd name="T4" fmla="*/ 16 w 18"/>
              <a:gd name="T5" fmla="*/ 8 h 24"/>
              <a:gd name="T6" fmla="*/ 16 w 18"/>
              <a:gd name="T7" fmla="*/ 12 h 24"/>
              <a:gd name="T8" fmla="*/ 14 w 18"/>
              <a:gd name="T9" fmla="*/ 16 h 24"/>
              <a:gd name="T10" fmla="*/ 12 w 18"/>
              <a:gd name="T11" fmla="*/ 20 h 24"/>
              <a:gd name="T12" fmla="*/ 10 w 18"/>
              <a:gd name="T13" fmla="*/ 22 h 24"/>
              <a:gd name="T14" fmla="*/ 6 w 18"/>
              <a:gd name="T15" fmla="*/ 24 h 24"/>
              <a:gd name="T16" fmla="*/ 2 w 18"/>
              <a:gd name="T17" fmla="*/ 24 h 24"/>
              <a:gd name="T18" fmla="*/ 0 w 18"/>
              <a:gd name="T19" fmla="*/ 20 h 24"/>
              <a:gd name="T20" fmla="*/ 2 w 18"/>
              <a:gd name="T21" fmla="*/ 16 h 24"/>
              <a:gd name="T22" fmla="*/ 2 w 18"/>
              <a:gd name="T23" fmla="*/ 12 h 24"/>
              <a:gd name="T24" fmla="*/ 4 w 18"/>
              <a:gd name="T25" fmla="*/ 10 h 24"/>
              <a:gd name="T26" fmla="*/ 6 w 18"/>
              <a:gd name="T27" fmla="*/ 6 h 24"/>
              <a:gd name="T28" fmla="*/ 10 w 18"/>
              <a:gd name="T29" fmla="*/ 4 h 24"/>
              <a:gd name="T30" fmla="*/ 14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8"/>
                </a:lnTo>
                <a:lnTo>
                  <a:pt x="16" y="12"/>
                </a:lnTo>
                <a:lnTo>
                  <a:pt x="14" y="16"/>
                </a:lnTo>
                <a:lnTo>
                  <a:pt x="12" y="20"/>
                </a:lnTo>
                <a:lnTo>
                  <a:pt x="10" y="22"/>
                </a:lnTo>
                <a:lnTo>
                  <a:pt x="6" y="24"/>
                </a:lnTo>
                <a:lnTo>
                  <a:pt x="2" y="24"/>
                </a:lnTo>
                <a:lnTo>
                  <a:pt x="0" y="20"/>
                </a:lnTo>
                <a:lnTo>
                  <a:pt x="2" y="16"/>
                </a:lnTo>
                <a:lnTo>
                  <a:pt x="2" y="12"/>
                </a:lnTo>
                <a:lnTo>
                  <a:pt x="4" y="10"/>
                </a:lnTo>
                <a:lnTo>
                  <a:pt x="6" y="6"/>
                </a:lnTo>
                <a:lnTo>
                  <a:pt x="10" y="4"/>
                </a:lnTo>
                <a:lnTo>
                  <a:pt x="14"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6" name="Freeform 72"/>
          <p:cNvSpPr>
            <a:spLocks/>
          </p:cNvSpPr>
          <p:nvPr userDrawn="1"/>
        </p:nvSpPr>
        <p:spPr bwMode="auto">
          <a:xfrm>
            <a:off x="5988050" y="-7086327"/>
            <a:ext cx="44450" cy="19050"/>
          </a:xfrm>
          <a:custGeom>
            <a:avLst/>
            <a:gdLst>
              <a:gd name="T0" fmla="*/ 0 w 28"/>
              <a:gd name="T1" fmla="*/ 8 h 12"/>
              <a:gd name="T2" fmla="*/ 4 w 28"/>
              <a:gd name="T3" fmla="*/ 4 h 12"/>
              <a:gd name="T4" fmla="*/ 6 w 28"/>
              <a:gd name="T5" fmla="*/ 2 h 12"/>
              <a:gd name="T6" fmla="*/ 10 w 28"/>
              <a:gd name="T7" fmla="*/ 0 h 12"/>
              <a:gd name="T8" fmla="*/ 14 w 28"/>
              <a:gd name="T9" fmla="*/ 0 h 12"/>
              <a:gd name="T10" fmla="*/ 18 w 28"/>
              <a:gd name="T11" fmla="*/ 0 h 12"/>
              <a:gd name="T12" fmla="*/ 20 w 28"/>
              <a:gd name="T13" fmla="*/ 0 h 12"/>
              <a:gd name="T14" fmla="*/ 24 w 28"/>
              <a:gd name="T15" fmla="*/ 2 h 12"/>
              <a:gd name="T16" fmla="*/ 28 w 28"/>
              <a:gd name="T17" fmla="*/ 6 h 12"/>
              <a:gd name="T18" fmla="*/ 24 w 28"/>
              <a:gd name="T19" fmla="*/ 8 h 12"/>
              <a:gd name="T20" fmla="*/ 22 w 28"/>
              <a:gd name="T21" fmla="*/ 10 h 12"/>
              <a:gd name="T22" fmla="*/ 18 w 28"/>
              <a:gd name="T23" fmla="*/ 12 h 12"/>
              <a:gd name="T24" fmla="*/ 16 w 28"/>
              <a:gd name="T25" fmla="*/ 12 h 12"/>
              <a:gd name="T26" fmla="*/ 12 w 28"/>
              <a:gd name="T27" fmla="*/ 12 h 12"/>
              <a:gd name="T28" fmla="*/ 8 w 28"/>
              <a:gd name="T29" fmla="*/ 12 h 12"/>
              <a:gd name="T30" fmla="*/ 4 w 28"/>
              <a:gd name="T31" fmla="*/ 10 h 12"/>
              <a:gd name="T32" fmla="*/ 0 w 28"/>
              <a:gd name="T3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2">
                <a:moveTo>
                  <a:pt x="0" y="8"/>
                </a:moveTo>
                <a:lnTo>
                  <a:pt x="4" y="4"/>
                </a:lnTo>
                <a:lnTo>
                  <a:pt x="6" y="2"/>
                </a:lnTo>
                <a:lnTo>
                  <a:pt x="10" y="0"/>
                </a:lnTo>
                <a:lnTo>
                  <a:pt x="14" y="0"/>
                </a:lnTo>
                <a:lnTo>
                  <a:pt x="18" y="0"/>
                </a:lnTo>
                <a:lnTo>
                  <a:pt x="20" y="0"/>
                </a:lnTo>
                <a:lnTo>
                  <a:pt x="24" y="2"/>
                </a:lnTo>
                <a:lnTo>
                  <a:pt x="28" y="6"/>
                </a:lnTo>
                <a:lnTo>
                  <a:pt x="24" y="8"/>
                </a:lnTo>
                <a:lnTo>
                  <a:pt x="22" y="10"/>
                </a:lnTo>
                <a:lnTo>
                  <a:pt x="18" y="12"/>
                </a:lnTo>
                <a:lnTo>
                  <a:pt x="16" y="12"/>
                </a:lnTo>
                <a:lnTo>
                  <a:pt x="12" y="12"/>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7" name="Freeform 73"/>
          <p:cNvSpPr>
            <a:spLocks/>
          </p:cNvSpPr>
          <p:nvPr userDrawn="1"/>
        </p:nvSpPr>
        <p:spPr bwMode="auto">
          <a:xfrm>
            <a:off x="6029325" y="-7330802"/>
            <a:ext cx="25400" cy="38100"/>
          </a:xfrm>
          <a:custGeom>
            <a:avLst/>
            <a:gdLst>
              <a:gd name="T0" fmla="*/ 16 w 16"/>
              <a:gd name="T1" fmla="*/ 0 h 24"/>
              <a:gd name="T2" fmla="*/ 16 w 16"/>
              <a:gd name="T3" fmla="*/ 4 h 24"/>
              <a:gd name="T4" fmla="*/ 16 w 16"/>
              <a:gd name="T5" fmla="*/ 10 h 24"/>
              <a:gd name="T6" fmla="*/ 14 w 16"/>
              <a:gd name="T7" fmla="*/ 12 h 24"/>
              <a:gd name="T8" fmla="*/ 14 w 16"/>
              <a:gd name="T9" fmla="*/ 16 h 24"/>
              <a:gd name="T10" fmla="*/ 12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10"/>
                </a:lnTo>
                <a:lnTo>
                  <a:pt x="14" y="12"/>
                </a:lnTo>
                <a:lnTo>
                  <a:pt x="14" y="16"/>
                </a:lnTo>
                <a:lnTo>
                  <a:pt x="12"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8" name="Freeform 74"/>
          <p:cNvSpPr>
            <a:spLocks/>
          </p:cNvSpPr>
          <p:nvPr userDrawn="1"/>
        </p:nvSpPr>
        <p:spPr bwMode="auto">
          <a:xfrm>
            <a:off x="6137275" y="-729270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0" y="12"/>
                </a:lnTo>
                <a:lnTo>
                  <a:pt x="2"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9" name="Freeform 75"/>
          <p:cNvSpPr>
            <a:spLocks/>
          </p:cNvSpPr>
          <p:nvPr userDrawn="1"/>
        </p:nvSpPr>
        <p:spPr bwMode="auto">
          <a:xfrm>
            <a:off x="6172200" y="-7245077"/>
            <a:ext cx="41275" cy="22225"/>
          </a:xfrm>
          <a:custGeom>
            <a:avLst/>
            <a:gdLst>
              <a:gd name="T0" fmla="*/ 0 w 26"/>
              <a:gd name="T1" fmla="*/ 8 h 14"/>
              <a:gd name="T2" fmla="*/ 2 w 26"/>
              <a:gd name="T3" fmla="*/ 6 h 14"/>
              <a:gd name="T4" fmla="*/ 6 w 26"/>
              <a:gd name="T5" fmla="*/ 4 h 14"/>
              <a:gd name="T6" fmla="*/ 10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10"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0" name="Freeform 76"/>
          <p:cNvSpPr>
            <a:spLocks/>
          </p:cNvSpPr>
          <p:nvPr userDrawn="1"/>
        </p:nvSpPr>
        <p:spPr bwMode="auto">
          <a:xfrm>
            <a:off x="5984875" y="-7181577"/>
            <a:ext cx="25400" cy="38100"/>
          </a:xfrm>
          <a:custGeom>
            <a:avLst/>
            <a:gdLst>
              <a:gd name="T0" fmla="*/ 16 w 16"/>
              <a:gd name="T1" fmla="*/ 0 h 24"/>
              <a:gd name="T2" fmla="*/ 16 w 16"/>
              <a:gd name="T3" fmla="*/ 4 h 24"/>
              <a:gd name="T4" fmla="*/ 14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4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4" y="8"/>
                </a:lnTo>
                <a:lnTo>
                  <a:pt x="14" y="12"/>
                </a:lnTo>
                <a:lnTo>
                  <a:pt x="12" y="16"/>
                </a:lnTo>
                <a:lnTo>
                  <a:pt x="10" y="20"/>
                </a:lnTo>
                <a:lnTo>
                  <a:pt x="8" y="22"/>
                </a:lnTo>
                <a:lnTo>
                  <a:pt x="4" y="24"/>
                </a:lnTo>
                <a:lnTo>
                  <a:pt x="0" y="24"/>
                </a:lnTo>
                <a:lnTo>
                  <a:pt x="0" y="20"/>
                </a:lnTo>
                <a:lnTo>
                  <a:pt x="0" y="16"/>
                </a:lnTo>
                <a:lnTo>
                  <a:pt x="0" y="12"/>
                </a:lnTo>
                <a:lnTo>
                  <a:pt x="2" y="8"/>
                </a:lnTo>
                <a:lnTo>
                  <a:pt x="4"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1" name="Freeform 77"/>
          <p:cNvSpPr>
            <a:spLocks/>
          </p:cNvSpPr>
          <p:nvPr userDrawn="1"/>
        </p:nvSpPr>
        <p:spPr bwMode="auto">
          <a:xfrm>
            <a:off x="6080125" y="-7270477"/>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18 h 24"/>
              <a:gd name="T12" fmla="*/ 8 w 16"/>
              <a:gd name="T13" fmla="*/ 20 h 24"/>
              <a:gd name="T14" fmla="*/ 4 w 16"/>
              <a:gd name="T15" fmla="*/ 22 h 24"/>
              <a:gd name="T16" fmla="*/ 0 w 16"/>
              <a:gd name="T17" fmla="*/ 24 h 24"/>
              <a:gd name="T18" fmla="*/ 0 w 16"/>
              <a:gd name="T19" fmla="*/ 18 h 24"/>
              <a:gd name="T20" fmla="*/ 0 w 16"/>
              <a:gd name="T21" fmla="*/ 14 h 24"/>
              <a:gd name="T22" fmla="*/ 0 w 16"/>
              <a:gd name="T23" fmla="*/ 10 h 24"/>
              <a:gd name="T24" fmla="*/ 2 w 16"/>
              <a:gd name="T25" fmla="*/ 8 h 24"/>
              <a:gd name="T26" fmla="*/ 6 w 16"/>
              <a:gd name="T27" fmla="*/ 4 h 24"/>
              <a:gd name="T28" fmla="*/ 8 w 16"/>
              <a:gd name="T29" fmla="*/ 2 h 24"/>
              <a:gd name="T30" fmla="*/ 12 w 16"/>
              <a:gd name="T31" fmla="*/ 0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18"/>
                </a:lnTo>
                <a:lnTo>
                  <a:pt x="8" y="20"/>
                </a:lnTo>
                <a:lnTo>
                  <a:pt x="4" y="22"/>
                </a:lnTo>
                <a:lnTo>
                  <a:pt x="0" y="24"/>
                </a:lnTo>
                <a:lnTo>
                  <a:pt x="0" y="18"/>
                </a:lnTo>
                <a:lnTo>
                  <a:pt x="0" y="14"/>
                </a:lnTo>
                <a:lnTo>
                  <a:pt x="0" y="10"/>
                </a:lnTo>
                <a:lnTo>
                  <a:pt x="2" y="8"/>
                </a:lnTo>
                <a:lnTo>
                  <a:pt x="6"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2" name="Freeform 78"/>
          <p:cNvSpPr>
            <a:spLocks/>
          </p:cNvSpPr>
          <p:nvPr userDrawn="1"/>
        </p:nvSpPr>
        <p:spPr bwMode="auto">
          <a:xfrm>
            <a:off x="6178550" y="-71530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0 w 26"/>
              <a:gd name="T11" fmla="*/ 0 h 16"/>
              <a:gd name="T12" fmla="*/ 6 w 26"/>
              <a:gd name="T13" fmla="*/ 0 h 16"/>
              <a:gd name="T14" fmla="*/ 2 w 26"/>
              <a:gd name="T15" fmla="*/ 0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4 h 16"/>
              <a:gd name="T28" fmla="*/ 16 w 26"/>
              <a:gd name="T29" fmla="*/ 16 h 16"/>
              <a:gd name="T30" fmla="*/ 20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0" y="0"/>
                </a:lnTo>
                <a:lnTo>
                  <a:pt x="6" y="0"/>
                </a:lnTo>
                <a:lnTo>
                  <a:pt x="2" y="0"/>
                </a:lnTo>
                <a:lnTo>
                  <a:pt x="0" y="2"/>
                </a:lnTo>
                <a:lnTo>
                  <a:pt x="2" y="6"/>
                </a:lnTo>
                <a:lnTo>
                  <a:pt x="4" y="10"/>
                </a:lnTo>
                <a:lnTo>
                  <a:pt x="6" y="12"/>
                </a:lnTo>
                <a:lnTo>
                  <a:pt x="8" y="14"/>
                </a:lnTo>
                <a:lnTo>
                  <a:pt x="12" y="14"/>
                </a:lnTo>
                <a:lnTo>
                  <a:pt x="16" y="16"/>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3" name="Freeform 79"/>
          <p:cNvSpPr>
            <a:spLocks/>
          </p:cNvSpPr>
          <p:nvPr userDrawn="1"/>
        </p:nvSpPr>
        <p:spPr bwMode="auto">
          <a:xfrm>
            <a:off x="6207125" y="-722285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2" y="12"/>
                </a:lnTo>
                <a:lnTo>
                  <a:pt x="4"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4" name="Freeform 80"/>
          <p:cNvSpPr>
            <a:spLocks noEditPoints="1"/>
          </p:cNvSpPr>
          <p:nvPr userDrawn="1"/>
        </p:nvSpPr>
        <p:spPr bwMode="auto">
          <a:xfrm>
            <a:off x="6213475" y="-7175227"/>
            <a:ext cx="127000" cy="214313"/>
          </a:xfrm>
          <a:custGeom>
            <a:avLst/>
            <a:gdLst>
              <a:gd name="T0" fmla="*/ 9 w 40"/>
              <a:gd name="T1" fmla="*/ 52 h 67"/>
              <a:gd name="T2" fmla="*/ 13 w 40"/>
              <a:gd name="T3" fmla="*/ 57 h 67"/>
              <a:gd name="T4" fmla="*/ 6 w 40"/>
              <a:gd name="T5" fmla="*/ 61 h 67"/>
              <a:gd name="T6" fmla="*/ 6 w 40"/>
              <a:gd name="T7" fmla="*/ 64 h 67"/>
              <a:gd name="T8" fmla="*/ 13 w 40"/>
              <a:gd name="T9" fmla="*/ 67 h 67"/>
              <a:gd name="T10" fmla="*/ 18 w 40"/>
              <a:gd name="T11" fmla="*/ 63 h 67"/>
              <a:gd name="T12" fmla="*/ 20 w 40"/>
              <a:gd name="T13" fmla="*/ 60 h 67"/>
              <a:gd name="T14" fmla="*/ 20 w 40"/>
              <a:gd name="T15" fmla="*/ 56 h 67"/>
              <a:gd name="T16" fmla="*/ 24 w 40"/>
              <a:gd name="T17" fmla="*/ 51 h 67"/>
              <a:gd name="T18" fmla="*/ 24 w 40"/>
              <a:gd name="T19" fmla="*/ 62 h 67"/>
              <a:gd name="T20" fmla="*/ 25 w 40"/>
              <a:gd name="T21" fmla="*/ 64 h 67"/>
              <a:gd name="T22" fmla="*/ 28 w 40"/>
              <a:gd name="T23" fmla="*/ 56 h 67"/>
              <a:gd name="T24" fmla="*/ 29 w 40"/>
              <a:gd name="T25" fmla="*/ 61 h 67"/>
              <a:gd name="T26" fmla="*/ 25 w 40"/>
              <a:gd name="T27" fmla="*/ 66 h 67"/>
              <a:gd name="T28" fmla="*/ 32 w 40"/>
              <a:gd name="T29" fmla="*/ 67 h 67"/>
              <a:gd name="T30" fmla="*/ 34 w 40"/>
              <a:gd name="T31" fmla="*/ 62 h 67"/>
              <a:gd name="T32" fmla="*/ 34 w 40"/>
              <a:gd name="T33" fmla="*/ 57 h 67"/>
              <a:gd name="T34" fmla="*/ 35 w 40"/>
              <a:gd name="T35" fmla="*/ 57 h 67"/>
              <a:gd name="T36" fmla="*/ 36 w 40"/>
              <a:gd name="T37" fmla="*/ 57 h 67"/>
              <a:gd name="T38" fmla="*/ 37 w 40"/>
              <a:gd name="T39" fmla="*/ 58 h 67"/>
              <a:gd name="T40" fmla="*/ 36 w 40"/>
              <a:gd name="T41" fmla="*/ 56 h 67"/>
              <a:gd name="T42" fmla="*/ 38 w 40"/>
              <a:gd name="T43" fmla="*/ 55 h 67"/>
              <a:gd name="T44" fmla="*/ 39 w 40"/>
              <a:gd name="T45" fmla="*/ 53 h 67"/>
              <a:gd name="T46" fmla="*/ 36 w 40"/>
              <a:gd name="T47" fmla="*/ 49 h 67"/>
              <a:gd name="T48" fmla="*/ 34 w 40"/>
              <a:gd name="T49" fmla="*/ 50 h 67"/>
              <a:gd name="T50" fmla="*/ 35 w 40"/>
              <a:gd name="T51" fmla="*/ 50 h 67"/>
              <a:gd name="T52" fmla="*/ 35 w 40"/>
              <a:gd name="T53" fmla="*/ 48 h 67"/>
              <a:gd name="T54" fmla="*/ 33 w 40"/>
              <a:gd name="T55" fmla="*/ 46 h 67"/>
              <a:gd name="T56" fmla="*/ 31 w 40"/>
              <a:gd name="T57" fmla="*/ 43 h 67"/>
              <a:gd name="T58" fmla="*/ 31 w 40"/>
              <a:gd name="T59" fmla="*/ 38 h 67"/>
              <a:gd name="T60" fmla="*/ 31 w 40"/>
              <a:gd name="T61" fmla="*/ 31 h 67"/>
              <a:gd name="T62" fmla="*/ 31 w 40"/>
              <a:gd name="T63" fmla="*/ 27 h 67"/>
              <a:gd name="T64" fmla="*/ 31 w 40"/>
              <a:gd name="T65" fmla="*/ 17 h 67"/>
              <a:gd name="T66" fmla="*/ 28 w 40"/>
              <a:gd name="T67" fmla="*/ 10 h 67"/>
              <a:gd name="T68" fmla="*/ 30 w 40"/>
              <a:gd name="T69" fmla="*/ 8 h 67"/>
              <a:gd name="T70" fmla="*/ 25 w 40"/>
              <a:gd name="T71" fmla="*/ 0 h 67"/>
              <a:gd name="T72" fmla="*/ 20 w 40"/>
              <a:gd name="T73" fmla="*/ 8 h 67"/>
              <a:gd name="T74" fmla="*/ 24 w 40"/>
              <a:gd name="T75" fmla="*/ 11 h 67"/>
              <a:gd name="T76" fmla="*/ 23 w 40"/>
              <a:gd name="T77" fmla="*/ 12 h 67"/>
              <a:gd name="T78" fmla="*/ 22 w 40"/>
              <a:gd name="T79" fmla="*/ 22 h 67"/>
              <a:gd name="T80" fmla="*/ 19 w 40"/>
              <a:gd name="T81" fmla="*/ 31 h 67"/>
              <a:gd name="T82" fmla="*/ 15 w 40"/>
              <a:gd name="T83" fmla="*/ 42 h 67"/>
              <a:gd name="T84" fmla="*/ 10 w 40"/>
              <a:gd name="T85" fmla="*/ 44 h 67"/>
              <a:gd name="T86" fmla="*/ 4 w 40"/>
              <a:gd name="T87" fmla="*/ 51 h 67"/>
              <a:gd name="T88" fmla="*/ 17 w 40"/>
              <a:gd name="T89" fmla="*/ 59 h 67"/>
              <a:gd name="T90" fmla="*/ 15 w 40"/>
              <a:gd name="T91" fmla="*/ 62 h 67"/>
              <a:gd name="T92" fmla="*/ 15 w 40"/>
              <a:gd name="T93" fmla="*/ 43 h 67"/>
              <a:gd name="T94" fmla="*/ 18 w 40"/>
              <a:gd name="T95" fmla="*/ 39 h 67"/>
              <a:gd name="T96" fmla="*/ 15 w 40"/>
              <a:gd name="T97"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67">
                <a:moveTo>
                  <a:pt x="4" y="51"/>
                </a:moveTo>
                <a:cubicBezTo>
                  <a:pt x="6" y="51"/>
                  <a:pt x="8" y="50"/>
                  <a:pt x="9" y="52"/>
                </a:cubicBezTo>
                <a:cubicBezTo>
                  <a:pt x="11" y="53"/>
                  <a:pt x="11" y="55"/>
                  <a:pt x="12" y="55"/>
                </a:cubicBezTo>
                <a:cubicBezTo>
                  <a:pt x="13" y="56"/>
                  <a:pt x="13" y="56"/>
                  <a:pt x="13" y="57"/>
                </a:cubicBezTo>
                <a:cubicBezTo>
                  <a:pt x="9" y="61"/>
                  <a:pt x="9" y="61"/>
                  <a:pt x="9" y="61"/>
                </a:cubicBezTo>
                <a:cubicBezTo>
                  <a:pt x="8" y="62"/>
                  <a:pt x="6" y="62"/>
                  <a:pt x="6" y="61"/>
                </a:cubicBezTo>
                <a:cubicBezTo>
                  <a:pt x="4" y="62"/>
                  <a:pt x="4" y="62"/>
                  <a:pt x="4" y="62"/>
                </a:cubicBezTo>
                <a:cubicBezTo>
                  <a:pt x="4" y="63"/>
                  <a:pt x="5" y="63"/>
                  <a:pt x="6" y="64"/>
                </a:cubicBezTo>
                <a:cubicBezTo>
                  <a:pt x="11" y="66"/>
                  <a:pt x="11" y="66"/>
                  <a:pt x="11" y="66"/>
                </a:cubicBezTo>
                <a:cubicBezTo>
                  <a:pt x="12" y="66"/>
                  <a:pt x="13" y="66"/>
                  <a:pt x="13" y="67"/>
                </a:cubicBezTo>
                <a:cubicBezTo>
                  <a:pt x="15" y="66"/>
                  <a:pt x="13" y="62"/>
                  <a:pt x="16" y="64"/>
                </a:cubicBezTo>
                <a:cubicBezTo>
                  <a:pt x="16" y="64"/>
                  <a:pt x="17" y="64"/>
                  <a:pt x="18" y="63"/>
                </a:cubicBezTo>
                <a:cubicBezTo>
                  <a:pt x="18" y="62"/>
                  <a:pt x="19" y="61"/>
                  <a:pt x="19" y="60"/>
                </a:cubicBezTo>
                <a:cubicBezTo>
                  <a:pt x="20" y="60"/>
                  <a:pt x="20" y="60"/>
                  <a:pt x="20" y="60"/>
                </a:cubicBezTo>
                <a:cubicBezTo>
                  <a:pt x="20" y="59"/>
                  <a:pt x="19" y="57"/>
                  <a:pt x="20" y="57"/>
                </a:cubicBezTo>
                <a:cubicBezTo>
                  <a:pt x="20" y="56"/>
                  <a:pt x="20" y="56"/>
                  <a:pt x="20" y="56"/>
                </a:cubicBezTo>
                <a:cubicBezTo>
                  <a:pt x="24" y="52"/>
                  <a:pt x="24" y="52"/>
                  <a:pt x="24" y="52"/>
                </a:cubicBezTo>
                <a:cubicBezTo>
                  <a:pt x="24" y="52"/>
                  <a:pt x="24" y="51"/>
                  <a:pt x="24" y="51"/>
                </a:cubicBezTo>
                <a:cubicBezTo>
                  <a:pt x="26" y="52"/>
                  <a:pt x="26" y="54"/>
                  <a:pt x="26" y="55"/>
                </a:cubicBezTo>
                <a:cubicBezTo>
                  <a:pt x="27" y="58"/>
                  <a:pt x="26" y="61"/>
                  <a:pt x="24" y="62"/>
                </a:cubicBezTo>
                <a:cubicBezTo>
                  <a:pt x="23" y="62"/>
                  <a:pt x="22" y="63"/>
                  <a:pt x="22" y="63"/>
                </a:cubicBezTo>
                <a:cubicBezTo>
                  <a:pt x="23" y="64"/>
                  <a:pt x="24" y="63"/>
                  <a:pt x="25" y="64"/>
                </a:cubicBezTo>
                <a:cubicBezTo>
                  <a:pt x="26" y="62"/>
                  <a:pt x="26" y="60"/>
                  <a:pt x="28" y="60"/>
                </a:cubicBezTo>
                <a:cubicBezTo>
                  <a:pt x="28" y="59"/>
                  <a:pt x="28" y="57"/>
                  <a:pt x="28" y="56"/>
                </a:cubicBezTo>
                <a:cubicBezTo>
                  <a:pt x="29" y="57"/>
                  <a:pt x="29" y="57"/>
                  <a:pt x="29" y="57"/>
                </a:cubicBezTo>
                <a:cubicBezTo>
                  <a:pt x="29" y="61"/>
                  <a:pt x="29" y="61"/>
                  <a:pt x="29" y="61"/>
                </a:cubicBezTo>
                <a:cubicBezTo>
                  <a:pt x="30" y="62"/>
                  <a:pt x="29" y="63"/>
                  <a:pt x="29" y="64"/>
                </a:cubicBezTo>
                <a:cubicBezTo>
                  <a:pt x="28" y="65"/>
                  <a:pt x="26" y="65"/>
                  <a:pt x="25" y="66"/>
                </a:cubicBezTo>
                <a:cubicBezTo>
                  <a:pt x="26" y="67"/>
                  <a:pt x="27" y="67"/>
                  <a:pt x="28" y="67"/>
                </a:cubicBezTo>
                <a:cubicBezTo>
                  <a:pt x="32" y="67"/>
                  <a:pt x="32" y="67"/>
                  <a:pt x="32" y="67"/>
                </a:cubicBezTo>
                <a:cubicBezTo>
                  <a:pt x="33" y="67"/>
                  <a:pt x="34" y="66"/>
                  <a:pt x="34" y="66"/>
                </a:cubicBezTo>
                <a:cubicBezTo>
                  <a:pt x="34" y="65"/>
                  <a:pt x="34" y="63"/>
                  <a:pt x="34" y="62"/>
                </a:cubicBezTo>
                <a:cubicBezTo>
                  <a:pt x="34" y="62"/>
                  <a:pt x="35" y="61"/>
                  <a:pt x="35" y="61"/>
                </a:cubicBezTo>
                <a:cubicBezTo>
                  <a:pt x="34" y="57"/>
                  <a:pt x="34" y="57"/>
                  <a:pt x="34" y="57"/>
                </a:cubicBezTo>
                <a:cubicBezTo>
                  <a:pt x="35" y="57"/>
                  <a:pt x="35" y="57"/>
                  <a:pt x="35" y="57"/>
                </a:cubicBezTo>
                <a:cubicBezTo>
                  <a:pt x="35" y="57"/>
                  <a:pt x="35" y="57"/>
                  <a:pt x="35" y="57"/>
                </a:cubicBezTo>
                <a:cubicBezTo>
                  <a:pt x="35" y="56"/>
                  <a:pt x="35" y="56"/>
                  <a:pt x="35" y="56"/>
                </a:cubicBezTo>
                <a:cubicBezTo>
                  <a:pt x="35" y="57"/>
                  <a:pt x="36" y="57"/>
                  <a:pt x="36" y="57"/>
                </a:cubicBezTo>
                <a:cubicBezTo>
                  <a:pt x="36" y="57"/>
                  <a:pt x="36" y="57"/>
                  <a:pt x="36" y="57"/>
                </a:cubicBezTo>
                <a:cubicBezTo>
                  <a:pt x="37" y="58"/>
                  <a:pt x="37" y="58"/>
                  <a:pt x="37" y="58"/>
                </a:cubicBezTo>
                <a:cubicBezTo>
                  <a:pt x="36" y="57"/>
                  <a:pt x="37" y="56"/>
                  <a:pt x="36" y="56"/>
                </a:cubicBezTo>
                <a:cubicBezTo>
                  <a:pt x="36" y="56"/>
                  <a:pt x="36" y="56"/>
                  <a:pt x="36" y="56"/>
                </a:cubicBezTo>
                <a:cubicBezTo>
                  <a:pt x="37" y="56"/>
                  <a:pt x="37" y="57"/>
                  <a:pt x="37" y="57"/>
                </a:cubicBezTo>
                <a:cubicBezTo>
                  <a:pt x="38" y="56"/>
                  <a:pt x="35" y="54"/>
                  <a:pt x="38" y="55"/>
                </a:cubicBezTo>
                <a:cubicBezTo>
                  <a:pt x="38" y="55"/>
                  <a:pt x="38" y="55"/>
                  <a:pt x="38" y="55"/>
                </a:cubicBezTo>
                <a:cubicBezTo>
                  <a:pt x="38" y="55"/>
                  <a:pt x="39" y="54"/>
                  <a:pt x="39" y="53"/>
                </a:cubicBezTo>
                <a:cubicBezTo>
                  <a:pt x="40" y="51"/>
                  <a:pt x="39" y="49"/>
                  <a:pt x="38" y="48"/>
                </a:cubicBezTo>
                <a:cubicBezTo>
                  <a:pt x="37" y="48"/>
                  <a:pt x="37" y="48"/>
                  <a:pt x="36" y="49"/>
                </a:cubicBezTo>
                <a:cubicBezTo>
                  <a:pt x="36" y="50"/>
                  <a:pt x="37" y="51"/>
                  <a:pt x="36" y="51"/>
                </a:cubicBezTo>
                <a:cubicBezTo>
                  <a:pt x="35" y="51"/>
                  <a:pt x="35" y="51"/>
                  <a:pt x="34" y="50"/>
                </a:cubicBezTo>
                <a:cubicBezTo>
                  <a:pt x="35" y="50"/>
                  <a:pt x="35" y="50"/>
                  <a:pt x="35" y="50"/>
                </a:cubicBezTo>
                <a:cubicBezTo>
                  <a:pt x="35" y="50"/>
                  <a:pt x="35" y="50"/>
                  <a:pt x="35" y="50"/>
                </a:cubicBezTo>
                <a:cubicBezTo>
                  <a:pt x="34" y="50"/>
                  <a:pt x="35" y="49"/>
                  <a:pt x="34" y="48"/>
                </a:cubicBezTo>
                <a:cubicBezTo>
                  <a:pt x="35" y="48"/>
                  <a:pt x="35" y="48"/>
                  <a:pt x="35" y="48"/>
                </a:cubicBezTo>
                <a:cubicBezTo>
                  <a:pt x="35" y="48"/>
                  <a:pt x="35" y="48"/>
                  <a:pt x="35" y="48"/>
                </a:cubicBezTo>
                <a:cubicBezTo>
                  <a:pt x="34" y="47"/>
                  <a:pt x="34" y="46"/>
                  <a:pt x="33" y="46"/>
                </a:cubicBezTo>
                <a:cubicBezTo>
                  <a:pt x="34" y="46"/>
                  <a:pt x="34" y="46"/>
                  <a:pt x="34" y="46"/>
                </a:cubicBezTo>
                <a:cubicBezTo>
                  <a:pt x="33" y="45"/>
                  <a:pt x="31" y="45"/>
                  <a:pt x="31" y="43"/>
                </a:cubicBezTo>
                <a:cubicBezTo>
                  <a:pt x="31" y="42"/>
                  <a:pt x="30" y="41"/>
                  <a:pt x="31" y="41"/>
                </a:cubicBezTo>
                <a:cubicBezTo>
                  <a:pt x="31" y="40"/>
                  <a:pt x="31" y="39"/>
                  <a:pt x="31" y="38"/>
                </a:cubicBezTo>
                <a:cubicBezTo>
                  <a:pt x="31" y="38"/>
                  <a:pt x="32" y="37"/>
                  <a:pt x="33" y="37"/>
                </a:cubicBezTo>
                <a:cubicBezTo>
                  <a:pt x="32" y="35"/>
                  <a:pt x="31" y="33"/>
                  <a:pt x="31" y="31"/>
                </a:cubicBezTo>
                <a:cubicBezTo>
                  <a:pt x="30" y="29"/>
                  <a:pt x="30" y="29"/>
                  <a:pt x="30" y="29"/>
                </a:cubicBezTo>
                <a:cubicBezTo>
                  <a:pt x="31" y="27"/>
                  <a:pt x="31" y="27"/>
                  <a:pt x="31" y="27"/>
                </a:cubicBezTo>
                <a:cubicBezTo>
                  <a:pt x="32" y="21"/>
                  <a:pt x="32" y="21"/>
                  <a:pt x="32" y="21"/>
                </a:cubicBezTo>
                <a:cubicBezTo>
                  <a:pt x="31" y="17"/>
                  <a:pt x="31" y="17"/>
                  <a:pt x="31" y="17"/>
                </a:cubicBezTo>
                <a:cubicBezTo>
                  <a:pt x="31" y="15"/>
                  <a:pt x="31" y="13"/>
                  <a:pt x="29" y="11"/>
                </a:cubicBezTo>
                <a:cubicBezTo>
                  <a:pt x="29" y="10"/>
                  <a:pt x="29" y="10"/>
                  <a:pt x="28" y="10"/>
                </a:cubicBezTo>
                <a:cubicBezTo>
                  <a:pt x="28" y="10"/>
                  <a:pt x="28" y="9"/>
                  <a:pt x="28" y="9"/>
                </a:cubicBezTo>
                <a:cubicBezTo>
                  <a:pt x="29" y="8"/>
                  <a:pt x="30" y="9"/>
                  <a:pt x="30" y="8"/>
                </a:cubicBezTo>
                <a:cubicBezTo>
                  <a:pt x="31" y="6"/>
                  <a:pt x="30" y="5"/>
                  <a:pt x="30" y="4"/>
                </a:cubicBezTo>
                <a:cubicBezTo>
                  <a:pt x="29" y="3"/>
                  <a:pt x="27" y="1"/>
                  <a:pt x="25" y="0"/>
                </a:cubicBezTo>
                <a:cubicBezTo>
                  <a:pt x="24" y="1"/>
                  <a:pt x="21" y="1"/>
                  <a:pt x="21" y="3"/>
                </a:cubicBezTo>
                <a:cubicBezTo>
                  <a:pt x="20" y="5"/>
                  <a:pt x="22" y="6"/>
                  <a:pt x="20" y="8"/>
                </a:cubicBezTo>
                <a:cubicBezTo>
                  <a:pt x="21" y="8"/>
                  <a:pt x="22" y="9"/>
                  <a:pt x="22" y="10"/>
                </a:cubicBezTo>
                <a:cubicBezTo>
                  <a:pt x="23" y="11"/>
                  <a:pt x="24" y="9"/>
                  <a:pt x="24" y="11"/>
                </a:cubicBezTo>
                <a:cubicBezTo>
                  <a:pt x="25" y="11"/>
                  <a:pt x="25" y="12"/>
                  <a:pt x="24" y="12"/>
                </a:cubicBezTo>
                <a:cubicBezTo>
                  <a:pt x="23" y="12"/>
                  <a:pt x="23" y="12"/>
                  <a:pt x="23" y="12"/>
                </a:cubicBezTo>
                <a:cubicBezTo>
                  <a:pt x="24" y="16"/>
                  <a:pt x="21" y="17"/>
                  <a:pt x="21" y="21"/>
                </a:cubicBezTo>
                <a:cubicBezTo>
                  <a:pt x="21" y="21"/>
                  <a:pt x="21" y="22"/>
                  <a:pt x="22" y="22"/>
                </a:cubicBezTo>
                <a:cubicBezTo>
                  <a:pt x="21" y="27"/>
                  <a:pt x="21" y="27"/>
                  <a:pt x="21" y="27"/>
                </a:cubicBezTo>
                <a:cubicBezTo>
                  <a:pt x="19" y="31"/>
                  <a:pt x="19" y="31"/>
                  <a:pt x="19" y="31"/>
                </a:cubicBezTo>
                <a:cubicBezTo>
                  <a:pt x="19" y="33"/>
                  <a:pt x="15" y="35"/>
                  <a:pt x="18" y="37"/>
                </a:cubicBezTo>
                <a:cubicBezTo>
                  <a:pt x="15" y="42"/>
                  <a:pt x="15" y="42"/>
                  <a:pt x="15" y="42"/>
                </a:cubicBezTo>
                <a:cubicBezTo>
                  <a:pt x="14" y="44"/>
                  <a:pt x="14" y="44"/>
                  <a:pt x="14" y="44"/>
                </a:cubicBezTo>
                <a:cubicBezTo>
                  <a:pt x="10" y="44"/>
                  <a:pt x="10" y="44"/>
                  <a:pt x="10" y="44"/>
                </a:cubicBezTo>
                <a:cubicBezTo>
                  <a:pt x="8" y="45"/>
                  <a:pt x="6" y="44"/>
                  <a:pt x="5" y="46"/>
                </a:cubicBezTo>
                <a:cubicBezTo>
                  <a:pt x="6" y="49"/>
                  <a:pt x="0" y="49"/>
                  <a:pt x="4" y="51"/>
                </a:cubicBezTo>
                <a:moveTo>
                  <a:pt x="15" y="62"/>
                </a:moveTo>
                <a:cubicBezTo>
                  <a:pt x="16" y="61"/>
                  <a:pt x="16" y="60"/>
                  <a:pt x="17" y="59"/>
                </a:cubicBezTo>
                <a:cubicBezTo>
                  <a:pt x="18" y="60"/>
                  <a:pt x="17" y="61"/>
                  <a:pt x="17" y="62"/>
                </a:cubicBezTo>
                <a:cubicBezTo>
                  <a:pt x="16" y="62"/>
                  <a:pt x="16" y="62"/>
                  <a:pt x="15" y="62"/>
                </a:cubicBezTo>
                <a:moveTo>
                  <a:pt x="15" y="44"/>
                </a:moveTo>
                <a:cubicBezTo>
                  <a:pt x="15" y="43"/>
                  <a:pt x="15" y="43"/>
                  <a:pt x="15" y="43"/>
                </a:cubicBezTo>
                <a:cubicBezTo>
                  <a:pt x="18" y="38"/>
                  <a:pt x="18" y="38"/>
                  <a:pt x="18" y="38"/>
                </a:cubicBezTo>
                <a:cubicBezTo>
                  <a:pt x="18" y="39"/>
                  <a:pt x="18" y="39"/>
                  <a:pt x="18" y="39"/>
                </a:cubicBezTo>
                <a:cubicBezTo>
                  <a:pt x="17" y="43"/>
                  <a:pt x="17" y="43"/>
                  <a:pt x="17" y="43"/>
                </a:cubicBezTo>
                <a:lnTo>
                  <a:pt x="15" y="44"/>
                </a:lnTo>
                <a:close/>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5" name="Freeform 81"/>
          <p:cNvSpPr>
            <a:spLocks noEditPoints="1"/>
          </p:cNvSpPr>
          <p:nvPr userDrawn="1"/>
        </p:nvSpPr>
        <p:spPr bwMode="auto">
          <a:xfrm>
            <a:off x="2454275" y="-7159352"/>
            <a:ext cx="98425" cy="198438"/>
          </a:xfrm>
          <a:custGeom>
            <a:avLst/>
            <a:gdLst>
              <a:gd name="T0" fmla="*/ 22 w 31"/>
              <a:gd name="T1" fmla="*/ 57 h 62"/>
              <a:gd name="T2" fmla="*/ 23 w 31"/>
              <a:gd name="T3" fmla="*/ 61 h 62"/>
              <a:gd name="T4" fmla="*/ 26 w 31"/>
              <a:gd name="T5" fmla="*/ 61 h 62"/>
              <a:gd name="T6" fmla="*/ 30 w 31"/>
              <a:gd name="T7" fmla="*/ 60 h 62"/>
              <a:gd name="T8" fmla="*/ 29 w 31"/>
              <a:gd name="T9" fmla="*/ 59 h 62"/>
              <a:gd name="T10" fmla="*/ 27 w 31"/>
              <a:gd name="T11" fmla="*/ 58 h 62"/>
              <a:gd name="T12" fmla="*/ 23 w 31"/>
              <a:gd name="T13" fmla="*/ 37 h 62"/>
              <a:gd name="T14" fmla="*/ 20 w 31"/>
              <a:gd name="T15" fmla="*/ 36 h 62"/>
              <a:gd name="T16" fmla="*/ 20 w 31"/>
              <a:gd name="T17" fmla="*/ 34 h 62"/>
              <a:gd name="T18" fmla="*/ 19 w 31"/>
              <a:gd name="T19" fmla="*/ 31 h 62"/>
              <a:gd name="T20" fmla="*/ 19 w 31"/>
              <a:gd name="T21" fmla="*/ 25 h 62"/>
              <a:gd name="T22" fmla="*/ 19 w 31"/>
              <a:gd name="T23" fmla="*/ 16 h 62"/>
              <a:gd name="T24" fmla="*/ 16 w 31"/>
              <a:gd name="T25" fmla="*/ 12 h 62"/>
              <a:gd name="T26" fmla="*/ 16 w 31"/>
              <a:gd name="T27" fmla="*/ 8 h 62"/>
              <a:gd name="T28" fmla="*/ 18 w 31"/>
              <a:gd name="T29" fmla="*/ 6 h 62"/>
              <a:gd name="T30" fmla="*/ 18 w 31"/>
              <a:gd name="T31" fmla="*/ 1 h 62"/>
              <a:gd name="T32" fmla="*/ 16 w 31"/>
              <a:gd name="T33" fmla="*/ 1 h 62"/>
              <a:gd name="T34" fmla="*/ 14 w 31"/>
              <a:gd name="T35" fmla="*/ 0 h 62"/>
              <a:gd name="T36" fmla="*/ 11 w 31"/>
              <a:gd name="T37" fmla="*/ 0 h 62"/>
              <a:gd name="T38" fmla="*/ 11 w 31"/>
              <a:gd name="T39" fmla="*/ 0 h 62"/>
              <a:gd name="T40" fmla="*/ 9 w 31"/>
              <a:gd name="T41" fmla="*/ 2 h 62"/>
              <a:gd name="T42" fmla="*/ 9 w 31"/>
              <a:gd name="T43" fmla="*/ 4 h 62"/>
              <a:gd name="T44" fmla="*/ 8 w 31"/>
              <a:gd name="T45" fmla="*/ 7 h 62"/>
              <a:gd name="T46" fmla="*/ 9 w 31"/>
              <a:gd name="T47" fmla="*/ 8 h 62"/>
              <a:gd name="T48" fmla="*/ 10 w 31"/>
              <a:gd name="T49" fmla="*/ 9 h 62"/>
              <a:gd name="T50" fmla="*/ 11 w 31"/>
              <a:gd name="T51" fmla="*/ 9 h 62"/>
              <a:gd name="T52" fmla="*/ 9 w 31"/>
              <a:gd name="T53" fmla="*/ 16 h 62"/>
              <a:gd name="T54" fmla="*/ 6 w 31"/>
              <a:gd name="T55" fmla="*/ 21 h 62"/>
              <a:gd name="T56" fmla="*/ 4 w 31"/>
              <a:gd name="T57" fmla="*/ 32 h 62"/>
              <a:gd name="T58" fmla="*/ 7 w 31"/>
              <a:gd name="T59" fmla="*/ 38 h 62"/>
              <a:gd name="T60" fmla="*/ 6 w 31"/>
              <a:gd name="T61" fmla="*/ 43 h 62"/>
              <a:gd name="T62" fmla="*/ 3 w 31"/>
              <a:gd name="T63" fmla="*/ 51 h 62"/>
              <a:gd name="T64" fmla="*/ 1 w 31"/>
              <a:gd name="T65" fmla="*/ 57 h 62"/>
              <a:gd name="T66" fmla="*/ 0 w 31"/>
              <a:gd name="T67" fmla="*/ 59 h 62"/>
              <a:gd name="T68" fmla="*/ 3 w 31"/>
              <a:gd name="T69" fmla="*/ 59 h 62"/>
              <a:gd name="T70" fmla="*/ 4 w 31"/>
              <a:gd name="T71" fmla="*/ 60 h 62"/>
              <a:gd name="T72" fmla="*/ 8 w 31"/>
              <a:gd name="T73" fmla="*/ 60 h 62"/>
              <a:gd name="T74" fmla="*/ 6 w 31"/>
              <a:gd name="T75" fmla="*/ 59 h 62"/>
              <a:gd name="T76" fmla="*/ 7 w 31"/>
              <a:gd name="T77" fmla="*/ 52 h 62"/>
              <a:gd name="T78" fmla="*/ 9 w 31"/>
              <a:gd name="T79" fmla="*/ 58 h 62"/>
              <a:gd name="T80" fmla="*/ 8 w 31"/>
              <a:gd name="T81" fmla="*/ 7 h 62"/>
              <a:gd name="T82" fmla="*/ 9 w 31"/>
              <a:gd name="T83" fmla="*/ 6 h 62"/>
              <a:gd name="T84" fmla="*/ 9 w 31"/>
              <a:gd name="T85" fmla="*/ 6 h 62"/>
              <a:gd name="T86" fmla="*/ 9 w 31"/>
              <a:gd name="T87" fmla="*/ 5 h 62"/>
              <a:gd name="T88" fmla="*/ 18 w 31"/>
              <a:gd name="T89" fmla="*/ 2 h 62"/>
              <a:gd name="T90" fmla="*/ 17 w 31"/>
              <a:gd name="T91" fmla="*/ 3 h 62"/>
              <a:gd name="T92" fmla="*/ 15 w 31"/>
              <a:gd name="T93" fmla="*/ 0 h 62"/>
              <a:gd name="T94" fmla="*/ 18 w 31"/>
              <a:gd name="T95" fmla="*/ 24 h 62"/>
              <a:gd name="T96" fmla="*/ 17 w 31"/>
              <a:gd name="T97" fmla="*/ 28 h 62"/>
              <a:gd name="T98" fmla="*/ 17 w 31"/>
              <a:gd name="T99" fmla="*/ 22 h 62"/>
              <a:gd name="T100" fmla="*/ 16 w 31"/>
              <a:gd name="T101" fmla="*/ 29 h 62"/>
              <a:gd name="T102" fmla="*/ 16 w 31"/>
              <a:gd name="T103" fmla="*/ 28 h 62"/>
              <a:gd name="T104" fmla="*/ 14 w 31"/>
              <a:gd name="T10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62">
                <a:moveTo>
                  <a:pt x="9" y="58"/>
                </a:moveTo>
                <a:cubicBezTo>
                  <a:pt x="10" y="58"/>
                  <a:pt x="11" y="58"/>
                  <a:pt x="12" y="58"/>
                </a:cubicBezTo>
                <a:cubicBezTo>
                  <a:pt x="14" y="58"/>
                  <a:pt x="16" y="58"/>
                  <a:pt x="17" y="58"/>
                </a:cubicBezTo>
                <a:cubicBezTo>
                  <a:pt x="19" y="58"/>
                  <a:pt x="21" y="58"/>
                  <a:pt x="22" y="57"/>
                </a:cubicBezTo>
                <a:cubicBezTo>
                  <a:pt x="22" y="58"/>
                  <a:pt x="22" y="59"/>
                  <a:pt x="22" y="59"/>
                </a:cubicBezTo>
                <a:cubicBezTo>
                  <a:pt x="22" y="60"/>
                  <a:pt x="23" y="60"/>
                  <a:pt x="23" y="60"/>
                </a:cubicBezTo>
                <a:cubicBezTo>
                  <a:pt x="23" y="60"/>
                  <a:pt x="23" y="60"/>
                  <a:pt x="23" y="60"/>
                </a:cubicBezTo>
                <a:cubicBezTo>
                  <a:pt x="23" y="61"/>
                  <a:pt x="23" y="61"/>
                  <a:pt x="23" y="61"/>
                </a:cubicBezTo>
                <a:cubicBezTo>
                  <a:pt x="24" y="61"/>
                  <a:pt x="24" y="61"/>
                  <a:pt x="24" y="61"/>
                </a:cubicBezTo>
                <a:cubicBezTo>
                  <a:pt x="24" y="60"/>
                  <a:pt x="24" y="60"/>
                  <a:pt x="24" y="60"/>
                </a:cubicBezTo>
                <a:cubicBezTo>
                  <a:pt x="24" y="60"/>
                  <a:pt x="24" y="60"/>
                  <a:pt x="24" y="60"/>
                </a:cubicBezTo>
                <a:cubicBezTo>
                  <a:pt x="25" y="60"/>
                  <a:pt x="25" y="60"/>
                  <a:pt x="26" y="61"/>
                </a:cubicBezTo>
                <a:cubicBezTo>
                  <a:pt x="29" y="62"/>
                  <a:pt x="31" y="60"/>
                  <a:pt x="31" y="60"/>
                </a:cubicBezTo>
                <a:cubicBezTo>
                  <a:pt x="31" y="60"/>
                  <a:pt x="31" y="60"/>
                  <a:pt x="31" y="60"/>
                </a:cubicBezTo>
                <a:cubicBezTo>
                  <a:pt x="31" y="60"/>
                  <a:pt x="31" y="60"/>
                  <a:pt x="31" y="60"/>
                </a:cubicBezTo>
                <a:cubicBezTo>
                  <a:pt x="31" y="60"/>
                  <a:pt x="31" y="60"/>
                  <a:pt x="30" y="60"/>
                </a:cubicBezTo>
                <a:cubicBezTo>
                  <a:pt x="30" y="59"/>
                  <a:pt x="30" y="59"/>
                  <a:pt x="30" y="59"/>
                </a:cubicBezTo>
                <a:cubicBezTo>
                  <a:pt x="30" y="59"/>
                  <a:pt x="30" y="59"/>
                  <a:pt x="30" y="59"/>
                </a:cubicBezTo>
                <a:cubicBezTo>
                  <a:pt x="30" y="59"/>
                  <a:pt x="30" y="59"/>
                  <a:pt x="30" y="59"/>
                </a:cubicBezTo>
                <a:cubicBezTo>
                  <a:pt x="30" y="59"/>
                  <a:pt x="29" y="59"/>
                  <a:pt x="29" y="59"/>
                </a:cubicBezTo>
                <a:cubicBezTo>
                  <a:pt x="29" y="59"/>
                  <a:pt x="29" y="59"/>
                  <a:pt x="29" y="59"/>
                </a:cubicBezTo>
                <a:cubicBezTo>
                  <a:pt x="28" y="58"/>
                  <a:pt x="28" y="58"/>
                  <a:pt x="28" y="58"/>
                </a:cubicBezTo>
                <a:cubicBezTo>
                  <a:pt x="28" y="58"/>
                  <a:pt x="28" y="58"/>
                  <a:pt x="28" y="58"/>
                </a:cubicBezTo>
                <a:cubicBezTo>
                  <a:pt x="27" y="58"/>
                  <a:pt x="27" y="58"/>
                  <a:pt x="27" y="58"/>
                </a:cubicBezTo>
                <a:cubicBezTo>
                  <a:pt x="26" y="57"/>
                  <a:pt x="26" y="57"/>
                  <a:pt x="26" y="57"/>
                </a:cubicBezTo>
                <a:cubicBezTo>
                  <a:pt x="26" y="57"/>
                  <a:pt x="26" y="56"/>
                  <a:pt x="25" y="56"/>
                </a:cubicBezTo>
                <a:cubicBezTo>
                  <a:pt x="25" y="56"/>
                  <a:pt x="25" y="55"/>
                  <a:pt x="25" y="55"/>
                </a:cubicBezTo>
                <a:cubicBezTo>
                  <a:pt x="24" y="49"/>
                  <a:pt x="24" y="43"/>
                  <a:pt x="23" y="37"/>
                </a:cubicBezTo>
                <a:cubicBezTo>
                  <a:pt x="23" y="37"/>
                  <a:pt x="23" y="37"/>
                  <a:pt x="23" y="37"/>
                </a:cubicBezTo>
                <a:cubicBezTo>
                  <a:pt x="23" y="37"/>
                  <a:pt x="23" y="37"/>
                  <a:pt x="23" y="37"/>
                </a:cubicBezTo>
                <a:cubicBezTo>
                  <a:pt x="22" y="37"/>
                  <a:pt x="21" y="37"/>
                  <a:pt x="21" y="37"/>
                </a:cubicBezTo>
                <a:cubicBezTo>
                  <a:pt x="20" y="36"/>
                  <a:pt x="20" y="36"/>
                  <a:pt x="20" y="36"/>
                </a:cubicBezTo>
                <a:cubicBezTo>
                  <a:pt x="20" y="36"/>
                  <a:pt x="20" y="36"/>
                  <a:pt x="20" y="36"/>
                </a:cubicBezTo>
                <a:cubicBezTo>
                  <a:pt x="20" y="36"/>
                  <a:pt x="20" y="35"/>
                  <a:pt x="20" y="35"/>
                </a:cubicBezTo>
                <a:cubicBezTo>
                  <a:pt x="20" y="34"/>
                  <a:pt x="20" y="34"/>
                  <a:pt x="20" y="34"/>
                </a:cubicBezTo>
                <a:cubicBezTo>
                  <a:pt x="20" y="34"/>
                  <a:pt x="20" y="34"/>
                  <a:pt x="20" y="34"/>
                </a:cubicBezTo>
                <a:cubicBezTo>
                  <a:pt x="20" y="33"/>
                  <a:pt x="20" y="33"/>
                  <a:pt x="20" y="33"/>
                </a:cubicBezTo>
                <a:cubicBezTo>
                  <a:pt x="19" y="33"/>
                  <a:pt x="19" y="33"/>
                  <a:pt x="19" y="33"/>
                </a:cubicBezTo>
                <a:cubicBezTo>
                  <a:pt x="19" y="32"/>
                  <a:pt x="19" y="32"/>
                  <a:pt x="19" y="31"/>
                </a:cubicBezTo>
                <a:cubicBezTo>
                  <a:pt x="19" y="31"/>
                  <a:pt x="19" y="31"/>
                  <a:pt x="19" y="31"/>
                </a:cubicBezTo>
                <a:cubicBezTo>
                  <a:pt x="19" y="30"/>
                  <a:pt x="19" y="30"/>
                  <a:pt x="19" y="30"/>
                </a:cubicBezTo>
                <a:cubicBezTo>
                  <a:pt x="19" y="30"/>
                  <a:pt x="19" y="29"/>
                  <a:pt x="19" y="28"/>
                </a:cubicBezTo>
                <a:cubicBezTo>
                  <a:pt x="19" y="28"/>
                  <a:pt x="19" y="27"/>
                  <a:pt x="19" y="27"/>
                </a:cubicBezTo>
                <a:cubicBezTo>
                  <a:pt x="19" y="26"/>
                  <a:pt x="19" y="26"/>
                  <a:pt x="19" y="25"/>
                </a:cubicBezTo>
                <a:cubicBezTo>
                  <a:pt x="19" y="25"/>
                  <a:pt x="19" y="25"/>
                  <a:pt x="19" y="25"/>
                </a:cubicBezTo>
                <a:cubicBezTo>
                  <a:pt x="19" y="23"/>
                  <a:pt x="19" y="22"/>
                  <a:pt x="19" y="20"/>
                </a:cubicBezTo>
                <a:cubicBezTo>
                  <a:pt x="19" y="19"/>
                  <a:pt x="19" y="18"/>
                  <a:pt x="19" y="16"/>
                </a:cubicBezTo>
                <a:cubicBezTo>
                  <a:pt x="19" y="16"/>
                  <a:pt x="19" y="16"/>
                  <a:pt x="19" y="16"/>
                </a:cubicBezTo>
                <a:cubicBezTo>
                  <a:pt x="19" y="15"/>
                  <a:pt x="19" y="14"/>
                  <a:pt x="18" y="14"/>
                </a:cubicBezTo>
                <a:cubicBezTo>
                  <a:pt x="18" y="13"/>
                  <a:pt x="18" y="13"/>
                  <a:pt x="18" y="13"/>
                </a:cubicBezTo>
                <a:cubicBezTo>
                  <a:pt x="17" y="13"/>
                  <a:pt x="17" y="13"/>
                  <a:pt x="17" y="12"/>
                </a:cubicBezTo>
                <a:cubicBezTo>
                  <a:pt x="16" y="12"/>
                  <a:pt x="16" y="12"/>
                  <a:pt x="16" y="12"/>
                </a:cubicBezTo>
                <a:cubicBezTo>
                  <a:pt x="16" y="11"/>
                  <a:pt x="16" y="11"/>
                  <a:pt x="16" y="11"/>
                </a:cubicBezTo>
                <a:cubicBezTo>
                  <a:pt x="15" y="10"/>
                  <a:pt x="15" y="10"/>
                  <a:pt x="15" y="10"/>
                </a:cubicBezTo>
                <a:cubicBezTo>
                  <a:pt x="15" y="10"/>
                  <a:pt x="15" y="9"/>
                  <a:pt x="16" y="9"/>
                </a:cubicBezTo>
                <a:cubicBezTo>
                  <a:pt x="16" y="8"/>
                  <a:pt x="16" y="8"/>
                  <a:pt x="16" y="8"/>
                </a:cubicBezTo>
                <a:cubicBezTo>
                  <a:pt x="17" y="8"/>
                  <a:pt x="17" y="8"/>
                  <a:pt x="17" y="8"/>
                </a:cubicBezTo>
                <a:cubicBezTo>
                  <a:pt x="17" y="7"/>
                  <a:pt x="17" y="7"/>
                  <a:pt x="17" y="7"/>
                </a:cubicBezTo>
                <a:cubicBezTo>
                  <a:pt x="17" y="6"/>
                  <a:pt x="17" y="6"/>
                  <a:pt x="17" y="6"/>
                </a:cubicBezTo>
                <a:cubicBezTo>
                  <a:pt x="18" y="6"/>
                  <a:pt x="18" y="6"/>
                  <a:pt x="18" y="6"/>
                </a:cubicBezTo>
                <a:cubicBezTo>
                  <a:pt x="18" y="5"/>
                  <a:pt x="17" y="5"/>
                  <a:pt x="17" y="4"/>
                </a:cubicBezTo>
                <a:cubicBezTo>
                  <a:pt x="17" y="4"/>
                  <a:pt x="17" y="4"/>
                  <a:pt x="17" y="4"/>
                </a:cubicBezTo>
                <a:cubicBezTo>
                  <a:pt x="18" y="3"/>
                  <a:pt x="18" y="3"/>
                  <a:pt x="18" y="2"/>
                </a:cubicBezTo>
                <a:cubicBezTo>
                  <a:pt x="18" y="1"/>
                  <a:pt x="18" y="1"/>
                  <a:pt x="18" y="1"/>
                </a:cubicBezTo>
                <a:cubicBezTo>
                  <a:pt x="17" y="1"/>
                  <a:pt x="17" y="1"/>
                  <a:pt x="17" y="1"/>
                </a:cubicBezTo>
                <a:cubicBezTo>
                  <a:pt x="17" y="1"/>
                  <a:pt x="17" y="1"/>
                  <a:pt x="17" y="1"/>
                </a:cubicBezTo>
                <a:cubicBezTo>
                  <a:pt x="17" y="1"/>
                  <a:pt x="17" y="1"/>
                  <a:pt x="17" y="1"/>
                </a:cubicBezTo>
                <a:cubicBezTo>
                  <a:pt x="16" y="1"/>
                  <a:pt x="16" y="1"/>
                  <a:pt x="16" y="1"/>
                </a:cubicBezTo>
                <a:cubicBezTo>
                  <a:pt x="16" y="0"/>
                  <a:pt x="16" y="0"/>
                  <a:pt x="16" y="0"/>
                </a:cubicBezTo>
                <a:cubicBezTo>
                  <a:pt x="16" y="0"/>
                  <a:pt x="16" y="0"/>
                  <a:pt x="16" y="0"/>
                </a:cubicBezTo>
                <a:cubicBezTo>
                  <a:pt x="15" y="0"/>
                  <a:pt x="15" y="0"/>
                  <a:pt x="15" y="0"/>
                </a:cubicBezTo>
                <a:cubicBezTo>
                  <a:pt x="15" y="0"/>
                  <a:pt x="14" y="0"/>
                  <a:pt x="14" y="0"/>
                </a:cubicBezTo>
                <a:cubicBezTo>
                  <a:pt x="14" y="0"/>
                  <a:pt x="14" y="0"/>
                  <a:pt x="14" y="0"/>
                </a:cubicBezTo>
                <a:cubicBezTo>
                  <a:pt x="13" y="0"/>
                  <a:pt x="13" y="0"/>
                  <a:pt x="13" y="0"/>
                </a:cubicBezTo>
                <a:cubicBezTo>
                  <a:pt x="13" y="0"/>
                  <a:pt x="13" y="0"/>
                  <a:pt x="13" y="0"/>
                </a:cubicBezTo>
                <a:cubicBezTo>
                  <a:pt x="12" y="0"/>
                  <a:pt x="12" y="0"/>
                  <a:pt x="11" y="0"/>
                </a:cubicBezTo>
                <a:cubicBezTo>
                  <a:pt x="11" y="0"/>
                  <a:pt x="11" y="0"/>
                  <a:pt x="11" y="0"/>
                </a:cubicBezTo>
                <a:cubicBezTo>
                  <a:pt x="11" y="0"/>
                  <a:pt x="11" y="0"/>
                  <a:pt x="11" y="0"/>
                </a:cubicBezTo>
                <a:cubicBezTo>
                  <a:pt x="11" y="1"/>
                  <a:pt x="11" y="1"/>
                  <a:pt x="11" y="1"/>
                </a:cubicBezTo>
                <a:cubicBezTo>
                  <a:pt x="11" y="0"/>
                  <a:pt x="11" y="0"/>
                  <a:pt x="11" y="0"/>
                </a:cubicBezTo>
                <a:cubicBezTo>
                  <a:pt x="10" y="1"/>
                  <a:pt x="10" y="1"/>
                  <a:pt x="10" y="1"/>
                </a:cubicBezTo>
                <a:cubicBezTo>
                  <a:pt x="10" y="1"/>
                  <a:pt x="10" y="1"/>
                  <a:pt x="10" y="1"/>
                </a:cubicBezTo>
                <a:cubicBezTo>
                  <a:pt x="10" y="2"/>
                  <a:pt x="10" y="2"/>
                  <a:pt x="10" y="2"/>
                </a:cubicBezTo>
                <a:cubicBezTo>
                  <a:pt x="9" y="2"/>
                  <a:pt x="9" y="2"/>
                  <a:pt x="9" y="2"/>
                </a:cubicBezTo>
                <a:cubicBezTo>
                  <a:pt x="9" y="3"/>
                  <a:pt x="9" y="3"/>
                  <a:pt x="9" y="3"/>
                </a:cubicBezTo>
                <a:cubicBezTo>
                  <a:pt x="9" y="3"/>
                  <a:pt x="9" y="3"/>
                  <a:pt x="9" y="3"/>
                </a:cubicBezTo>
                <a:cubicBezTo>
                  <a:pt x="9" y="4"/>
                  <a:pt x="9" y="4"/>
                  <a:pt x="9" y="4"/>
                </a:cubicBezTo>
                <a:cubicBezTo>
                  <a:pt x="9" y="4"/>
                  <a:pt x="9" y="4"/>
                  <a:pt x="9" y="4"/>
                </a:cubicBezTo>
                <a:cubicBezTo>
                  <a:pt x="9" y="5"/>
                  <a:pt x="9" y="5"/>
                  <a:pt x="9" y="5"/>
                </a:cubicBezTo>
                <a:cubicBezTo>
                  <a:pt x="9" y="6"/>
                  <a:pt x="9" y="6"/>
                  <a:pt x="9" y="6"/>
                </a:cubicBezTo>
                <a:cubicBezTo>
                  <a:pt x="9" y="6"/>
                  <a:pt x="9" y="6"/>
                  <a:pt x="9" y="6"/>
                </a:cubicBezTo>
                <a:cubicBezTo>
                  <a:pt x="8" y="7"/>
                  <a:pt x="8" y="7"/>
                  <a:pt x="8" y="7"/>
                </a:cubicBezTo>
                <a:cubicBezTo>
                  <a:pt x="9" y="7"/>
                  <a:pt x="9" y="7"/>
                  <a:pt x="9" y="7"/>
                </a:cubicBezTo>
                <a:cubicBezTo>
                  <a:pt x="9" y="8"/>
                  <a:pt x="9" y="8"/>
                  <a:pt x="9" y="8"/>
                </a:cubicBezTo>
                <a:cubicBezTo>
                  <a:pt x="9" y="7"/>
                  <a:pt x="9" y="7"/>
                  <a:pt x="9" y="7"/>
                </a:cubicBezTo>
                <a:cubicBezTo>
                  <a:pt x="9" y="8"/>
                  <a:pt x="9" y="8"/>
                  <a:pt x="9" y="8"/>
                </a:cubicBezTo>
                <a:cubicBezTo>
                  <a:pt x="9" y="8"/>
                  <a:pt x="9" y="8"/>
                  <a:pt x="9" y="8"/>
                </a:cubicBezTo>
                <a:cubicBezTo>
                  <a:pt x="9" y="9"/>
                  <a:pt x="9" y="9"/>
                  <a:pt x="9" y="9"/>
                </a:cubicBezTo>
                <a:cubicBezTo>
                  <a:pt x="10" y="8"/>
                  <a:pt x="10" y="8"/>
                  <a:pt x="10" y="8"/>
                </a:cubicBezTo>
                <a:cubicBezTo>
                  <a:pt x="10" y="9"/>
                  <a:pt x="10" y="9"/>
                  <a:pt x="10" y="9"/>
                </a:cubicBezTo>
                <a:cubicBezTo>
                  <a:pt x="9" y="9"/>
                  <a:pt x="9" y="9"/>
                  <a:pt x="9" y="9"/>
                </a:cubicBezTo>
                <a:cubicBezTo>
                  <a:pt x="10" y="9"/>
                  <a:pt x="10" y="9"/>
                  <a:pt x="10" y="9"/>
                </a:cubicBezTo>
                <a:cubicBezTo>
                  <a:pt x="10" y="9"/>
                  <a:pt x="11" y="9"/>
                  <a:pt x="11" y="9"/>
                </a:cubicBezTo>
                <a:cubicBezTo>
                  <a:pt x="11" y="9"/>
                  <a:pt x="11" y="9"/>
                  <a:pt x="11" y="9"/>
                </a:cubicBezTo>
                <a:cubicBezTo>
                  <a:pt x="11" y="9"/>
                  <a:pt x="11" y="9"/>
                  <a:pt x="11" y="9"/>
                </a:cubicBezTo>
                <a:cubicBezTo>
                  <a:pt x="10" y="10"/>
                  <a:pt x="10" y="11"/>
                  <a:pt x="9" y="13"/>
                </a:cubicBezTo>
                <a:cubicBezTo>
                  <a:pt x="9" y="13"/>
                  <a:pt x="9" y="14"/>
                  <a:pt x="9" y="14"/>
                </a:cubicBezTo>
                <a:cubicBezTo>
                  <a:pt x="9" y="15"/>
                  <a:pt x="9" y="16"/>
                  <a:pt x="9" y="16"/>
                </a:cubicBezTo>
                <a:cubicBezTo>
                  <a:pt x="8" y="17"/>
                  <a:pt x="8" y="18"/>
                  <a:pt x="8" y="19"/>
                </a:cubicBezTo>
                <a:cubicBezTo>
                  <a:pt x="8" y="19"/>
                  <a:pt x="8" y="20"/>
                  <a:pt x="8" y="20"/>
                </a:cubicBezTo>
                <a:cubicBezTo>
                  <a:pt x="8" y="21"/>
                  <a:pt x="8" y="21"/>
                  <a:pt x="8" y="22"/>
                </a:cubicBezTo>
                <a:cubicBezTo>
                  <a:pt x="8" y="22"/>
                  <a:pt x="7" y="22"/>
                  <a:pt x="6" y="21"/>
                </a:cubicBezTo>
                <a:cubicBezTo>
                  <a:pt x="6" y="23"/>
                  <a:pt x="5" y="24"/>
                  <a:pt x="5" y="25"/>
                </a:cubicBezTo>
                <a:cubicBezTo>
                  <a:pt x="4" y="27"/>
                  <a:pt x="4" y="28"/>
                  <a:pt x="3" y="30"/>
                </a:cubicBezTo>
                <a:cubicBezTo>
                  <a:pt x="3" y="31"/>
                  <a:pt x="3" y="31"/>
                  <a:pt x="3" y="31"/>
                </a:cubicBezTo>
                <a:cubicBezTo>
                  <a:pt x="3" y="32"/>
                  <a:pt x="4" y="32"/>
                  <a:pt x="4" y="32"/>
                </a:cubicBezTo>
                <a:cubicBezTo>
                  <a:pt x="6" y="33"/>
                  <a:pt x="7" y="33"/>
                  <a:pt x="9" y="33"/>
                </a:cubicBezTo>
                <a:cubicBezTo>
                  <a:pt x="9" y="34"/>
                  <a:pt x="8" y="34"/>
                  <a:pt x="8" y="34"/>
                </a:cubicBezTo>
                <a:cubicBezTo>
                  <a:pt x="8" y="35"/>
                  <a:pt x="8" y="36"/>
                  <a:pt x="8" y="37"/>
                </a:cubicBezTo>
                <a:cubicBezTo>
                  <a:pt x="7" y="38"/>
                  <a:pt x="7" y="38"/>
                  <a:pt x="7" y="38"/>
                </a:cubicBezTo>
                <a:cubicBezTo>
                  <a:pt x="7" y="38"/>
                  <a:pt x="7" y="39"/>
                  <a:pt x="7" y="39"/>
                </a:cubicBezTo>
                <a:cubicBezTo>
                  <a:pt x="6" y="39"/>
                  <a:pt x="6" y="39"/>
                  <a:pt x="6" y="39"/>
                </a:cubicBezTo>
                <a:cubicBezTo>
                  <a:pt x="6" y="40"/>
                  <a:pt x="6" y="41"/>
                  <a:pt x="6" y="42"/>
                </a:cubicBezTo>
                <a:cubicBezTo>
                  <a:pt x="6" y="43"/>
                  <a:pt x="6" y="43"/>
                  <a:pt x="6" y="43"/>
                </a:cubicBezTo>
                <a:cubicBezTo>
                  <a:pt x="5" y="44"/>
                  <a:pt x="5" y="45"/>
                  <a:pt x="4" y="47"/>
                </a:cubicBezTo>
                <a:cubicBezTo>
                  <a:pt x="4" y="48"/>
                  <a:pt x="4" y="48"/>
                  <a:pt x="4" y="48"/>
                </a:cubicBezTo>
                <a:cubicBezTo>
                  <a:pt x="4" y="48"/>
                  <a:pt x="3" y="49"/>
                  <a:pt x="3" y="49"/>
                </a:cubicBezTo>
                <a:cubicBezTo>
                  <a:pt x="3" y="50"/>
                  <a:pt x="3" y="50"/>
                  <a:pt x="3" y="51"/>
                </a:cubicBezTo>
                <a:cubicBezTo>
                  <a:pt x="3" y="51"/>
                  <a:pt x="3" y="51"/>
                  <a:pt x="3" y="51"/>
                </a:cubicBezTo>
                <a:cubicBezTo>
                  <a:pt x="3" y="52"/>
                  <a:pt x="3" y="53"/>
                  <a:pt x="2" y="54"/>
                </a:cubicBezTo>
                <a:cubicBezTo>
                  <a:pt x="2" y="54"/>
                  <a:pt x="2" y="55"/>
                  <a:pt x="2" y="55"/>
                </a:cubicBezTo>
                <a:cubicBezTo>
                  <a:pt x="1" y="56"/>
                  <a:pt x="1" y="56"/>
                  <a:pt x="1" y="57"/>
                </a:cubicBezTo>
                <a:cubicBezTo>
                  <a:pt x="1" y="57"/>
                  <a:pt x="1" y="57"/>
                  <a:pt x="1" y="57"/>
                </a:cubicBezTo>
                <a:cubicBezTo>
                  <a:pt x="1" y="57"/>
                  <a:pt x="0" y="57"/>
                  <a:pt x="0" y="57"/>
                </a:cubicBezTo>
                <a:cubicBezTo>
                  <a:pt x="0" y="58"/>
                  <a:pt x="0" y="58"/>
                  <a:pt x="0" y="59"/>
                </a:cubicBezTo>
                <a:cubicBezTo>
                  <a:pt x="0" y="59"/>
                  <a:pt x="0" y="59"/>
                  <a:pt x="0" y="59"/>
                </a:cubicBezTo>
                <a:cubicBezTo>
                  <a:pt x="0" y="60"/>
                  <a:pt x="0" y="60"/>
                  <a:pt x="0" y="60"/>
                </a:cubicBezTo>
                <a:cubicBezTo>
                  <a:pt x="0" y="60"/>
                  <a:pt x="1" y="60"/>
                  <a:pt x="1" y="60"/>
                </a:cubicBezTo>
                <a:cubicBezTo>
                  <a:pt x="1" y="59"/>
                  <a:pt x="1" y="59"/>
                  <a:pt x="1" y="58"/>
                </a:cubicBezTo>
                <a:cubicBezTo>
                  <a:pt x="2" y="58"/>
                  <a:pt x="3" y="59"/>
                  <a:pt x="3" y="59"/>
                </a:cubicBezTo>
                <a:cubicBezTo>
                  <a:pt x="3" y="59"/>
                  <a:pt x="3" y="59"/>
                  <a:pt x="3" y="59"/>
                </a:cubicBezTo>
                <a:cubicBezTo>
                  <a:pt x="4" y="60"/>
                  <a:pt x="4" y="60"/>
                  <a:pt x="4" y="60"/>
                </a:cubicBezTo>
                <a:cubicBezTo>
                  <a:pt x="4" y="60"/>
                  <a:pt x="4" y="60"/>
                  <a:pt x="4" y="60"/>
                </a:cubicBezTo>
                <a:cubicBezTo>
                  <a:pt x="4" y="60"/>
                  <a:pt x="4" y="60"/>
                  <a:pt x="4" y="60"/>
                </a:cubicBezTo>
                <a:cubicBezTo>
                  <a:pt x="4" y="60"/>
                  <a:pt x="4" y="60"/>
                  <a:pt x="4" y="60"/>
                </a:cubicBezTo>
                <a:cubicBezTo>
                  <a:pt x="5" y="61"/>
                  <a:pt x="9" y="60"/>
                  <a:pt x="9" y="60"/>
                </a:cubicBezTo>
                <a:cubicBezTo>
                  <a:pt x="9" y="60"/>
                  <a:pt x="9" y="60"/>
                  <a:pt x="9" y="60"/>
                </a:cubicBezTo>
                <a:cubicBezTo>
                  <a:pt x="8" y="60"/>
                  <a:pt x="8" y="60"/>
                  <a:pt x="8" y="60"/>
                </a:cubicBezTo>
                <a:cubicBezTo>
                  <a:pt x="8" y="59"/>
                  <a:pt x="8" y="59"/>
                  <a:pt x="8" y="59"/>
                </a:cubicBezTo>
                <a:cubicBezTo>
                  <a:pt x="8" y="59"/>
                  <a:pt x="7" y="59"/>
                  <a:pt x="7" y="59"/>
                </a:cubicBezTo>
                <a:cubicBezTo>
                  <a:pt x="7" y="59"/>
                  <a:pt x="7" y="59"/>
                  <a:pt x="7" y="59"/>
                </a:cubicBezTo>
                <a:cubicBezTo>
                  <a:pt x="6" y="59"/>
                  <a:pt x="6" y="59"/>
                  <a:pt x="6" y="59"/>
                </a:cubicBezTo>
                <a:cubicBezTo>
                  <a:pt x="6" y="58"/>
                  <a:pt x="6" y="58"/>
                  <a:pt x="5" y="57"/>
                </a:cubicBezTo>
                <a:cubicBezTo>
                  <a:pt x="5" y="57"/>
                  <a:pt x="5" y="57"/>
                  <a:pt x="5" y="56"/>
                </a:cubicBezTo>
                <a:cubicBezTo>
                  <a:pt x="5" y="54"/>
                  <a:pt x="6" y="53"/>
                  <a:pt x="6" y="52"/>
                </a:cubicBezTo>
                <a:cubicBezTo>
                  <a:pt x="7" y="52"/>
                  <a:pt x="7" y="52"/>
                  <a:pt x="7" y="52"/>
                </a:cubicBezTo>
                <a:cubicBezTo>
                  <a:pt x="7" y="52"/>
                  <a:pt x="7" y="52"/>
                  <a:pt x="7" y="52"/>
                </a:cubicBezTo>
                <a:cubicBezTo>
                  <a:pt x="8" y="52"/>
                  <a:pt x="8" y="52"/>
                  <a:pt x="8" y="52"/>
                </a:cubicBezTo>
                <a:cubicBezTo>
                  <a:pt x="8" y="51"/>
                  <a:pt x="8" y="51"/>
                  <a:pt x="8" y="51"/>
                </a:cubicBezTo>
                <a:cubicBezTo>
                  <a:pt x="8" y="54"/>
                  <a:pt x="8" y="56"/>
                  <a:pt x="9" y="58"/>
                </a:cubicBezTo>
                <a:moveTo>
                  <a:pt x="8" y="22"/>
                </a:moveTo>
                <a:cubicBezTo>
                  <a:pt x="8" y="21"/>
                  <a:pt x="8" y="21"/>
                  <a:pt x="8" y="21"/>
                </a:cubicBezTo>
                <a:cubicBezTo>
                  <a:pt x="8" y="22"/>
                  <a:pt x="8" y="22"/>
                  <a:pt x="8" y="22"/>
                </a:cubicBezTo>
                <a:moveTo>
                  <a:pt x="8" y="7"/>
                </a:moveTo>
                <a:cubicBezTo>
                  <a:pt x="9" y="6"/>
                  <a:pt x="9" y="6"/>
                  <a:pt x="9" y="6"/>
                </a:cubicBezTo>
                <a:cubicBezTo>
                  <a:pt x="8" y="7"/>
                  <a:pt x="8" y="7"/>
                  <a:pt x="8" y="7"/>
                </a:cubicBezTo>
                <a:moveTo>
                  <a:pt x="9" y="7"/>
                </a:moveTo>
                <a:cubicBezTo>
                  <a:pt x="9" y="6"/>
                  <a:pt x="9" y="6"/>
                  <a:pt x="9" y="6"/>
                </a:cubicBezTo>
                <a:cubicBezTo>
                  <a:pt x="9" y="6"/>
                  <a:pt x="9" y="6"/>
                  <a:pt x="9" y="6"/>
                </a:cubicBezTo>
                <a:cubicBezTo>
                  <a:pt x="9" y="7"/>
                  <a:pt x="9" y="7"/>
                  <a:pt x="9" y="7"/>
                </a:cubicBezTo>
                <a:moveTo>
                  <a:pt x="9" y="6"/>
                </a:moveTo>
                <a:cubicBezTo>
                  <a:pt x="9" y="6"/>
                  <a:pt x="9" y="6"/>
                  <a:pt x="9" y="6"/>
                </a:cubicBezTo>
                <a:cubicBezTo>
                  <a:pt x="9" y="6"/>
                  <a:pt x="9" y="6"/>
                  <a:pt x="9" y="6"/>
                </a:cubicBezTo>
                <a:cubicBezTo>
                  <a:pt x="9" y="6"/>
                  <a:pt x="9" y="6"/>
                  <a:pt x="9" y="6"/>
                </a:cubicBezTo>
                <a:moveTo>
                  <a:pt x="9" y="4"/>
                </a:moveTo>
                <a:cubicBezTo>
                  <a:pt x="9" y="5"/>
                  <a:pt x="9" y="5"/>
                  <a:pt x="9" y="5"/>
                </a:cubicBezTo>
                <a:cubicBezTo>
                  <a:pt x="9" y="4"/>
                  <a:pt x="9" y="4"/>
                  <a:pt x="9" y="4"/>
                </a:cubicBezTo>
                <a:moveTo>
                  <a:pt x="18" y="2"/>
                </a:moveTo>
                <a:cubicBezTo>
                  <a:pt x="18" y="1"/>
                  <a:pt x="18" y="1"/>
                  <a:pt x="18" y="1"/>
                </a:cubicBezTo>
                <a:cubicBezTo>
                  <a:pt x="18" y="2"/>
                  <a:pt x="18" y="2"/>
                  <a:pt x="18" y="2"/>
                </a:cubicBezTo>
                <a:moveTo>
                  <a:pt x="18" y="2"/>
                </a:moveTo>
                <a:cubicBezTo>
                  <a:pt x="18" y="2"/>
                  <a:pt x="18" y="2"/>
                  <a:pt x="18" y="2"/>
                </a:cubicBezTo>
                <a:cubicBezTo>
                  <a:pt x="18" y="2"/>
                  <a:pt x="18" y="2"/>
                  <a:pt x="18" y="2"/>
                </a:cubicBezTo>
                <a:moveTo>
                  <a:pt x="17" y="3"/>
                </a:moveTo>
                <a:cubicBezTo>
                  <a:pt x="18" y="3"/>
                  <a:pt x="18" y="3"/>
                  <a:pt x="18" y="3"/>
                </a:cubicBezTo>
                <a:cubicBezTo>
                  <a:pt x="17" y="3"/>
                  <a:pt x="17" y="3"/>
                  <a:pt x="17" y="3"/>
                </a:cubicBezTo>
                <a:moveTo>
                  <a:pt x="15" y="0"/>
                </a:moveTo>
                <a:cubicBezTo>
                  <a:pt x="15" y="0"/>
                  <a:pt x="15" y="0"/>
                  <a:pt x="15" y="0"/>
                </a:cubicBezTo>
                <a:cubicBezTo>
                  <a:pt x="15" y="0"/>
                  <a:pt x="15" y="0"/>
                  <a:pt x="15" y="0"/>
                </a:cubicBezTo>
                <a:moveTo>
                  <a:pt x="18" y="24"/>
                </a:moveTo>
                <a:cubicBezTo>
                  <a:pt x="18" y="25"/>
                  <a:pt x="18" y="25"/>
                  <a:pt x="18" y="25"/>
                </a:cubicBezTo>
                <a:cubicBezTo>
                  <a:pt x="18" y="24"/>
                  <a:pt x="18" y="24"/>
                  <a:pt x="18" y="24"/>
                </a:cubicBezTo>
                <a:moveTo>
                  <a:pt x="17" y="28"/>
                </a:moveTo>
                <a:cubicBezTo>
                  <a:pt x="17" y="28"/>
                  <a:pt x="17" y="28"/>
                  <a:pt x="17" y="28"/>
                </a:cubicBezTo>
                <a:cubicBezTo>
                  <a:pt x="17" y="28"/>
                  <a:pt x="17" y="28"/>
                  <a:pt x="17" y="28"/>
                </a:cubicBezTo>
                <a:cubicBezTo>
                  <a:pt x="17" y="28"/>
                  <a:pt x="17" y="28"/>
                  <a:pt x="17" y="28"/>
                </a:cubicBezTo>
                <a:moveTo>
                  <a:pt x="17" y="24"/>
                </a:moveTo>
                <a:cubicBezTo>
                  <a:pt x="17" y="24"/>
                  <a:pt x="17" y="24"/>
                  <a:pt x="17" y="24"/>
                </a:cubicBezTo>
                <a:cubicBezTo>
                  <a:pt x="17" y="24"/>
                  <a:pt x="17" y="24"/>
                  <a:pt x="17" y="24"/>
                </a:cubicBezTo>
                <a:moveTo>
                  <a:pt x="17" y="22"/>
                </a:moveTo>
                <a:cubicBezTo>
                  <a:pt x="17" y="22"/>
                  <a:pt x="17" y="22"/>
                  <a:pt x="17" y="22"/>
                </a:cubicBezTo>
                <a:cubicBezTo>
                  <a:pt x="17" y="22"/>
                  <a:pt x="17" y="22"/>
                  <a:pt x="17" y="22"/>
                </a:cubicBezTo>
                <a:cubicBezTo>
                  <a:pt x="17" y="22"/>
                  <a:pt x="17" y="22"/>
                  <a:pt x="17" y="22"/>
                </a:cubicBezTo>
                <a:moveTo>
                  <a:pt x="16" y="29"/>
                </a:moveTo>
                <a:cubicBezTo>
                  <a:pt x="16" y="29"/>
                  <a:pt x="16" y="29"/>
                  <a:pt x="16" y="29"/>
                </a:cubicBezTo>
                <a:cubicBezTo>
                  <a:pt x="16" y="29"/>
                  <a:pt x="16" y="29"/>
                  <a:pt x="16" y="29"/>
                </a:cubicBezTo>
                <a:cubicBezTo>
                  <a:pt x="16" y="29"/>
                  <a:pt x="16" y="29"/>
                  <a:pt x="16" y="29"/>
                </a:cubicBezTo>
                <a:moveTo>
                  <a:pt x="16" y="28"/>
                </a:moveTo>
                <a:cubicBezTo>
                  <a:pt x="16" y="29"/>
                  <a:pt x="16" y="29"/>
                  <a:pt x="16" y="29"/>
                </a:cubicBezTo>
                <a:cubicBezTo>
                  <a:pt x="16" y="28"/>
                  <a:pt x="16" y="28"/>
                  <a:pt x="16" y="28"/>
                </a:cubicBezTo>
                <a:cubicBezTo>
                  <a:pt x="16" y="28"/>
                  <a:pt x="16" y="28"/>
                  <a:pt x="16" y="28"/>
                </a:cubicBezTo>
                <a:moveTo>
                  <a:pt x="14" y="0"/>
                </a:moveTo>
                <a:cubicBezTo>
                  <a:pt x="15" y="0"/>
                  <a:pt x="15" y="0"/>
                  <a:pt x="15" y="0"/>
                </a:cubicBezTo>
                <a:cubicBezTo>
                  <a:pt x="14" y="0"/>
                  <a:pt x="14" y="0"/>
                  <a:pt x="14" y="0"/>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6" name="Freeform 82"/>
          <p:cNvSpPr>
            <a:spLocks noEditPoints="1"/>
          </p:cNvSpPr>
          <p:nvPr userDrawn="1"/>
        </p:nvSpPr>
        <p:spPr bwMode="auto">
          <a:xfrm>
            <a:off x="1357312" y="-7181577"/>
            <a:ext cx="161925" cy="217488"/>
          </a:xfrm>
          <a:custGeom>
            <a:avLst/>
            <a:gdLst>
              <a:gd name="T0" fmla="*/ 35 w 51"/>
              <a:gd name="T1" fmla="*/ 68 h 68"/>
              <a:gd name="T2" fmla="*/ 30 w 51"/>
              <a:gd name="T3" fmla="*/ 65 h 68"/>
              <a:gd name="T4" fmla="*/ 29 w 51"/>
              <a:gd name="T5" fmla="*/ 45 h 68"/>
              <a:gd name="T6" fmla="*/ 28 w 51"/>
              <a:gd name="T7" fmla="*/ 33 h 68"/>
              <a:gd name="T8" fmla="*/ 27 w 51"/>
              <a:gd name="T9" fmla="*/ 33 h 68"/>
              <a:gd name="T10" fmla="*/ 27 w 51"/>
              <a:gd name="T11" fmla="*/ 38 h 68"/>
              <a:gd name="T12" fmla="*/ 20 w 51"/>
              <a:gd name="T13" fmla="*/ 40 h 68"/>
              <a:gd name="T14" fmla="*/ 16 w 51"/>
              <a:gd name="T15" fmla="*/ 51 h 68"/>
              <a:gd name="T16" fmla="*/ 15 w 51"/>
              <a:gd name="T17" fmla="*/ 66 h 68"/>
              <a:gd name="T18" fmla="*/ 12 w 51"/>
              <a:gd name="T19" fmla="*/ 68 h 68"/>
              <a:gd name="T20" fmla="*/ 10 w 51"/>
              <a:gd name="T21" fmla="*/ 66 h 68"/>
              <a:gd name="T22" fmla="*/ 7 w 51"/>
              <a:gd name="T23" fmla="*/ 64 h 68"/>
              <a:gd name="T24" fmla="*/ 2 w 51"/>
              <a:gd name="T25" fmla="*/ 67 h 68"/>
              <a:gd name="T26" fmla="*/ 3 w 51"/>
              <a:gd name="T27" fmla="*/ 52 h 68"/>
              <a:gd name="T28" fmla="*/ 4 w 51"/>
              <a:gd name="T29" fmla="*/ 45 h 68"/>
              <a:gd name="T30" fmla="*/ 6 w 51"/>
              <a:gd name="T31" fmla="*/ 36 h 68"/>
              <a:gd name="T32" fmla="*/ 9 w 51"/>
              <a:gd name="T33" fmla="*/ 28 h 68"/>
              <a:gd name="T34" fmla="*/ 9 w 51"/>
              <a:gd name="T35" fmla="*/ 27 h 68"/>
              <a:gd name="T36" fmla="*/ 11 w 51"/>
              <a:gd name="T37" fmla="*/ 22 h 68"/>
              <a:gd name="T38" fmla="*/ 17 w 51"/>
              <a:gd name="T39" fmla="*/ 23 h 68"/>
              <a:gd name="T40" fmla="*/ 16 w 51"/>
              <a:gd name="T41" fmla="*/ 27 h 68"/>
              <a:gd name="T42" fmla="*/ 16 w 51"/>
              <a:gd name="T43" fmla="*/ 30 h 68"/>
              <a:gd name="T44" fmla="*/ 19 w 51"/>
              <a:gd name="T45" fmla="*/ 35 h 68"/>
              <a:gd name="T46" fmla="*/ 24 w 51"/>
              <a:gd name="T47" fmla="*/ 37 h 68"/>
              <a:gd name="T48" fmla="*/ 24 w 51"/>
              <a:gd name="T49" fmla="*/ 29 h 68"/>
              <a:gd name="T50" fmla="*/ 25 w 51"/>
              <a:gd name="T51" fmla="*/ 17 h 68"/>
              <a:gd name="T52" fmla="*/ 29 w 51"/>
              <a:gd name="T53" fmla="*/ 11 h 68"/>
              <a:gd name="T54" fmla="*/ 30 w 51"/>
              <a:gd name="T55" fmla="*/ 8 h 68"/>
              <a:gd name="T56" fmla="*/ 29 w 51"/>
              <a:gd name="T57" fmla="*/ 1 h 68"/>
              <a:gd name="T58" fmla="*/ 35 w 51"/>
              <a:gd name="T59" fmla="*/ 1 h 68"/>
              <a:gd name="T60" fmla="*/ 36 w 51"/>
              <a:gd name="T61" fmla="*/ 5 h 68"/>
              <a:gd name="T62" fmla="*/ 39 w 51"/>
              <a:gd name="T63" fmla="*/ 10 h 68"/>
              <a:gd name="T64" fmla="*/ 43 w 51"/>
              <a:gd name="T65" fmla="*/ 13 h 68"/>
              <a:gd name="T66" fmla="*/ 47 w 51"/>
              <a:gd name="T67" fmla="*/ 32 h 68"/>
              <a:gd name="T68" fmla="*/ 48 w 51"/>
              <a:gd name="T69" fmla="*/ 39 h 68"/>
              <a:gd name="T70" fmla="*/ 51 w 51"/>
              <a:gd name="T71" fmla="*/ 52 h 68"/>
              <a:gd name="T72" fmla="*/ 44 w 51"/>
              <a:gd name="T73" fmla="*/ 56 h 68"/>
              <a:gd name="T74" fmla="*/ 42 w 51"/>
              <a:gd name="T75" fmla="*/ 52 h 68"/>
              <a:gd name="T76" fmla="*/ 44 w 51"/>
              <a:gd name="T77" fmla="*/ 39 h 68"/>
              <a:gd name="T78" fmla="*/ 44 w 51"/>
              <a:gd name="T79" fmla="*/ 36 h 68"/>
              <a:gd name="T80" fmla="*/ 41 w 51"/>
              <a:gd name="T81" fmla="*/ 39 h 68"/>
              <a:gd name="T82" fmla="*/ 40 w 51"/>
              <a:gd name="T83" fmla="*/ 53 h 68"/>
              <a:gd name="T84" fmla="*/ 38 w 51"/>
              <a:gd name="T85" fmla="*/ 63 h 68"/>
              <a:gd name="T86" fmla="*/ 28 w 51"/>
              <a:gd name="T87" fmla="*/ 26 h 68"/>
              <a:gd name="T88" fmla="*/ 49 w 51"/>
              <a:gd name="T89" fmla="*/ 45 h 68"/>
              <a:gd name="T90" fmla="*/ 47 w 51"/>
              <a:gd name="T91" fmla="*/ 39 h 68"/>
              <a:gd name="T92" fmla="*/ 45 w 51"/>
              <a:gd name="T93" fmla="*/ 43 h 68"/>
              <a:gd name="T94" fmla="*/ 45 w 51"/>
              <a:gd name="T95" fmla="*/ 39 h 68"/>
              <a:gd name="T96" fmla="*/ 5 w 51"/>
              <a:gd name="T97" fmla="*/ 47 h 68"/>
              <a:gd name="T98" fmla="*/ 8 w 51"/>
              <a:gd name="T99" fmla="*/ 52 h 68"/>
              <a:gd name="T100" fmla="*/ 5 w 51"/>
              <a:gd name="T101" fmla="*/ 47 h 68"/>
              <a:gd name="T102" fmla="*/ 4 w 51"/>
              <a:gd name="T103" fmla="*/ 48 h 68"/>
              <a:gd name="T104" fmla="*/ 5 w 51"/>
              <a:gd name="T105" fmla="*/ 50 h 68"/>
              <a:gd name="T106" fmla="*/ 35 w 51"/>
              <a:gd name="T107" fmla="*/ 48 h 68"/>
              <a:gd name="T108" fmla="*/ 35 w 51"/>
              <a:gd name="T109" fmla="*/ 62 h 68"/>
              <a:gd name="T110" fmla="*/ 35 w 51"/>
              <a:gd name="T111" fmla="*/ 53 h 68"/>
              <a:gd name="T112" fmla="*/ 11 w 51"/>
              <a:gd name="T113" fmla="*/ 59 h 68"/>
              <a:gd name="T114" fmla="*/ 12 w 51"/>
              <a:gd name="T115" fmla="*/ 56 h 68"/>
              <a:gd name="T116" fmla="*/ 12 w 51"/>
              <a:gd name="T117" fmla="*/ 62 h 68"/>
              <a:gd name="T118" fmla="*/ 12 w 51"/>
              <a:gd name="T119" fmla="*/ 62 h 68"/>
              <a:gd name="T120" fmla="*/ 35 w 51"/>
              <a:gd name="T12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68">
                <a:moveTo>
                  <a:pt x="39" y="68"/>
                </a:moveTo>
                <a:cubicBezTo>
                  <a:pt x="38" y="68"/>
                  <a:pt x="37" y="68"/>
                  <a:pt x="36" y="68"/>
                </a:cubicBezTo>
                <a:cubicBezTo>
                  <a:pt x="36" y="68"/>
                  <a:pt x="36" y="68"/>
                  <a:pt x="36" y="68"/>
                </a:cubicBezTo>
                <a:cubicBezTo>
                  <a:pt x="36" y="68"/>
                  <a:pt x="36" y="68"/>
                  <a:pt x="36" y="68"/>
                </a:cubicBezTo>
                <a:cubicBezTo>
                  <a:pt x="36" y="68"/>
                  <a:pt x="36" y="68"/>
                  <a:pt x="36" y="68"/>
                </a:cubicBezTo>
                <a:cubicBezTo>
                  <a:pt x="35" y="68"/>
                  <a:pt x="35" y="68"/>
                  <a:pt x="35" y="68"/>
                </a:cubicBezTo>
                <a:cubicBezTo>
                  <a:pt x="34" y="68"/>
                  <a:pt x="34" y="68"/>
                  <a:pt x="34" y="68"/>
                </a:cubicBezTo>
                <a:cubicBezTo>
                  <a:pt x="34" y="68"/>
                  <a:pt x="33" y="68"/>
                  <a:pt x="32" y="68"/>
                </a:cubicBezTo>
                <a:cubicBezTo>
                  <a:pt x="32" y="68"/>
                  <a:pt x="32" y="68"/>
                  <a:pt x="31" y="68"/>
                </a:cubicBezTo>
                <a:cubicBezTo>
                  <a:pt x="31" y="68"/>
                  <a:pt x="31" y="68"/>
                  <a:pt x="31" y="68"/>
                </a:cubicBezTo>
                <a:cubicBezTo>
                  <a:pt x="31" y="67"/>
                  <a:pt x="31" y="67"/>
                  <a:pt x="31" y="66"/>
                </a:cubicBezTo>
                <a:cubicBezTo>
                  <a:pt x="31" y="66"/>
                  <a:pt x="30" y="65"/>
                  <a:pt x="30" y="65"/>
                </a:cubicBezTo>
                <a:cubicBezTo>
                  <a:pt x="30" y="64"/>
                  <a:pt x="30" y="64"/>
                  <a:pt x="30" y="64"/>
                </a:cubicBezTo>
                <a:cubicBezTo>
                  <a:pt x="30" y="63"/>
                  <a:pt x="31" y="62"/>
                  <a:pt x="30" y="62"/>
                </a:cubicBezTo>
                <a:cubicBezTo>
                  <a:pt x="30" y="61"/>
                  <a:pt x="30" y="59"/>
                  <a:pt x="30" y="58"/>
                </a:cubicBezTo>
                <a:cubicBezTo>
                  <a:pt x="29" y="57"/>
                  <a:pt x="29" y="56"/>
                  <a:pt x="29" y="55"/>
                </a:cubicBezTo>
                <a:cubicBezTo>
                  <a:pt x="29" y="53"/>
                  <a:pt x="29" y="50"/>
                  <a:pt x="29" y="48"/>
                </a:cubicBezTo>
                <a:cubicBezTo>
                  <a:pt x="29" y="47"/>
                  <a:pt x="29" y="46"/>
                  <a:pt x="29" y="45"/>
                </a:cubicBezTo>
                <a:cubicBezTo>
                  <a:pt x="29" y="43"/>
                  <a:pt x="29" y="42"/>
                  <a:pt x="29" y="40"/>
                </a:cubicBezTo>
                <a:cubicBezTo>
                  <a:pt x="29" y="40"/>
                  <a:pt x="29" y="39"/>
                  <a:pt x="29" y="38"/>
                </a:cubicBezTo>
                <a:cubicBezTo>
                  <a:pt x="29" y="38"/>
                  <a:pt x="28" y="37"/>
                  <a:pt x="28" y="37"/>
                </a:cubicBezTo>
                <a:cubicBezTo>
                  <a:pt x="28" y="36"/>
                  <a:pt x="28" y="36"/>
                  <a:pt x="28" y="35"/>
                </a:cubicBezTo>
                <a:cubicBezTo>
                  <a:pt x="28" y="34"/>
                  <a:pt x="28" y="34"/>
                  <a:pt x="28" y="34"/>
                </a:cubicBezTo>
                <a:cubicBezTo>
                  <a:pt x="28" y="33"/>
                  <a:pt x="28" y="33"/>
                  <a:pt x="28" y="33"/>
                </a:cubicBezTo>
                <a:cubicBezTo>
                  <a:pt x="28" y="33"/>
                  <a:pt x="28" y="32"/>
                  <a:pt x="28" y="32"/>
                </a:cubicBezTo>
                <a:cubicBezTo>
                  <a:pt x="28" y="31"/>
                  <a:pt x="28" y="31"/>
                  <a:pt x="28" y="30"/>
                </a:cubicBezTo>
                <a:cubicBezTo>
                  <a:pt x="28" y="29"/>
                  <a:pt x="28" y="29"/>
                  <a:pt x="28" y="28"/>
                </a:cubicBezTo>
                <a:cubicBezTo>
                  <a:pt x="28" y="26"/>
                  <a:pt x="28" y="26"/>
                  <a:pt x="28" y="26"/>
                </a:cubicBezTo>
                <a:cubicBezTo>
                  <a:pt x="28" y="28"/>
                  <a:pt x="27" y="29"/>
                  <a:pt x="27" y="30"/>
                </a:cubicBezTo>
                <a:cubicBezTo>
                  <a:pt x="27" y="31"/>
                  <a:pt x="27" y="32"/>
                  <a:pt x="27" y="33"/>
                </a:cubicBezTo>
                <a:cubicBezTo>
                  <a:pt x="27" y="34"/>
                  <a:pt x="27" y="34"/>
                  <a:pt x="27" y="34"/>
                </a:cubicBezTo>
                <a:cubicBezTo>
                  <a:pt x="27" y="34"/>
                  <a:pt x="27" y="35"/>
                  <a:pt x="27" y="35"/>
                </a:cubicBezTo>
                <a:cubicBezTo>
                  <a:pt x="27" y="36"/>
                  <a:pt x="27" y="36"/>
                  <a:pt x="27" y="37"/>
                </a:cubicBezTo>
                <a:cubicBezTo>
                  <a:pt x="27" y="37"/>
                  <a:pt x="27" y="38"/>
                  <a:pt x="27" y="38"/>
                </a:cubicBezTo>
                <a:cubicBezTo>
                  <a:pt x="27" y="39"/>
                  <a:pt x="27" y="39"/>
                  <a:pt x="27" y="39"/>
                </a:cubicBezTo>
                <a:cubicBezTo>
                  <a:pt x="27" y="38"/>
                  <a:pt x="27" y="38"/>
                  <a:pt x="27" y="38"/>
                </a:cubicBezTo>
                <a:cubicBezTo>
                  <a:pt x="26" y="39"/>
                  <a:pt x="26" y="39"/>
                  <a:pt x="26" y="39"/>
                </a:cubicBezTo>
                <a:cubicBezTo>
                  <a:pt x="25" y="39"/>
                  <a:pt x="25" y="39"/>
                  <a:pt x="25" y="39"/>
                </a:cubicBezTo>
                <a:cubicBezTo>
                  <a:pt x="25" y="40"/>
                  <a:pt x="25" y="40"/>
                  <a:pt x="25" y="40"/>
                </a:cubicBezTo>
                <a:cubicBezTo>
                  <a:pt x="24" y="40"/>
                  <a:pt x="24" y="40"/>
                  <a:pt x="23" y="40"/>
                </a:cubicBezTo>
                <a:cubicBezTo>
                  <a:pt x="22" y="40"/>
                  <a:pt x="22" y="40"/>
                  <a:pt x="22" y="40"/>
                </a:cubicBezTo>
                <a:cubicBezTo>
                  <a:pt x="21" y="40"/>
                  <a:pt x="21" y="40"/>
                  <a:pt x="20" y="40"/>
                </a:cubicBezTo>
                <a:cubicBezTo>
                  <a:pt x="20" y="40"/>
                  <a:pt x="19" y="40"/>
                  <a:pt x="19" y="39"/>
                </a:cubicBezTo>
                <a:cubicBezTo>
                  <a:pt x="18" y="39"/>
                  <a:pt x="18" y="39"/>
                  <a:pt x="18" y="39"/>
                </a:cubicBezTo>
                <a:cubicBezTo>
                  <a:pt x="18" y="39"/>
                  <a:pt x="18" y="39"/>
                  <a:pt x="18" y="39"/>
                </a:cubicBezTo>
                <a:cubicBezTo>
                  <a:pt x="17" y="40"/>
                  <a:pt x="17" y="42"/>
                  <a:pt x="17" y="43"/>
                </a:cubicBezTo>
                <a:cubicBezTo>
                  <a:pt x="17" y="44"/>
                  <a:pt x="17" y="46"/>
                  <a:pt x="16" y="47"/>
                </a:cubicBezTo>
                <a:cubicBezTo>
                  <a:pt x="16" y="48"/>
                  <a:pt x="16" y="49"/>
                  <a:pt x="16" y="51"/>
                </a:cubicBezTo>
                <a:cubicBezTo>
                  <a:pt x="16" y="52"/>
                  <a:pt x="16" y="53"/>
                  <a:pt x="16" y="53"/>
                </a:cubicBezTo>
                <a:cubicBezTo>
                  <a:pt x="16" y="55"/>
                  <a:pt x="15" y="57"/>
                  <a:pt x="15" y="59"/>
                </a:cubicBezTo>
                <a:cubicBezTo>
                  <a:pt x="15" y="60"/>
                  <a:pt x="15" y="61"/>
                  <a:pt x="15" y="62"/>
                </a:cubicBezTo>
                <a:cubicBezTo>
                  <a:pt x="15" y="63"/>
                  <a:pt x="14" y="64"/>
                  <a:pt x="15" y="65"/>
                </a:cubicBezTo>
                <a:cubicBezTo>
                  <a:pt x="15" y="66"/>
                  <a:pt x="15" y="66"/>
                  <a:pt x="15" y="66"/>
                </a:cubicBezTo>
                <a:cubicBezTo>
                  <a:pt x="15" y="66"/>
                  <a:pt x="15" y="66"/>
                  <a:pt x="15" y="66"/>
                </a:cubicBezTo>
                <a:cubicBezTo>
                  <a:pt x="15" y="67"/>
                  <a:pt x="15" y="67"/>
                  <a:pt x="15" y="67"/>
                </a:cubicBezTo>
                <a:cubicBezTo>
                  <a:pt x="15" y="67"/>
                  <a:pt x="15" y="67"/>
                  <a:pt x="15" y="68"/>
                </a:cubicBezTo>
                <a:cubicBezTo>
                  <a:pt x="15" y="68"/>
                  <a:pt x="15" y="68"/>
                  <a:pt x="15" y="68"/>
                </a:cubicBezTo>
                <a:cubicBezTo>
                  <a:pt x="15" y="68"/>
                  <a:pt x="15" y="68"/>
                  <a:pt x="15" y="68"/>
                </a:cubicBezTo>
                <a:cubicBezTo>
                  <a:pt x="15" y="68"/>
                  <a:pt x="14" y="68"/>
                  <a:pt x="14" y="68"/>
                </a:cubicBezTo>
                <a:cubicBezTo>
                  <a:pt x="13" y="68"/>
                  <a:pt x="13" y="68"/>
                  <a:pt x="12" y="68"/>
                </a:cubicBezTo>
                <a:cubicBezTo>
                  <a:pt x="12" y="68"/>
                  <a:pt x="12" y="68"/>
                  <a:pt x="12" y="68"/>
                </a:cubicBezTo>
                <a:cubicBezTo>
                  <a:pt x="12" y="68"/>
                  <a:pt x="12" y="67"/>
                  <a:pt x="12" y="67"/>
                </a:cubicBezTo>
                <a:cubicBezTo>
                  <a:pt x="11" y="67"/>
                  <a:pt x="11" y="67"/>
                  <a:pt x="10" y="67"/>
                </a:cubicBezTo>
                <a:cubicBezTo>
                  <a:pt x="10" y="67"/>
                  <a:pt x="10" y="67"/>
                  <a:pt x="10" y="67"/>
                </a:cubicBezTo>
                <a:cubicBezTo>
                  <a:pt x="10" y="67"/>
                  <a:pt x="10" y="67"/>
                  <a:pt x="10" y="67"/>
                </a:cubicBezTo>
                <a:cubicBezTo>
                  <a:pt x="10" y="66"/>
                  <a:pt x="10" y="66"/>
                  <a:pt x="10" y="66"/>
                </a:cubicBezTo>
                <a:cubicBezTo>
                  <a:pt x="9" y="66"/>
                  <a:pt x="9" y="66"/>
                  <a:pt x="9" y="66"/>
                </a:cubicBezTo>
                <a:cubicBezTo>
                  <a:pt x="9" y="65"/>
                  <a:pt x="9" y="65"/>
                  <a:pt x="9" y="65"/>
                </a:cubicBezTo>
                <a:cubicBezTo>
                  <a:pt x="9" y="65"/>
                  <a:pt x="9" y="64"/>
                  <a:pt x="9" y="64"/>
                </a:cubicBezTo>
                <a:cubicBezTo>
                  <a:pt x="9" y="63"/>
                  <a:pt x="9" y="62"/>
                  <a:pt x="8" y="62"/>
                </a:cubicBezTo>
                <a:cubicBezTo>
                  <a:pt x="8" y="62"/>
                  <a:pt x="7" y="63"/>
                  <a:pt x="7" y="63"/>
                </a:cubicBezTo>
                <a:cubicBezTo>
                  <a:pt x="7" y="63"/>
                  <a:pt x="7" y="64"/>
                  <a:pt x="7" y="64"/>
                </a:cubicBezTo>
                <a:cubicBezTo>
                  <a:pt x="6" y="65"/>
                  <a:pt x="6" y="65"/>
                  <a:pt x="6" y="65"/>
                </a:cubicBezTo>
                <a:cubicBezTo>
                  <a:pt x="5" y="66"/>
                  <a:pt x="5" y="66"/>
                  <a:pt x="5" y="66"/>
                </a:cubicBezTo>
                <a:cubicBezTo>
                  <a:pt x="5" y="66"/>
                  <a:pt x="5" y="66"/>
                  <a:pt x="5" y="67"/>
                </a:cubicBezTo>
                <a:cubicBezTo>
                  <a:pt x="4" y="67"/>
                  <a:pt x="4" y="67"/>
                  <a:pt x="4" y="67"/>
                </a:cubicBezTo>
                <a:cubicBezTo>
                  <a:pt x="4" y="67"/>
                  <a:pt x="3" y="67"/>
                  <a:pt x="3" y="67"/>
                </a:cubicBezTo>
                <a:cubicBezTo>
                  <a:pt x="2" y="67"/>
                  <a:pt x="2" y="67"/>
                  <a:pt x="2" y="67"/>
                </a:cubicBezTo>
                <a:cubicBezTo>
                  <a:pt x="1" y="66"/>
                  <a:pt x="1" y="66"/>
                  <a:pt x="1" y="65"/>
                </a:cubicBezTo>
                <a:cubicBezTo>
                  <a:pt x="0" y="64"/>
                  <a:pt x="0" y="63"/>
                  <a:pt x="0" y="62"/>
                </a:cubicBezTo>
                <a:cubicBezTo>
                  <a:pt x="0" y="61"/>
                  <a:pt x="0" y="61"/>
                  <a:pt x="0" y="61"/>
                </a:cubicBezTo>
                <a:cubicBezTo>
                  <a:pt x="0" y="61"/>
                  <a:pt x="0" y="60"/>
                  <a:pt x="1" y="59"/>
                </a:cubicBezTo>
                <a:cubicBezTo>
                  <a:pt x="1" y="58"/>
                  <a:pt x="1" y="57"/>
                  <a:pt x="1" y="57"/>
                </a:cubicBezTo>
                <a:cubicBezTo>
                  <a:pt x="2" y="55"/>
                  <a:pt x="2" y="54"/>
                  <a:pt x="3" y="52"/>
                </a:cubicBezTo>
                <a:cubicBezTo>
                  <a:pt x="3" y="51"/>
                  <a:pt x="3" y="51"/>
                  <a:pt x="3" y="50"/>
                </a:cubicBezTo>
                <a:cubicBezTo>
                  <a:pt x="3" y="49"/>
                  <a:pt x="4" y="48"/>
                  <a:pt x="4" y="48"/>
                </a:cubicBezTo>
                <a:cubicBezTo>
                  <a:pt x="4" y="47"/>
                  <a:pt x="4" y="47"/>
                  <a:pt x="4" y="47"/>
                </a:cubicBezTo>
                <a:cubicBezTo>
                  <a:pt x="3" y="46"/>
                  <a:pt x="3" y="46"/>
                  <a:pt x="3" y="46"/>
                </a:cubicBezTo>
                <a:cubicBezTo>
                  <a:pt x="3" y="45"/>
                  <a:pt x="3" y="45"/>
                  <a:pt x="3" y="45"/>
                </a:cubicBezTo>
                <a:cubicBezTo>
                  <a:pt x="4" y="45"/>
                  <a:pt x="4" y="45"/>
                  <a:pt x="4" y="45"/>
                </a:cubicBezTo>
                <a:cubicBezTo>
                  <a:pt x="4" y="44"/>
                  <a:pt x="4" y="44"/>
                  <a:pt x="4" y="43"/>
                </a:cubicBezTo>
                <a:cubicBezTo>
                  <a:pt x="4" y="42"/>
                  <a:pt x="4" y="42"/>
                  <a:pt x="4" y="42"/>
                </a:cubicBezTo>
                <a:cubicBezTo>
                  <a:pt x="4" y="41"/>
                  <a:pt x="5" y="41"/>
                  <a:pt x="5" y="40"/>
                </a:cubicBezTo>
                <a:cubicBezTo>
                  <a:pt x="5" y="39"/>
                  <a:pt x="5" y="38"/>
                  <a:pt x="6" y="38"/>
                </a:cubicBezTo>
                <a:cubicBezTo>
                  <a:pt x="6" y="37"/>
                  <a:pt x="6" y="36"/>
                  <a:pt x="6" y="36"/>
                </a:cubicBezTo>
                <a:cubicBezTo>
                  <a:pt x="6" y="36"/>
                  <a:pt x="6" y="36"/>
                  <a:pt x="6" y="36"/>
                </a:cubicBezTo>
                <a:cubicBezTo>
                  <a:pt x="6" y="36"/>
                  <a:pt x="6" y="36"/>
                  <a:pt x="6" y="36"/>
                </a:cubicBezTo>
                <a:cubicBezTo>
                  <a:pt x="7" y="35"/>
                  <a:pt x="7" y="33"/>
                  <a:pt x="8" y="32"/>
                </a:cubicBezTo>
                <a:cubicBezTo>
                  <a:pt x="8" y="31"/>
                  <a:pt x="8" y="31"/>
                  <a:pt x="8" y="31"/>
                </a:cubicBezTo>
                <a:cubicBezTo>
                  <a:pt x="8" y="31"/>
                  <a:pt x="8" y="30"/>
                  <a:pt x="8" y="30"/>
                </a:cubicBezTo>
                <a:cubicBezTo>
                  <a:pt x="9" y="29"/>
                  <a:pt x="9" y="29"/>
                  <a:pt x="9" y="28"/>
                </a:cubicBezTo>
                <a:cubicBezTo>
                  <a:pt x="9" y="28"/>
                  <a:pt x="9" y="28"/>
                  <a:pt x="9" y="28"/>
                </a:cubicBezTo>
                <a:cubicBezTo>
                  <a:pt x="9" y="29"/>
                  <a:pt x="9" y="29"/>
                  <a:pt x="9" y="29"/>
                </a:cubicBezTo>
                <a:cubicBezTo>
                  <a:pt x="9" y="28"/>
                  <a:pt x="9" y="28"/>
                  <a:pt x="9" y="28"/>
                </a:cubicBezTo>
                <a:cubicBezTo>
                  <a:pt x="10" y="28"/>
                  <a:pt x="10" y="28"/>
                  <a:pt x="10" y="28"/>
                </a:cubicBezTo>
                <a:cubicBezTo>
                  <a:pt x="10" y="28"/>
                  <a:pt x="10" y="28"/>
                  <a:pt x="10" y="28"/>
                </a:cubicBezTo>
                <a:cubicBezTo>
                  <a:pt x="9" y="27"/>
                  <a:pt x="9" y="27"/>
                  <a:pt x="9" y="27"/>
                </a:cubicBezTo>
                <a:cubicBezTo>
                  <a:pt x="9" y="27"/>
                  <a:pt x="9" y="27"/>
                  <a:pt x="9" y="27"/>
                </a:cubicBezTo>
                <a:cubicBezTo>
                  <a:pt x="9" y="26"/>
                  <a:pt x="9" y="26"/>
                  <a:pt x="9" y="26"/>
                </a:cubicBezTo>
                <a:cubicBezTo>
                  <a:pt x="9" y="26"/>
                  <a:pt x="9" y="26"/>
                  <a:pt x="9" y="26"/>
                </a:cubicBezTo>
                <a:cubicBezTo>
                  <a:pt x="9" y="25"/>
                  <a:pt x="9" y="25"/>
                  <a:pt x="9" y="25"/>
                </a:cubicBezTo>
                <a:cubicBezTo>
                  <a:pt x="9" y="24"/>
                  <a:pt x="9" y="24"/>
                  <a:pt x="9" y="24"/>
                </a:cubicBezTo>
                <a:cubicBezTo>
                  <a:pt x="9" y="24"/>
                  <a:pt x="10" y="23"/>
                  <a:pt x="11" y="23"/>
                </a:cubicBezTo>
                <a:cubicBezTo>
                  <a:pt x="11" y="22"/>
                  <a:pt x="11" y="22"/>
                  <a:pt x="11" y="22"/>
                </a:cubicBezTo>
                <a:cubicBezTo>
                  <a:pt x="12" y="22"/>
                  <a:pt x="12" y="22"/>
                  <a:pt x="12" y="22"/>
                </a:cubicBezTo>
                <a:cubicBezTo>
                  <a:pt x="12" y="22"/>
                  <a:pt x="12" y="22"/>
                  <a:pt x="12" y="22"/>
                </a:cubicBezTo>
                <a:cubicBezTo>
                  <a:pt x="13" y="22"/>
                  <a:pt x="13" y="22"/>
                  <a:pt x="13" y="23"/>
                </a:cubicBezTo>
                <a:cubicBezTo>
                  <a:pt x="14" y="23"/>
                  <a:pt x="14" y="23"/>
                  <a:pt x="15" y="23"/>
                </a:cubicBezTo>
                <a:cubicBezTo>
                  <a:pt x="15" y="23"/>
                  <a:pt x="15" y="23"/>
                  <a:pt x="16" y="23"/>
                </a:cubicBezTo>
                <a:cubicBezTo>
                  <a:pt x="17" y="23"/>
                  <a:pt x="17" y="23"/>
                  <a:pt x="17" y="23"/>
                </a:cubicBezTo>
                <a:cubicBezTo>
                  <a:pt x="17" y="23"/>
                  <a:pt x="17" y="23"/>
                  <a:pt x="17" y="23"/>
                </a:cubicBezTo>
                <a:cubicBezTo>
                  <a:pt x="17" y="23"/>
                  <a:pt x="17" y="23"/>
                  <a:pt x="17" y="23"/>
                </a:cubicBezTo>
                <a:cubicBezTo>
                  <a:pt x="17" y="24"/>
                  <a:pt x="17" y="25"/>
                  <a:pt x="16" y="25"/>
                </a:cubicBezTo>
                <a:cubicBezTo>
                  <a:pt x="16" y="25"/>
                  <a:pt x="15" y="25"/>
                  <a:pt x="16" y="26"/>
                </a:cubicBezTo>
                <a:cubicBezTo>
                  <a:pt x="16" y="26"/>
                  <a:pt x="16" y="26"/>
                  <a:pt x="16" y="26"/>
                </a:cubicBezTo>
                <a:cubicBezTo>
                  <a:pt x="16" y="27"/>
                  <a:pt x="16" y="27"/>
                  <a:pt x="16" y="27"/>
                </a:cubicBezTo>
                <a:cubicBezTo>
                  <a:pt x="16" y="28"/>
                  <a:pt x="16" y="28"/>
                  <a:pt x="16" y="28"/>
                </a:cubicBezTo>
                <a:cubicBezTo>
                  <a:pt x="16" y="28"/>
                  <a:pt x="16" y="28"/>
                  <a:pt x="16" y="28"/>
                </a:cubicBezTo>
                <a:cubicBezTo>
                  <a:pt x="16" y="29"/>
                  <a:pt x="16" y="29"/>
                  <a:pt x="16" y="29"/>
                </a:cubicBezTo>
                <a:cubicBezTo>
                  <a:pt x="16" y="29"/>
                  <a:pt x="16" y="29"/>
                  <a:pt x="16" y="29"/>
                </a:cubicBezTo>
                <a:cubicBezTo>
                  <a:pt x="16" y="29"/>
                  <a:pt x="16" y="29"/>
                  <a:pt x="16" y="29"/>
                </a:cubicBezTo>
                <a:cubicBezTo>
                  <a:pt x="16" y="30"/>
                  <a:pt x="16" y="30"/>
                  <a:pt x="16" y="30"/>
                </a:cubicBezTo>
                <a:cubicBezTo>
                  <a:pt x="16" y="31"/>
                  <a:pt x="16" y="31"/>
                  <a:pt x="16" y="31"/>
                </a:cubicBezTo>
                <a:cubicBezTo>
                  <a:pt x="17" y="32"/>
                  <a:pt x="17" y="32"/>
                  <a:pt x="17" y="32"/>
                </a:cubicBezTo>
                <a:cubicBezTo>
                  <a:pt x="18" y="32"/>
                  <a:pt x="18" y="32"/>
                  <a:pt x="18" y="32"/>
                </a:cubicBezTo>
                <a:cubicBezTo>
                  <a:pt x="18" y="33"/>
                  <a:pt x="18" y="33"/>
                  <a:pt x="18" y="33"/>
                </a:cubicBezTo>
                <a:cubicBezTo>
                  <a:pt x="19" y="33"/>
                  <a:pt x="19" y="33"/>
                  <a:pt x="19" y="33"/>
                </a:cubicBezTo>
                <a:cubicBezTo>
                  <a:pt x="19" y="34"/>
                  <a:pt x="19" y="34"/>
                  <a:pt x="19" y="35"/>
                </a:cubicBezTo>
                <a:cubicBezTo>
                  <a:pt x="19" y="35"/>
                  <a:pt x="19" y="35"/>
                  <a:pt x="19" y="35"/>
                </a:cubicBezTo>
                <a:cubicBezTo>
                  <a:pt x="20" y="36"/>
                  <a:pt x="20" y="36"/>
                  <a:pt x="20" y="36"/>
                </a:cubicBezTo>
                <a:cubicBezTo>
                  <a:pt x="21" y="36"/>
                  <a:pt x="21" y="36"/>
                  <a:pt x="21" y="36"/>
                </a:cubicBezTo>
                <a:cubicBezTo>
                  <a:pt x="21" y="37"/>
                  <a:pt x="21" y="37"/>
                  <a:pt x="21" y="37"/>
                </a:cubicBezTo>
                <a:cubicBezTo>
                  <a:pt x="22" y="37"/>
                  <a:pt x="22" y="37"/>
                  <a:pt x="22" y="37"/>
                </a:cubicBezTo>
                <a:cubicBezTo>
                  <a:pt x="22" y="37"/>
                  <a:pt x="23" y="37"/>
                  <a:pt x="24" y="37"/>
                </a:cubicBezTo>
                <a:cubicBezTo>
                  <a:pt x="24" y="37"/>
                  <a:pt x="24" y="36"/>
                  <a:pt x="24" y="36"/>
                </a:cubicBezTo>
                <a:cubicBezTo>
                  <a:pt x="24" y="35"/>
                  <a:pt x="24" y="35"/>
                  <a:pt x="24" y="35"/>
                </a:cubicBezTo>
                <a:cubicBezTo>
                  <a:pt x="24" y="34"/>
                  <a:pt x="24" y="33"/>
                  <a:pt x="24" y="33"/>
                </a:cubicBezTo>
                <a:cubicBezTo>
                  <a:pt x="24" y="32"/>
                  <a:pt x="24" y="32"/>
                  <a:pt x="24" y="32"/>
                </a:cubicBezTo>
                <a:cubicBezTo>
                  <a:pt x="24" y="31"/>
                  <a:pt x="24" y="31"/>
                  <a:pt x="24" y="30"/>
                </a:cubicBezTo>
                <a:cubicBezTo>
                  <a:pt x="24" y="30"/>
                  <a:pt x="24" y="30"/>
                  <a:pt x="24" y="29"/>
                </a:cubicBezTo>
                <a:cubicBezTo>
                  <a:pt x="24" y="29"/>
                  <a:pt x="24" y="28"/>
                  <a:pt x="24" y="28"/>
                </a:cubicBezTo>
                <a:cubicBezTo>
                  <a:pt x="24" y="27"/>
                  <a:pt x="24" y="27"/>
                  <a:pt x="24" y="26"/>
                </a:cubicBezTo>
                <a:cubicBezTo>
                  <a:pt x="24" y="25"/>
                  <a:pt x="24" y="24"/>
                  <a:pt x="24" y="24"/>
                </a:cubicBezTo>
                <a:cubicBezTo>
                  <a:pt x="24" y="23"/>
                  <a:pt x="24" y="22"/>
                  <a:pt x="24" y="21"/>
                </a:cubicBezTo>
                <a:cubicBezTo>
                  <a:pt x="24" y="20"/>
                  <a:pt x="25" y="19"/>
                  <a:pt x="25" y="18"/>
                </a:cubicBezTo>
                <a:cubicBezTo>
                  <a:pt x="25" y="18"/>
                  <a:pt x="25" y="18"/>
                  <a:pt x="25" y="17"/>
                </a:cubicBezTo>
                <a:cubicBezTo>
                  <a:pt x="25" y="17"/>
                  <a:pt x="25" y="16"/>
                  <a:pt x="25" y="16"/>
                </a:cubicBezTo>
                <a:cubicBezTo>
                  <a:pt x="26" y="15"/>
                  <a:pt x="26" y="15"/>
                  <a:pt x="26" y="14"/>
                </a:cubicBezTo>
                <a:cubicBezTo>
                  <a:pt x="26" y="14"/>
                  <a:pt x="26" y="14"/>
                  <a:pt x="26" y="13"/>
                </a:cubicBezTo>
                <a:cubicBezTo>
                  <a:pt x="27" y="12"/>
                  <a:pt x="27" y="12"/>
                  <a:pt x="27" y="12"/>
                </a:cubicBezTo>
                <a:cubicBezTo>
                  <a:pt x="28" y="12"/>
                  <a:pt x="28" y="12"/>
                  <a:pt x="28" y="12"/>
                </a:cubicBezTo>
                <a:cubicBezTo>
                  <a:pt x="28" y="11"/>
                  <a:pt x="29" y="11"/>
                  <a:pt x="29" y="11"/>
                </a:cubicBezTo>
                <a:cubicBezTo>
                  <a:pt x="29" y="11"/>
                  <a:pt x="29" y="11"/>
                  <a:pt x="29" y="11"/>
                </a:cubicBezTo>
                <a:cubicBezTo>
                  <a:pt x="30" y="10"/>
                  <a:pt x="30" y="10"/>
                  <a:pt x="30" y="10"/>
                </a:cubicBezTo>
                <a:cubicBezTo>
                  <a:pt x="31" y="9"/>
                  <a:pt x="31" y="9"/>
                  <a:pt x="31" y="9"/>
                </a:cubicBezTo>
                <a:cubicBezTo>
                  <a:pt x="30" y="8"/>
                  <a:pt x="30" y="8"/>
                  <a:pt x="30" y="8"/>
                </a:cubicBezTo>
                <a:cubicBezTo>
                  <a:pt x="30" y="8"/>
                  <a:pt x="30" y="8"/>
                  <a:pt x="30" y="8"/>
                </a:cubicBezTo>
                <a:cubicBezTo>
                  <a:pt x="30" y="8"/>
                  <a:pt x="30" y="8"/>
                  <a:pt x="30" y="8"/>
                </a:cubicBezTo>
                <a:cubicBezTo>
                  <a:pt x="30" y="7"/>
                  <a:pt x="30" y="7"/>
                  <a:pt x="30" y="7"/>
                </a:cubicBezTo>
                <a:cubicBezTo>
                  <a:pt x="29" y="6"/>
                  <a:pt x="29" y="6"/>
                  <a:pt x="29" y="6"/>
                </a:cubicBezTo>
                <a:cubicBezTo>
                  <a:pt x="29" y="5"/>
                  <a:pt x="29" y="5"/>
                  <a:pt x="29" y="5"/>
                </a:cubicBezTo>
                <a:cubicBezTo>
                  <a:pt x="29" y="5"/>
                  <a:pt x="29" y="4"/>
                  <a:pt x="29" y="4"/>
                </a:cubicBezTo>
                <a:cubicBezTo>
                  <a:pt x="29" y="3"/>
                  <a:pt x="29" y="3"/>
                  <a:pt x="29" y="2"/>
                </a:cubicBezTo>
                <a:cubicBezTo>
                  <a:pt x="29" y="1"/>
                  <a:pt x="29" y="1"/>
                  <a:pt x="29" y="1"/>
                </a:cubicBezTo>
                <a:cubicBezTo>
                  <a:pt x="30" y="1"/>
                  <a:pt x="30" y="1"/>
                  <a:pt x="30" y="1"/>
                </a:cubicBezTo>
                <a:cubicBezTo>
                  <a:pt x="30" y="1"/>
                  <a:pt x="30" y="1"/>
                  <a:pt x="30" y="1"/>
                </a:cubicBezTo>
                <a:cubicBezTo>
                  <a:pt x="31" y="1"/>
                  <a:pt x="31" y="1"/>
                  <a:pt x="31" y="1"/>
                </a:cubicBezTo>
                <a:cubicBezTo>
                  <a:pt x="32" y="0"/>
                  <a:pt x="33" y="0"/>
                  <a:pt x="34" y="0"/>
                </a:cubicBezTo>
                <a:cubicBezTo>
                  <a:pt x="35" y="0"/>
                  <a:pt x="35" y="0"/>
                  <a:pt x="35" y="0"/>
                </a:cubicBezTo>
                <a:cubicBezTo>
                  <a:pt x="35" y="1"/>
                  <a:pt x="35" y="1"/>
                  <a:pt x="35" y="1"/>
                </a:cubicBezTo>
                <a:cubicBezTo>
                  <a:pt x="36" y="1"/>
                  <a:pt x="36" y="1"/>
                  <a:pt x="36" y="1"/>
                </a:cubicBezTo>
                <a:cubicBezTo>
                  <a:pt x="36" y="1"/>
                  <a:pt x="36" y="2"/>
                  <a:pt x="36" y="2"/>
                </a:cubicBezTo>
                <a:cubicBezTo>
                  <a:pt x="37" y="3"/>
                  <a:pt x="37" y="3"/>
                  <a:pt x="37" y="3"/>
                </a:cubicBezTo>
                <a:cubicBezTo>
                  <a:pt x="37" y="3"/>
                  <a:pt x="37" y="3"/>
                  <a:pt x="37" y="3"/>
                </a:cubicBezTo>
                <a:cubicBezTo>
                  <a:pt x="37" y="4"/>
                  <a:pt x="37" y="4"/>
                  <a:pt x="37" y="4"/>
                </a:cubicBezTo>
                <a:cubicBezTo>
                  <a:pt x="37" y="4"/>
                  <a:pt x="37" y="5"/>
                  <a:pt x="36" y="5"/>
                </a:cubicBezTo>
                <a:cubicBezTo>
                  <a:pt x="36" y="5"/>
                  <a:pt x="36" y="5"/>
                  <a:pt x="36" y="5"/>
                </a:cubicBezTo>
                <a:cubicBezTo>
                  <a:pt x="36" y="6"/>
                  <a:pt x="36" y="6"/>
                  <a:pt x="36" y="7"/>
                </a:cubicBezTo>
                <a:cubicBezTo>
                  <a:pt x="36" y="7"/>
                  <a:pt x="37" y="8"/>
                  <a:pt x="38" y="8"/>
                </a:cubicBezTo>
                <a:cubicBezTo>
                  <a:pt x="38" y="8"/>
                  <a:pt x="38" y="8"/>
                  <a:pt x="38" y="8"/>
                </a:cubicBezTo>
                <a:cubicBezTo>
                  <a:pt x="39" y="9"/>
                  <a:pt x="39" y="9"/>
                  <a:pt x="39" y="9"/>
                </a:cubicBezTo>
                <a:cubicBezTo>
                  <a:pt x="39" y="10"/>
                  <a:pt x="39" y="10"/>
                  <a:pt x="39" y="10"/>
                </a:cubicBezTo>
                <a:cubicBezTo>
                  <a:pt x="40" y="10"/>
                  <a:pt x="40" y="10"/>
                  <a:pt x="40" y="10"/>
                </a:cubicBezTo>
                <a:cubicBezTo>
                  <a:pt x="40" y="10"/>
                  <a:pt x="41" y="10"/>
                  <a:pt x="41" y="10"/>
                </a:cubicBezTo>
                <a:cubicBezTo>
                  <a:pt x="41" y="11"/>
                  <a:pt x="41" y="11"/>
                  <a:pt x="41" y="11"/>
                </a:cubicBezTo>
                <a:cubicBezTo>
                  <a:pt x="42" y="11"/>
                  <a:pt x="42" y="11"/>
                  <a:pt x="42" y="11"/>
                </a:cubicBezTo>
                <a:cubicBezTo>
                  <a:pt x="42" y="12"/>
                  <a:pt x="43" y="12"/>
                  <a:pt x="43" y="12"/>
                </a:cubicBezTo>
                <a:cubicBezTo>
                  <a:pt x="43" y="13"/>
                  <a:pt x="43" y="13"/>
                  <a:pt x="43" y="13"/>
                </a:cubicBezTo>
                <a:cubicBezTo>
                  <a:pt x="44" y="15"/>
                  <a:pt x="44" y="17"/>
                  <a:pt x="45" y="20"/>
                </a:cubicBezTo>
                <a:cubicBezTo>
                  <a:pt x="45" y="20"/>
                  <a:pt x="45" y="21"/>
                  <a:pt x="45" y="21"/>
                </a:cubicBezTo>
                <a:cubicBezTo>
                  <a:pt x="45" y="23"/>
                  <a:pt x="45" y="24"/>
                  <a:pt x="45" y="25"/>
                </a:cubicBezTo>
                <a:cubicBezTo>
                  <a:pt x="45" y="25"/>
                  <a:pt x="45" y="26"/>
                  <a:pt x="45" y="26"/>
                </a:cubicBezTo>
                <a:cubicBezTo>
                  <a:pt x="46" y="28"/>
                  <a:pt x="46" y="29"/>
                  <a:pt x="46" y="30"/>
                </a:cubicBezTo>
                <a:cubicBezTo>
                  <a:pt x="46" y="31"/>
                  <a:pt x="46" y="31"/>
                  <a:pt x="47" y="32"/>
                </a:cubicBezTo>
                <a:cubicBezTo>
                  <a:pt x="47" y="32"/>
                  <a:pt x="46" y="33"/>
                  <a:pt x="46" y="33"/>
                </a:cubicBezTo>
                <a:cubicBezTo>
                  <a:pt x="46" y="34"/>
                  <a:pt x="47" y="34"/>
                  <a:pt x="47" y="34"/>
                </a:cubicBezTo>
                <a:cubicBezTo>
                  <a:pt x="47" y="35"/>
                  <a:pt x="47" y="35"/>
                  <a:pt x="47" y="36"/>
                </a:cubicBezTo>
                <a:cubicBezTo>
                  <a:pt x="47" y="37"/>
                  <a:pt x="47" y="37"/>
                  <a:pt x="47" y="37"/>
                </a:cubicBezTo>
                <a:cubicBezTo>
                  <a:pt x="48" y="38"/>
                  <a:pt x="48" y="38"/>
                  <a:pt x="48" y="38"/>
                </a:cubicBezTo>
                <a:cubicBezTo>
                  <a:pt x="48" y="38"/>
                  <a:pt x="48" y="39"/>
                  <a:pt x="48" y="39"/>
                </a:cubicBezTo>
                <a:cubicBezTo>
                  <a:pt x="48" y="39"/>
                  <a:pt x="48" y="39"/>
                  <a:pt x="48" y="39"/>
                </a:cubicBezTo>
                <a:cubicBezTo>
                  <a:pt x="48" y="40"/>
                  <a:pt x="48" y="40"/>
                  <a:pt x="48" y="41"/>
                </a:cubicBezTo>
                <a:cubicBezTo>
                  <a:pt x="49" y="42"/>
                  <a:pt x="49" y="42"/>
                  <a:pt x="49" y="43"/>
                </a:cubicBezTo>
                <a:cubicBezTo>
                  <a:pt x="50" y="43"/>
                  <a:pt x="50" y="44"/>
                  <a:pt x="50" y="45"/>
                </a:cubicBezTo>
                <a:cubicBezTo>
                  <a:pt x="50" y="45"/>
                  <a:pt x="50" y="46"/>
                  <a:pt x="51" y="46"/>
                </a:cubicBezTo>
                <a:cubicBezTo>
                  <a:pt x="51" y="52"/>
                  <a:pt x="51" y="52"/>
                  <a:pt x="51" y="52"/>
                </a:cubicBezTo>
                <a:cubicBezTo>
                  <a:pt x="51" y="53"/>
                  <a:pt x="51" y="54"/>
                  <a:pt x="51" y="55"/>
                </a:cubicBezTo>
                <a:cubicBezTo>
                  <a:pt x="50" y="56"/>
                  <a:pt x="50" y="56"/>
                  <a:pt x="49" y="56"/>
                </a:cubicBezTo>
                <a:cubicBezTo>
                  <a:pt x="49" y="56"/>
                  <a:pt x="48" y="56"/>
                  <a:pt x="48" y="56"/>
                </a:cubicBezTo>
                <a:cubicBezTo>
                  <a:pt x="47" y="56"/>
                  <a:pt x="47" y="56"/>
                  <a:pt x="46" y="56"/>
                </a:cubicBezTo>
                <a:cubicBezTo>
                  <a:pt x="46" y="56"/>
                  <a:pt x="46" y="56"/>
                  <a:pt x="45" y="56"/>
                </a:cubicBezTo>
                <a:cubicBezTo>
                  <a:pt x="44" y="56"/>
                  <a:pt x="44" y="56"/>
                  <a:pt x="44" y="56"/>
                </a:cubicBezTo>
                <a:cubicBezTo>
                  <a:pt x="44" y="56"/>
                  <a:pt x="43" y="56"/>
                  <a:pt x="43" y="56"/>
                </a:cubicBezTo>
                <a:cubicBezTo>
                  <a:pt x="42" y="55"/>
                  <a:pt x="42" y="55"/>
                  <a:pt x="42" y="55"/>
                </a:cubicBezTo>
                <a:cubicBezTo>
                  <a:pt x="42" y="55"/>
                  <a:pt x="42" y="55"/>
                  <a:pt x="42" y="55"/>
                </a:cubicBezTo>
                <a:cubicBezTo>
                  <a:pt x="42" y="54"/>
                  <a:pt x="42" y="54"/>
                  <a:pt x="42" y="54"/>
                </a:cubicBezTo>
                <a:cubicBezTo>
                  <a:pt x="42" y="54"/>
                  <a:pt x="42" y="54"/>
                  <a:pt x="42" y="54"/>
                </a:cubicBezTo>
                <a:cubicBezTo>
                  <a:pt x="42" y="53"/>
                  <a:pt x="42" y="53"/>
                  <a:pt x="42" y="52"/>
                </a:cubicBezTo>
                <a:cubicBezTo>
                  <a:pt x="42" y="51"/>
                  <a:pt x="42" y="51"/>
                  <a:pt x="42" y="51"/>
                </a:cubicBezTo>
                <a:cubicBezTo>
                  <a:pt x="42" y="51"/>
                  <a:pt x="42" y="51"/>
                  <a:pt x="42" y="50"/>
                </a:cubicBezTo>
                <a:cubicBezTo>
                  <a:pt x="42" y="49"/>
                  <a:pt x="42" y="48"/>
                  <a:pt x="42" y="46"/>
                </a:cubicBezTo>
                <a:cubicBezTo>
                  <a:pt x="43" y="45"/>
                  <a:pt x="43" y="44"/>
                  <a:pt x="43" y="42"/>
                </a:cubicBezTo>
                <a:cubicBezTo>
                  <a:pt x="44" y="42"/>
                  <a:pt x="44" y="41"/>
                  <a:pt x="44" y="40"/>
                </a:cubicBezTo>
                <a:cubicBezTo>
                  <a:pt x="44" y="40"/>
                  <a:pt x="44" y="39"/>
                  <a:pt x="44" y="39"/>
                </a:cubicBezTo>
                <a:cubicBezTo>
                  <a:pt x="44" y="38"/>
                  <a:pt x="44" y="38"/>
                  <a:pt x="44" y="38"/>
                </a:cubicBezTo>
                <a:cubicBezTo>
                  <a:pt x="45" y="37"/>
                  <a:pt x="45" y="37"/>
                  <a:pt x="45" y="37"/>
                </a:cubicBezTo>
                <a:cubicBezTo>
                  <a:pt x="45" y="37"/>
                  <a:pt x="45" y="37"/>
                  <a:pt x="45" y="37"/>
                </a:cubicBezTo>
                <a:cubicBezTo>
                  <a:pt x="45" y="37"/>
                  <a:pt x="45" y="37"/>
                  <a:pt x="45" y="37"/>
                </a:cubicBezTo>
                <a:cubicBezTo>
                  <a:pt x="45" y="36"/>
                  <a:pt x="45" y="36"/>
                  <a:pt x="45" y="36"/>
                </a:cubicBezTo>
                <a:cubicBezTo>
                  <a:pt x="44" y="36"/>
                  <a:pt x="44" y="36"/>
                  <a:pt x="44" y="36"/>
                </a:cubicBezTo>
                <a:cubicBezTo>
                  <a:pt x="44" y="36"/>
                  <a:pt x="44" y="35"/>
                  <a:pt x="44" y="35"/>
                </a:cubicBezTo>
                <a:cubicBezTo>
                  <a:pt x="43" y="34"/>
                  <a:pt x="43" y="34"/>
                  <a:pt x="43" y="34"/>
                </a:cubicBezTo>
                <a:cubicBezTo>
                  <a:pt x="43" y="34"/>
                  <a:pt x="43" y="34"/>
                  <a:pt x="43" y="34"/>
                </a:cubicBezTo>
                <a:cubicBezTo>
                  <a:pt x="43" y="34"/>
                  <a:pt x="43" y="34"/>
                  <a:pt x="43" y="34"/>
                </a:cubicBezTo>
                <a:cubicBezTo>
                  <a:pt x="42" y="34"/>
                  <a:pt x="42" y="35"/>
                  <a:pt x="42" y="36"/>
                </a:cubicBezTo>
                <a:cubicBezTo>
                  <a:pt x="42" y="37"/>
                  <a:pt x="41" y="38"/>
                  <a:pt x="41" y="39"/>
                </a:cubicBezTo>
                <a:cubicBezTo>
                  <a:pt x="41" y="40"/>
                  <a:pt x="41" y="40"/>
                  <a:pt x="41" y="40"/>
                </a:cubicBezTo>
                <a:cubicBezTo>
                  <a:pt x="41" y="41"/>
                  <a:pt x="41" y="42"/>
                  <a:pt x="41" y="43"/>
                </a:cubicBezTo>
                <a:cubicBezTo>
                  <a:pt x="41" y="44"/>
                  <a:pt x="41" y="44"/>
                  <a:pt x="41" y="44"/>
                </a:cubicBezTo>
                <a:cubicBezTo>
                  <a:pt x="41" y="44"/>
                  <a:pt x="41" y="45"/>
                  <a:pt x="41" y="46"/>
                </a:cubicBezTo>
                <a:cubicBezTo>
                  <a:pt x="40" y="47"/>
                  <a:pt x="40" y="49"/>
                  <a:pt x="40" y="50"/>
                </a:cubicBezTo>
                <a:cubicBezTo>
                  <a:pt x="40" y="51"/>
                  <a:pt x="40" y="52"/>
                  <a:pt x="40" y="53"/>
                </a:cubicBezTo>
                <a:cubicBezTo>
                  <a:pt x="40" y="54"/>
                  <a:pt x="40" y="54"/>
                  <a:pt x="40" y="55"/>
                </a:cubicBezTo>
                <a:cubicBezTo>
                  <a:pt x="39" y="55"/>
                  <a:pt x="39" y="55"/>
                  <a:pt x="39" y="55"/>
                </a:cubicBezTo>
                <a:cubicBezTo>
                  <a:pt x="39" y="56"/>
                  <a:pt x="39" y="57"/>
                  <a:pt x="39" y="58"/>
                </a:cubicBezTo>
                <a:cubicBezTo>
                  <a:pt x="39" y="59"/>
                  <a:pt x="39" y="59"/>
                  <a:pt x="38" y="60"/>
                </a:cubicBezTo>
                <a:cubicBezTo>
                  <a:pt x="38" y="61"/>
                  <a:pt x="38" y="61"/>
                  <a:pt x="38" y="61"/>
                </a:cubicBezTo>
                <a:cubicBezTo>
                  <a:pt x="38" y="62"/>
                  <a:pt x="38" y="62"/>
                  <a:pt x="38" y="63"/>
                </a:cubicBezTo>
                <a:cubicBezTo>
                  <a:pt x="38" y="64"/>
                  <a:pt x="38" y="65"/>
                  <a:pt x="38" y="65"/>
                </a:cubicBezTo>
                <a:cubicBezTo>
                  <a:pt x="38" y="66"/>
                  <a:pt x="38" y="66"/>
                  <a:pt x="38" y="66"/>
                </a:cubicBezTo>
                <a:cubicBezTo>
                  <a:pt x="39" y="67"/>
                  <a:pt x="39" y="67"/>
                  <a:pt x="39" y="67"/>
                </a:cubicBezTo>
                <a:cubicBezTo>
                  <a:pt x="39" y="68"/>
                  <a:pt x="39" y="68"/>
                  <a:pt x="39" y="68"/>
                </a:cubicBezTo>
                <a:moveTo>
                  <a:pt x="28" y="26"/>
                </a:moveTo>
                <a:cubicBezTo>
                  <a:pt x="28" y="26"/>
                  <a:pt x="28" y="26"/>
                  <a:pt x="28" y="26"/>
                </a:cubicBezTo>
                <a:close/>
                <a:moveTo>
                  <a:pt x="47" y="39"/>
                </a:moveTo>
                <a:cubicBezTo>
                  <a:pt x="47" y="41"/>
                  <a:pt x="47" y="41"/>
                  <a:pt x="47" y="41"/>
                </a:cubicBezTo>
                <a:cubicBezTo>
                  <a:pt x="47" y="41"/>
                  <a:pt x="47" y="41"/>
                  <a:pt x="47" y="42"/>
                </a:cubicBezTo>
                <a:cubicBezTo>
                  <a:pt x="47" y="42"/>
                  <a:pt x="47" y="42"/>
                  <a:pt x="47" y="42"/>
                </a:cubicBezTo>
                <a:cubicBezTo>
                  <a:pt x="48" y="43"/>
                  <a:pt x="48" y="43"/>
                  <a:pt x="48" y="44"/>
                </a:cubicBezTo>
                <a:cubicBezTo>
                  <a:pt x="49" y="45"/>
                  <a:pt x="49" y="45"/>
                  <a:pt x="49" y="45"/>
                </a:cubicBezTo>
                <a:cubicBezTo>
                  <a:pt x="49" y="45"/>
                  <a:pt x="49" y="45"/>
                  <a:pt x="49" y="45"/>
                </a:cubicBezTo>
                <a:cubicBezTo>
                  <a:pt x="49" y="44"/>
                  <a:pt x="49" y="44"/>
                  <a:pt x="49" y="44"/>
                </a:cubicBezTo>
                <a:cubicBezTo>
                  <a:pt x="49" y="43"/>
                  <a:pt x="49" y="43"/>
                  <a:pt x="49" y="43"/>
                </a:cubicBezTo>
                <a:cubicBezTo>
                  <a:pt x="48" y="42"/>
                  <a:pt x="48" y="42"/>
                  <a:pt x="48" y="42"/>
                </a:cubicBezTo>
                <a:cubicBezTo>
                  <a:pt x="48" y="42"/>
                  <a:pt x="48" y="41"/>
                  <a:pt x="48" y="40"/>
                </a:cubicBezTo>
                <a:cubicBezTo>
                  <a:pt x="47" y="40"/>
                  <a:pt x="47" y="40"/>
                  <a:pt x="47" y="39"/>
                </a:cubicBezTo>
                <a:moveTo>
                  <a:pt x="45" y="39"/>
                </a:moveTo>
                <a:cubicBezTo>
                  <a:pt x="45" y="40"/>
                  <a:pt x="45" y="40"/>
                  <a:pt x="45" y="40"/>
                </a:cubicBezTo>
                <a:cubicBezTo>
                  <a:pt x="45" y="42"/>
                  <a:pt x="44" y="43"/>
                  <a:pt x="44" y="44"/>
                </a:cubicBezTo>
                <a:cubicBezTo>
                  <a:pt x="44" y="44"/>
                  <a:pt x="44" y="44"/>
                  <a:pt x="44" y="44"/>
                </a:cubicBezTo>
                <a:cubicBezTo>
                  <a:pt x="45" y="44"/>
                  <a:pt x="45" y="44"/>
                  <a:pt x="45" y="44"/>
                </a:cubicBezTo>
                <a:cubicBezTo>
                  <a:pt x="45" y="43"/>
                  <a:pt x="45" y="43"/>
                  <a:pt x="45" y="43"/>
                </a:cubicBezTo>
                <a:cubicBezTo>
                  <a:pt x="45" y="43"/>
                  <a:pt x="45" y="43"/>
                  <a:pt x="45" y="43"/>
                </a:cubicBezTo>
                <a:cubicBezTo>
                  <a:pt x="45" y="42"/>
                  <a:pt x="45" y="42"/>
                  <a:pt x="46" y="42"/>
                </a:cubicBezTo>
                <a:cubicBezTo>
                  <a:pt x="46" y="41"/>
                  <a:pt x="46" y="41"/>
                  <a:pt x="46" y="41"/>
                </a:cubicBezTo>
                <a:cubicBezTo>
                  <a:pt x="46" y="40"/>
                  <a:pt x="46" y="40"/>
                  <a:pt x="46" y="40"/>
                </a:cubicBezTo>
                <a:cubicBezTo>
                  <a:pt x="45" y="39"/>
                  <a:pt x="45" y="39"/>
                  <a:pt x="45" y="39"/>
                </a:cubicBezTo>
                <a:cubicBezTo>
                  <a:pt x="45" y="39"/>
                  <a:pt x="45" y="39"/>
                  <a:pt x="45" y="39"/>
                </a:cubicBezTo>
                <a:moveTo>
                  <a:pt x="7" y="42"/>
                </a:moveTo>
                <a:cubicBezTo>
                  <a:pt x="7" y="43"/>
                  <a:pt x="7" y="43"/>
                  <a:pt x="7" y="43"/>
                </a:cubicBezTo>
                <a:cubicBezTo>
                  <a:pt x="7" y="44"/>
                  <a:pt x="7" y="44"/>
                  <a:pt x="7" y="45"/>
                </a:cubicBezTo>
                <a:cubicBezTo>
                  <a:pt x="6" y="45"/>
                  <a:pt x="6" y="46"/>
                  <a:pt x="5" y="46"/>
                </a:cubicBezTo>
                <a:cubicBezTo>
                  <a:pt x="5" y="47"/>
                  <a:pt x="5" y="47"/>
                  <a:pt x="5" y="47"/>
                </a:cubicBezTo>
                <a:cubicBezTo>
                  <a:pt x="5" y="47"/>
                  <a:pt x="5" y="47"/>
                  <a:pt x="5" y="47"/>
                </a:cubicBezTo>
                <a:cubicBezTo>
                  <a:pt x="6" y="48"/>
                  <a:pt x="6" y="48"/>
                  <a:pt x="6" y="49"/>
                </a:cubicBezTo>
                <a:cubicBezTo>
                  <a:pt x="6" y="51"/>
                  <a:pt x="7" y="53"/>
                  <a:pt x="7" y="55"/>
                </a:cubicBezTo>
                <a:cubicBezTo>
                  <a:pt x="7" y="56"/>
                  <a:pt x="7" y="58"/>
                  <a:pt x="8" y="60"/>
                </a:cubicBezTo>
                <a:cubicBezTo>
                  <a:pt x="8" y="59"/>
                  <a:pt x="8" y="58"/>
                  <a:pt x="8" y="57"/>
                </a:cubicBezTo>
                <a:cubicBezTo>
                  <a:pt x="8" y="56"/>
                  <a:pt x="8" y="56"/>
                  <a:pt x="8" y="55"/>
                </a:cubicBezTo>
                <a:cubicBezTo>
                  <a:pt x="8" y="54"/>
                  <a:pt x="8" y="53"/>
                  <a:pt x="8" y="52"/>
                </a:cubicBezTo>
                <a:cubicBezTo>
                  <a:pt x="8" y="52"/>
                  <a:pt x="8" y="51"/>
                  <a:pt x="8" y="51"/>
                </a:cubicBezTo>
                <a:cubicBezTo>
                  <a:pt x="8" y="51"/>
                  <a:pt x="8" y="50"/>
                  <a:pt x="8" y="50"/>
                </a:cubicBezTo>
                <a:cubicBezTo>
                  <a:pt x="8" y="49"/>
                  <a:pt x="8" y="49"/>
                  <a:pt x="8" y="48"/>
                </a:cubicBezTo>
                <a:cubicBezTo>
                  <a:pt x="7" y="47"/>
                  <a:pt x="7" y="47"/>
                  <a:pt x="7" y="46"/>
                </a:cubicBezTo>
                <a:cubicBezTo>
                  <a:pt x="7" y="45"/>
                  <a:pt x="7" y="43"/>
                  <a:pt x="7" y="42"/>
                </a:cubicBezTo>
                <a:moveTo>
                  <a:pt x="5" y="47"/>
                </a:moveTo>
                <a:cubicBezTo>
                  <a:pt x="5" y="48"/>
                  <a:pt x="5" y="49"/>
                  <a:pt x="5" y="50"/>
                </a:cubicBezTo>
                <a:cubicBezTo>
                  <a:pt x="6" y="50"/>
                  <a:pt x="6" y="50"/>
                  <a:pt x="6" y="50"/>
                </a:cubicBezTo>
                <a:cubicBezTo>
                  <a:pt x="6" y="49"/>
                  <a:pt x="5" y="48"/>
                  <a:pt x="5" y="47"/>
                </a:cubicBezTo>
                <a:moveTo>
                  <a:pt x="5" y="48"/>
                </a:moveTo>
                <a:cubicBezTo>
                  <a:pt x="4" y="48"/>
                  <a:pt x="4" y="48"/>
                  <a:pt x="4" y="48"/>
                </a:cubicBezTo>
                <a:cubicBezTo>
                  <a:pt x="4" y="48"/>
                  <a:pt x="4" y="48"/>
                  <a:pt x="4" y="48"/>
                </a:cubicBezTo>
                <a:cubicBezTo>
                  <a:pt x="4" y="48"/>
                  <a:pt x="4" y="48"/>
                  <a:pt x="4" y="48"/>
                </a:cubicBezTo>
                <a:cubicBezTo>
                  <a:pt x="4" y="48"/>
                  <a:pt x="4" y="48"/>
                  <a:pt x="4" y="48"/>
                </a:cubicBezTo>
                <a:cubicBezTo>
                  <a:pt x="4" y="49"/>
                  <a:pt x="4" y="50"/>
                  <a:pt x="4" y="50"/>
                </a:cubicBezTo>
                <a:cubicBezTo>
                  <a:pt x="4" y="50"/>
                  <a:pt x="4" y="50"/>
                  <a:pt x="4" y="50"/>
                </a:cubicBezTo>
                <a:cubicBezTo>
                  <a:pt x="5" y="50"/>
                  <a:pt x="5" y="50"/>
                  <a:pt x="5" y="50"/>
                </a:cubicBezTo>
                <a:cubicBezTo>
                  <a:pt x="5" y="50"/>
                  <a:pt x="5" y="50"/>
                  <a:pt x="5" y="50"/>
                </a:cubicBezTo>
                <a:cubicBezTo>
                  <a:pt x="5" y="50"/>
                  <a:pt x="5" y="49"/>
                  <a:pt x="5" y="48"/>
                </a:cubicBezTo>
                <a:moveTo>
                  <a:pt x="35" y="48"/>
                </a:moveTo>
                <a:cubicBezTo>
                  <a:pt x="35" y="48"/>
                  <a:pt x="35" y="48"/>
                  <a:pt x="35" y="48"/>
                </a:cubicBezTo>
                <a:cubicBezTo>
                  <a:pt x="35" y="48"/>
                  <a:pt x="35" y="48"/>
                  <a:pt x="35" y="48"/>
                </a:cubicBezTo>
                <a:cubicBezTo>
                  <a:pt x="35" y="48"/>
                  <a:pt x="35" y="48"/>
                  <a:pt x="35" y="48"/>
                </a:cubicBezTo>
                <a:cubicBezTo>
                  <a:pt x="35" y="48"/>
                  <a:pt x="35" y="48"/>
                  <a:pt x="35" y="48"/>
                </a:cubicBezTo>
                <a:moveTo>
                  <a:pt x="35" y="48"/>
                </a:moveTo>
                <a:cubicBezTo>
                  <a:pt x="35" y="50"/>
                  <a:pt x="34" y="51"/>
                  <a:pt x="34" y="52"/>
                </a:cubicBezTo>
                <a:cubicBezTo>
                  <a:pt x="34" y="53"/>
                  <a:pt x="34" y="53"/>
                  <a:pt x="34" y="54"/>
                </a:cubicBezTo>
                <a:cubicBezTo>
                  <a:pt x="34" y="55"/>
                  <a:pt x="34" y="55"/>
                  <a:pt x="34" y="56"/>
                </a:cubicBezTo>
                <a:cubicBezTo>
                  <a:pt x="34" y="57"/>
                  <a:pt x="34" y="58"/>
                  <a:pt x="34" y="59"/>
                </a:cubicBezTo>
                <a:cubicBezTo>
                  <a:pt x="34" y="60"/>
                  <a:pt x="35" y="61"/>
                  <a:pt x="35" y="62"/>
                </a:cubicBezTo>
                <a:cubicBezTo>
                  <a:pt x="35" y="62"/>
                  <a:pt x="35" y="62"/>
                  <a:pt x="35" y="62"/>
                </a:cubicBezTo>
                <a:cubicBezTo>
                  <a:pt x="35" y="62"/>
                  <a:pt x="35" y="62"/>
                  <a:pt x="35" y="62"/>
                </a:cubicBezTo>
                <a:cubicBezTo>
                  <a:pt x="35" y="60"/>
                  <a:pt x="35" y="58"/>
                  <a:pt x="35" y="56"/>
                </a:cubicBezTo>
                <a:cubicBezTo>
                  <a:pt x="35" y="55"/>
                  <a:pt x="35" y="55"/>
                  <a:pt x="35" y="55"/>
                </a:cubicBezTo>
                <a:cubicBezTo>
                  <a:pt x="35" y="54"/>
                  <a:pt x="35" y="54"/>
                  <a:pt x="35" y="54"/>
                </a:cubicBezTo>
                <a:cubicBezTo>
                  <a:pt x="35" y="53"/>
                  <a:pt x="35" y="53"/>
                  <a:pt x="35" y="53"/>
                </a:cubicBezTo>
                <a:cubicBezTo>
                  <a:pt x="35" y="52"/>
                  <a:pt x="35" y="52"/>
                  <a:pt x="35" y="52"/>
                </a:cubicBezTo>
                <a:cubicBezTo>
                  <a:pt x="35" y="51"/>
                  <a:pt x="35" y="49"/>
                  <a:pt x="35" y="48"/>
                </a:cubicBezTo>
                <a:moveTo>
                  <a:pt x="12" y="56"/>
                </a:moveTo>
                <a:cubicBezTo>
                  <a:pt x="11" y="57"/>
                  <a:pt x="11" y="57"/>
                  <a:pt x="11" y="57"/>
                </a:cubicBezTo>
                <a:cubicBezTo>
                  <a:pt x="11" y="58"/>
                  <a:pt x="11" y="58"/>
                  <a:pt x="11" y="58"/>
                </a:cubicBezTo>
                <a:cubicBezTo>
                  <a:pt x="11" y="59"/>
                  <a:pt x="11" y="59"/>
                  <a:pt x="11" y="59"/>
                </a:cubicBezTo>
                <a:cubicBezTo>
                  <a:pt x="11" y="59"/>
                  <a:pt x="11" y="59"/>
                  <a:pt x="11" y="60"/>
                </a:cubicBezTo>
                <a:cubicBezTo>
                  <a:pt x="12" y="60"/>
                  <a:pt x="12" y="60"/>
                  <a:pt x="12" y="60"/>
                </a:cubicBezTo>
                <a:cubicBezTo>
                  <a:pt x="12" y="60"/>
                  <a:pt x="12" y="60"/>
                  <a:pt x="12" y="60"/>
                </a:cubicBezTo>
                <a:cubicBezTo>
                  <a:pt x="12" y="59"/>
                  <a:pt x="12" y="59"/>
                  <a:pt x="12" y="58"/>
                </a:cubicBezTo>
                <a:cubicBezTo>
                  <a:pt x="12" y="58"/>
                  <a:pt x="12" y="58"/>
                  <a:pt x="12" y="58"/>
                </a:cubicBezTo>
                <a:cubicBezTo>
                  <a:pt x="12" y="57"/>
                  <a:pt x="12" y="57"/>
                  <a:pt x="12" y="56"/>
                </a:cubicBezTo>
                <a:moveTo>
                  <a:pt x="11" y="62"/>
                </a:moveTo>
                <a:cubicBezTo>
                  <a:pt x="11" y="62"/>
                  <a:pt x="11" y="62"/>
                  <a:pt x="11" y="62"/>
                </a:cubicBezTo>
                <a:cubicBezTo>
                  <a:pt x="11" y="62"/>
                  <a:pt x="11" y="62"/>
                  <a:pt x="11" y="62"/>
                </a:cubicBezTo>
                <a:cubicBezTo>
                  <a:pt x="11" y="62"/>
                  <a:pt x="11" y="62"/>
                  <a:pt x="11" y="62"/>
                </a:cubicBezTo>
                <a:moveTo>
                  <a:pt x="12" y="62"/>
                </a:moveTo>
                <a:cubicBezTo>
                  <a:pt x="12" y="62"/>
                  <a:pt x="12" y="62"/>
                  <a:pt x="12" y="62"/>
                </a:cubicBezTo>
                <a:cubicBezTo>
                  <a:pt x="12" y="62"/>
                  <a:pt x="12" y="62"/>
                  <a:pt x="12" y="62"/>
                </a:cubicBezTo>
                <a:cubicBezTo>
                  <a:pt x="12" y="62"/>
                  <a:pt x="12" y="62"/>
                  <a:pt x="12" y="62"/>
                </a:cubicBezTo>
                <a:moveTo>
                  <a:pt x="12" y="62"/>
                </a:moveTo>
                <a:cubicBezTo>
                  <a:pt x="12" y="63"/>
                  <a:pt x="12" y="63"/>
                  <a:pt x="12" y="63"/>
                </a:cubicBezTo>
                <a:cubicBezTo>
                  <a:pt x="12" y="64"/>
                  <a:pt x="12" y="64"/>
                  <a:pt x="12" y="64"/>
                </a:cubicBezTo>
                <a:cubicBezTo>
                  <a:pt x="12" y="63"/>
                  <a:pt x="12" y="62"/>
                  <a:pt x="12" y="62"/>
                </a:cubicBezTo>
                <a:moveTo>
                  <a:pt x="34" y="65"/>
                </a:moveTo>
                <a:cubicBezTo>
                  <a:pt x="35" y="66"/>
                  <a:pt x="35" y="66"/>
                  <a:pt x="35" y="66"/>
                </a:cubicBezTo>
                <a:cubicBezTo>
                  <a:pt x="35" y="66"/>
                  <a:pt x="35" y="66"/>
                  <a:pt x="35" y="66"/>
                </a:cubicBezTo>
                <a:cubicBezTo>
                  <a:pt x="35" y="66"/>
                  <a:pt x="35" y="66"/>
                  <a:pt x="35" y="66"/>
                </a:cubicBezTo>
                <a:cubicBezTo>
                  <a:pt x="35" y="66"/>
                  <a:pt x="35" y="66"/>
                  <a:pt x="35" y="66"/>
                </a:cubicBezTo>
                <a:cubicBezTo>
                  <a:pt x="35" y="66"/>
                  <a:pt x="35" y="66"/>
                  <a:pt x="35" y="66"/>
                </a:cubicBezTo>
                <a:cubicBezTo>
                  <a:pt x="35" y="65"/>
                  <a:pt x="35" y="65"/>
                  <a:pt x="35" y="65"/>
                </a:cubicBezTo>
                <a:cubicBezTo>
                  <a:pt x="35" y="65"/>
                  <a:pt x="35" y="65"/>
                  <a:pt x="35" y="65"/>
                </a:cubicBezTo>
                <a:cubicBezTo>
                  <a:pt x="34" y="65"/>
                  <a:pt x="34" y="65"/>
                  <a:pt x="34" y="65"/>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7" name="Rectangle 83"/>
          <p:cNvSpPr>
            <a:spLocks noChangeArrowheads="1"/>
          </p:cNvSpPr>
          <p:nvPr userDrawn="1"/>
        </p:nvSpPr>
        <p:spPr bwMode="auto">
          <a:xfrm>
            <a:off x="1579562"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8" name="Freeform 84"/>
          <p:cNvSpPr>
            <a:spLocks/>
          </p:cNvSpPr>
          <p:nvPr userDrawn="1"/>
        </p:nvSpPr>
        <p:spPr bwMode="auto">
          <a:xfrm>
            <a:off x="1550987"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9" name="Rectangle 85"/>
          <p:cNvSpPr>
            <a:spLocks noChangeArrowheads="1"/>
          </p:cNvSpPr>
          <p:nvPr userDrawn="1"/>
        </p:nvSpPr>
        <p:spPr bwMode="auto">
          <a:xfrm>
            <a:off x="1684337" y="-7060927"/>
            <a:ext cx="50800"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0" name="Rectangle 86"/>
          <p:cNvSpPr>
            <a:spLocks noChangeArrowheads="1"/>
          </p:cNvSpPr>
          <p:nvPr userDrawn="1"/>
        </p:nvSpPr>
        <p:spPr bwMode="auto">
          <a:xfrm>
            <a:off x="1687512"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1" name="Rectangle 87"/>
          <p:cNvSpPr>
            <a:spLocks noChangeArrowheads="1"/>
          </p:cNvSpPr>
          <p:nvPr userDrawn="1"/>
        </p:nvSpPr>
        <p:spPr bwMode="auto">
          <a:xfrm>
            <a:off x="1722437"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2" name="Rectangle 88"/>
          <p:cNvSpPr>
            <a:spLocks noChangeArrowheads="1"/>
          </p:cNvSpPr>
          <p:nvPr userDrawn="1"/>
        </p:nvSpPr>
        <p:spPr bwMode="auto">
          <a:xfrm>
            <a:off x="1722437"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3" name="Rectangle 89"/>
          <p:cNvSpPr>
            <a:spLocks noChangeArrowheads="1"/>
          </p:cNvSpPr>
          <p:nvPr userDrawn="1"/>
        </p:nvSpPr>
        <p:spPr bwMode="auto">
          <a:xfrm>
            <a:off x="1687512"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4" name="Rectangle 90"/>
          <p:cNvSpPr>
            <a:spLocks noChangeArrowheads="1"/>
          </p:cNvSpPr>
          <p:nvPr userDrawn="1"/>
        </p:nvSpPr>
        <p:spPr bwMode="auto">
          <a:xfrm>
            <a:off x="1766887"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5" name="Rectangle 91"/>
          <p:cNvSpPr>
            <a:spLocks noChangeArrowheads="1"/>
          </p:cNvSpPr>
          <p:nvPr userDrawn="1"/>
        </p:nvSpPr>
        <p:spPr bwMode="auto">
          <a:xfrm>
            <a:off x="177323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6" name="Rectangle 92"/>
          <p:cNvSpPr>
            <a:spLocks noChangeArrowheads="1"/>
          </p:cNvSpPr>
          <p:nvPr userDrawn="1"/>
        </p:nvSpPr>
        <p:spPr bwMode="auto">
          <a:xfrm>
            <a:off x="18049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7" name="Rectangle 93"/>
          <p:cNvSpPr>
            <a:spLocks noChangeArrowheads="1"/>
          </p:cNvSpPr>
          <p:nvPr userDrawn="1"/>
        </p:nvSpPr>
        <p:spPr bwMode="auto">
          <a:xfrm>
            <a:off x="177323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8" name="Rectangle 94"/>
          <p:cNvSpPr>
            <a:spLocks noChangeArrowheads="1"/>
          </p:cNvSpPr>
          <p:nvPr userDrawn="1"/>
        </p:nvSpPr>
        <p:spPr bwMode="auto">
          <a:xfrm>
            <a:off x="18049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9" name="Rectangle 95"/>
          <p:cNvSpPr>
            <a:spLocks noChangeArrowheads="1"/>
          </p:cNvSpPr>
          <p:nvPr userDrawn="1"/>
        </p:nvSpPr>
        <p:spPr bwMode="auto">
          <a:xfrm>
            <a:off x="1604962"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0" name="Rectangle 96"/>
          <p:cNvSpPr>
            <a:spLocks noChangeArrowheads="1"/>
          </p:cNvSpPr>
          <p:nvPr userDrawn="1"/>
        </p:nvSpPr>
        <p:spPr bwMode="auto">
          <a:xfrm>
            <a:off x="1611312"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1" name="Rectangle 97"/>
          <p:cNvSpPr>
            <a:spLocks noChangeArrowheads="1"/>
          </p:cNvSpPr>
          <p:nvPr userDrawn="1"/>
        </p:nvSpPr>
        <p:spPr bwMode="auto">
          <a:xfrm>
            <a:off x="16398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2" name="Rectangle 98"/>
          <p:cNvSpPr>
            <a:spLocks noChangeArrowheads="1"/>
          </p:cNvSpPr>
          <p:nvPr userDrawn="1"/>
        </p:nvSpPr>
        <p:spPr bwMode="auto">
          <a:xfrm>
            <a:off x="1611312"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3" name="Rectangle 99"/>
          <p:cNvSpPr>
            <a:spLocks noChangeArrowheads="1"/>
          </p:cNvSpPr>
          <p:nvPr userDrawn="1"/>
        </p:nvSpPr>
        <p:spPr bwMode="auto">
          <a:xfrm>
            <a:off x="16398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4" name="Rectangle 100"/>
          <p:cNvSpPr>
            <a:spLocks noChangeArrowheads="1"/>
          </p:cNvSpPr>
          <p:nvPr userDrawn="1"/>
        </p:nvSpPr>
        <p:spPr bwMode="auto">
          <a:xfrm>
            <a:off x="1766887"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5" name="Rectangle 101"/>
          <p:cNvSpPr>
            <a:spLocks noChangeArrowheads="1"/>
          </p:cNvSpPr>
          <p:nvPr userDrawn="1"/>
        </p:nvSpPr>
        <p:spPr bwMode="auto">
          <a:xfrm>
            <a:off x="177323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6" name="Rectangle 102"/>
          <p:cNvSpPr>
            <a:spLocks noChangeArrowheads="1"/>
          </p:cNvSpPr>
          <p:nvPr userDrawn="1"/>
        </p:nvSpPr>
        <p:spPr bwMode="auto">
          <a:xfrm>
            <a:off x="18049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7" name="Rectangle 103"/>
          <p:cNvSpPr>
            <a:spLocks noChangeArrowheads="1"/>
          </p:cNvSpPr>
          <p:nvPr userDrawn="1"/>
        </p:nvSpPr>
        <p:spPr bwMode="auto">
          <a:xfrm>
            <a:off x="177323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8" name="Rectangle 104"/>
          <p:cNvSpPr>
            <a:spLocks noChangeArrowheads="1"/>
          </p:cNvSpPr>
          <p:nvPr userDrawn="1"/>
        </p:nvSpPr>
        <p:spPr bwMode="auto">
          <a:xfrm>
            <a:off x="18049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9" name="Rectangle 105"/>
          <p:cNvSpPr>
            <a:spLocks noChangeArrowheads="1"/>
          </p:cNvSpPr>
          <p:nvPr userDrawn="1"/>
        </p:nvSpPr>
        <p:spPr bwMode="auto">
          <a:xfrm>
            <a:off x="1604962"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0" name="Rectangle 106"/>
          <p:cNvSpPr>
            <a:spLocks noChangeArrowheads="1"/>
          </p:cNvSpPr>
          <p:nvPr userDrawn="1"/>
        </p:nvSpPr>
        <p:spPr bwMode="auto">
          <a:xfrm>
            <a:off x="1611312"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1" name="Rectangle 107"/>
          <p:cNvSpPr>
            <a:spLocks noChangeArrowheads="1"/>
          </p:cNvSpPr>
          <p:nvPr userDrawn="1"/>
        </p:nvSpPr>
        <p:spPr bwMode="auto">
          <a:xfrm>
            <a:off x="16398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2" name="Rectangle 108"/>
          <p:cNvSpPr>
            <a:spLocks noChangeArrowheads="1"/>
          </p:cNvSpPr>
          <p:nvPr userDrawn="1"/>
        </p:nvSpPr>
        <p:spPr bwMode="auto">
          <a:xfrm>
            <a:off x="1611312"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3" name="Rectangle 109"/>
          <p:cNvSpPr>
            <a:spLocks noChangeArrowheads="1"/>
          </p:cNvSpPr>
          <p:nvPr userDrawn="1"/>
        </p:nvSpPr>
        <p:spPr bwMode="auto">
          <a:xfrm>
            <a:off x="16398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4" name="Rectangle 110"/>
          <p:cNvSpPr>
            <a:spLocks noChangeArrowheads="1"/>
          </p:cNvSpPr>
          <p:nvPr userDrawn="1"/>
        </p:nvSpPr>
        <p:spPr bwMode="auto">
          <a:xfrm>
            <a:off x="6397625"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5" name="Freeform 111"/>
          <p:cNvSpPr>
            <a:spLocks/>
          </p:cNvSpPr>
          <p:nvPr userDrawn="1"/>
        </p:nvSpPr>
        <p:spPr bwMode="auto">
          <a:xfrm>
            <a:off x="6369050"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6" name="Rectangle 112"/>
          <p:cNvSpPr>
            <a:spLocks noChangeArrowheads="1"/>
          </p:cNvSpPr>
          <p:nvPr userDrawn="1"/>
        </p:nvSpPr>
        <p:spPr bwMode="auto">
          <a:xfrm>
            <a:off x="6505575" y="-7060927"/>
            <a:ext cx="47625"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7" name="Rectangle 113"/>
          <p:cNvSpPr>
            <a:spLocks noChangeArrowheads="1"/>
          </p:cNvSpPr>
          <p:nvPr userDrawn="1"/>
        </p:nvSpPr>
        <p:spPr bwMode="auto">
          <a:xfrm>
            <a:off x="6505575"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8" name="Rectangle 114"/>
          <p:cNvSpPr>
            <a:spLocks noChangeArrowheads="1"/>
          </p:cNvSpPr>
          <p:nvPr userDrawn="1"/>
        </p:nvSpPr>
        <p:spPr bwMode="auto">
          <a:xfrm>
            <a:off x="6540500"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9" name="Rectangle 115"/>
          <p:cNvSpPr>
            <a:spLocks noChangeArrowheads="1"/>
          </p:cNvSpPr>
          <p:nvPr userDrawn="1"/>
        </p:nvSpPr>
        <p:spPr bwMode="auto">
          <a:xfrm>
            <a:off x="6540500"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0" name="Rectangle 116"/>
          <p:cNvSpPr>
            <a:spLocks noChangeArrowheads="1"/>
          </p:cNvSpPr>
          <p:nvPr userDrawn="1"/>
        </p:nvSpPr>
        <p:spPr bwMode="auto">
          <a:xfrm>
            <a:off x="6505575"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1" name="Rectangle 117"/>
          <p:cNvSpPr>
            <a:spLocks noChangeArrowheads="1"/>
          </p:cNvSpPr>
          <p:nvPr userDrawn="1"/>
        </p:nvSpPr>
        <p:spPr bwMode="auto">
          <a:xfrm>
            <a:off x="6584950"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2" name="Rectangle 118"/>
          <p:cNvSpPr>
            <a:spLocks noChangeArrowheads="1"/>
          </p:cNvSpPr>
          <p:nvPr userDrawn="1"/>
        </p:nvSpPr>
        <p:spPr bwMode="auto">
          <a:xfrm>
            <a:off x="659130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3" name="Rectangle 119"/>
          <p:cNvSpPr>
            <a:spLocks noChangeArrowheads="1"/>
          </p:cNvSpPr>
          <p:nvPr userDrawn="1"/>
        </p:nvSpPr>
        <p:spPr bwMode="auto">
          <a:xfrm>
            <a:off x="662305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4" name="Rectangle 120"/>
          <p:cNvSpPr>
            <a:spLocks noChangeArrowheads="1"/>
          </p:cNvSpPr>
          <p:nvPr userDrawn="1"/>
        </p:nvSpPr>
        <p:spPr bwMode="auto">
          <a:xfrm>
            <a:off x="659130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5" name="Rectangle 121"/>
          <p:cNvSpPr>
            <a:spLocks noChangeArrowheads="1"/>
          </p:cNvSpPr>
          <p:nvPr userDrawn="1"/>
        </p:nvSpPr>
        <p:spPr bwMode="auto">
          <a:xfrm>
            <a:off x="662305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6" name="Rectangle 122"/>
          <p:cNvSpPr>
            <a:spLocks noChangeArrowheads="1"/>
          </p:cNvSpPr>
          <p:nvPr userDrawn="1"/>
        </p:nvSpPr>
        <p:spPr bwMode="auto">
          <a:xfrm>
            <a:off x="6423025"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7" name="Rectangle 123"/>
          <p:cNvSpPr>
            <a:spLocks noChangeArrowheads="1"/>
          </p:cNvSpPr>
          <p:nvPr userDrawn="1"/>
        </p:nvSpPr>
        <p:spPr bwMode="auto">
          <a:xfrm>
            <a:off x="6429375"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8" name="Rectangle 124"/>
          <p:cNvSpPr>
            <a:spLocks noChangeArrowheads="1"/>
          </p:cNvSpPr>
          <p:nvPr userDrawn="1"/>
        </p:nvSpPr>
        <p:spPr bwMode="auto">
          <a:xfrm>
            <a:off x="6461125"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9" name="Rectangle 125"/>
          <p:cNvSpPr>
            <a:spLocks noChangeArrowheads="1"/>
          </p:cNvSpPr>
          <p:nvPr userDrawn="1"/>
        </p:nvSpPr>
        <p:spPr bwMode="auto">
          <a:xfrm>
            <a:off x="6429375"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0" name="Rectangle 126"/>
          <p:cNvSpPr>
            <a:spLocks noChangeArrowheads="1"/>
          </p:cNvSpPr>
          <p:nvPr userDrawn="1"/>
        </p:nvSpPr>
        <p:spPr bwMode="auto">
          <a:xfrm>
            <a:off x="6461125"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1" name="Rectangle 127"/>
          <p:cNvSpPr>
            <a:spLocks noChangeArrowheads="1"/>
          </p:cNvSpPr>
          <p:nvPr userDrawn="1"/>
        </p:nvSpPr>
        <p:spPr bwMode="auto">
          <a:xfrm>
            <a:off x="6584950"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2" name="Rectangle 128"/>
          <p:cNvSpPr>
            <a:spLocks noChangeArrowheads="1"/>
          </p:cNvSpPr>
          <p:nvPr userDrawn="1"/>
        </p:nvSpPr>
        <p:spPr bwMode="auto">
          <a:xfrm>
            <a:off x="659130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3" name="Rectangle 129"/>
          <p:cNvSpPr>
            <a:spLocks noChangeArrowheads="1"/>
          </p:cNvSpPr>
          <p:nvPr userDrawn="1"/>
        </p:nvSpPr>
        <p:spPr bwMode="auto">
          <a:xfrm>
            <a:off x="662305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4" name="Rectangle 130"/>
          <p:cNvSpPr>
            <a:spLocks noChangeArrowheads="1"/>
          </p:cNvSpPr>
          <p:nvPr userDrawn="1"/>
        </p:nvSpPr>
        <p:spPr bwMode="auto">
          <a:xfrm>
            <a:off x="659130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5" name="Rectangle 131"/>
          <p:cNvSpPr>
            <a:spLocks noChangeArrowheads="1"/>
          </p:cNvSpPr>
          <p:nvPr userDrawn="1"/>
        </p:nvSpPr>
        <p:spPr bwMode="auto">
          <a:xfrm>
            <a:off x="662305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6" name="Rectangle 132"/>
          <p:cNvSpPr>
            <a:spLocks noChangeArrowheads="1"/>
          </p:cNvSpPr>
          <p:nvPr userDrawn="1"/>
        </p:nvSpPr>
        <p:spPr bwMode="auto">
          <a:xfrm>
            <a:off x="6423025"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7" name="Rectangle 133"/>
          <p:cNvSpPr>
            <a:spLocks noChangeArrowheads="1"/>
          </p:cNvSpPr>
          <p:nvPr userDrawn="1"/>
        </p:nvSpPr>
        <p:spPr bwMode="auto">
          <a:xfrm>
            <a:off x="6429375"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8" name="Rectangle 134"/>
          <p:cNvSpPr>
            <a:spLocks noChangeArrowheads="1"/>
          </p:cNvSpPr>
          <p:nvPr userDrawn="1"/>
        </p:nvSpPr>
        <p:spPr bwMode="auto">
          <a:xfrm>
            <a:off x="6461125"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9" name="Rectangle 135"/>
          <p:cNvSpPr>
            <a:spLocks noChangeArrowheads="1"/>
          </p:cNvSpPr>
          <p:nvPr userDrawn="1"/>
        </p:nvSpPr>
        <p:spPr bwMode="auto">
          <a:xfrm>
            <a:off x="6429375"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0" name="Rectangle 136"/>
          <p:cNvSpPr>
            <a:spLocks noChangeArrowheads="1"/>
          </p:cNvSpPr>
          <p:nvPr userDrawn="1"/>
        </p:nvSpPr>
        <p:spPr bwMode="auto">
          <a:xfrm>
            <a:off x="6461125"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1" name="Freeform 137"/>
          <p:cNvSpPr>
            <a:spLocks/>
          </p:cNvSpPr>
          <p:nvPr userDrawn="1"/>
        </p:nvSpPr>
        <p:spPr bwMode="auto">
          <a:xfrm>
            <a:off x="1930400" y="-7257777"/>
            <a:ext cx="98425" cy="293688"/>
          </a:xfrm>
          <a:custGeom>
            <a:avLst/>
            <a:gdLst>
              <a:gd name="T0" fmla="*/ 31 w 31"/>
              <a:gd name="T1" fmla="*/ 41 h 92"/>
              <a:gd name="T2" fmla="*/ 15 w 31"/>
              <a:gd name="T3" fmla="*/ 0 h 92"/>
              <a:gd name="T4" fmla="*/ 0 w 31"/>
              <a:gd name="T5" fmla="*/ 41 h 92"/>
              <a:gd name="T6" fmla="*/ 13 w 31"/>
              <a:gd name="T7" fmla="*/ 73 h 92"/>
              <a:gd name="T8" fmla="*/ 12 w 31"/>
              <a:gd name="T9" fmla="*/ 92 h 92"/>
              <a:gd name="T10" fmla="*/ 18 w 31"/>
              <a:gd name="T11" fmla="*/ 92 h 92"/>
              <a:gd name="T12" fmla="*/ 17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5" y="71"/>
                  <a:pt x="13" y="73"/>
                </a:cubicBezTo>
                <a:cubicBezTo>
                  <a:pt x="12" y="92"/>
                  <a:pt x="12" y="92"/>
                  <a:pt x="12" y="92"/>
                </a:cubicBezTo>
                <a:cubicBezTo>
                  <a:pt x="18" y="92"/>
                  <a:pt x="18" y="92"/>
                  <a:pt x="18" y="92"/>
                </a:cubicBezTo>
                <a:cubicBezTo>
                  <a:pt x="17" y="73"/>
                  <a:pt x="17" y="73"/>
                  <a:pt x="17"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2" name="Freeform 138"/>
          <p:cNvSpPr>
            <a:spLocks/>
          </p:cNvSpPr>
          <p:nvPr userDrawn="1"/>
        </p:nvSpPr>
        <p:spPr bwMode="auto">
          <a:xfrm>
            <a:off x="1871662" y="-7241902"/>
            <a:ext cx="77788" cy="274638"/>
          </a:xfrm>
          <a:custGeom>
            <a:avLst/>
            <a:gdLst>
              <a:gd name="T0" fmla="*/ 24 w 24"/>
              <a:gd name="T1" fmla="*/ 42 h 86"/>
              <a:gd name="T2" fmla="*/ 12 w 24"/>
              <a:gd name="T3" fmla="*/ 0 h 86"/>
              <a:gd name="T4" fmla="*/ 0 w 24"/>
              <a:gd name="T5" fmla="*/ 42 h 86"/>
              <a:gd name="T6" fmla="*/ 10 w 24"/>
              <a:gd name="T7" fmla="*/ 72 h 86"/>
              <a:gd name="T8" fmla="*/ 10 w 24"/>
              <a:gd name="T9" fmla="*/ 86 h 86"/>
              <a:gd name="T10" fmla="*/ 14 w 24"/>
              <a:gd name="T11" fmla="*/ 86 h 86"/>
              <a:gd name="T12" fmla="*/ 14 w 24"/>
              <a:gd name="T13" fmla="*/ 72 h 86"/>
              <a:gd name="T14" fmla="*/ 24 w 24"/>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6">
                <a:moveTo>
                  <a:pt x="24" y="42"/>
                </a:moveTo>
                <a:cubicBezTo>
                  <a:pt x="24" y="20"/>
                  <a:pt x="12" y="0"/>
                  <a:pt x="12" y="0"/>
                </a:cubicBezTo>
                <a:cubicBezTo>
                  <a:pt x="12" y="0"/>
                  <a:pt x="0" y="20"/>
                  <a:pt x="0" y="42"/>
                </a:cubicBezTo>
                <a:cubicBezTo>
                  <a:pt x="0" y="57"/>
                  <a:pt x="4" y="69"/>
                  <a:pt x="10" y="72"/>
                </a:cubicBezTo>
                <a:cubicBezTo>
                  <a:pt x="10" y="86"/>
                  <a:pt x="10" y="86"/>
                  <a:pt x="10" y="86"/>
                </a:cubicBezTo>
                <a:cubicBezTo>
                  <a:pt x="14" y="86"/>
                  <a:pt x="14" y="86"/>
                  <a:pt x="14" y="86"/>
                </a:cubicBezTo>
                <a:cubicBezTo>
                  <a:pt x="14" y="72"/>
                  <a:pt x="14" y="72"/>
                  <a:pt x="14" y="72"/>
                </a:cubicBezTo>
                <a:cubicBezTo>
                  <a:pt x="20" y="69"/>
                  <a:pt x="24" y="57"/>
                  <a:pt x="24"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3" name="Freeform 139"/>
          <p:cNvSpPr>
            <a:spLocks/>
          </p:cNvSpPr>
          <p:nvPr userDrawn="1"/>
        </p:nvSpPr>
        <p:spPr bwMode="auto">
          <a:xfrm>
            <a:off x="7058025" y="-7257777"/>
            <a:ext cx="100013" cy="293688"/>
          </a:xfrm>
          <a:custGeom>
            <a:avLst/>
            <a:gdLst>
              <a:gd name="T0" fmla="*/ 31 w 31"/>
              <a:gd name="T1" fmla="*/ 41 h 92"/>
              <a:gd name="T2" fmla="*/ 15 w 31"/>
              <a:gd name="T3" fmla="*/ 0 h 92"/>
              <a:gd name="T4" fmla="*/ 0 w 31"/>
              <a:gd name="T5" fmla="*/ 41 h 92"/>
              <a:gd name="T6" fmla="*/ 13 w 31"/>
              <a:gd name="T7" fmla="*/ 73 h 92"/>
              <a:gd name="T8" fmla="*/ 13 w 31"/>
              <a:gd name="T9" fmla="*/ 92 h 92"/>
              <a:gd name="T10" fmla="*/ 18 w 31"/>
              <a:gd name="T11" fmla="*/ 92 h 92"/>
              <a:gd name="T12" fmla="*/ 18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6" y="71"/>
                  <a:pt x="13" y="73"/>
                </a:cubicBezTo>
                <a:cubicBezTo>
                  <a:pt x="13" y="92"/>
                  <a:pt x="13" y="92"/>
                  <a:pt x="13" y="92"/>
                </a:cubicBezTo>
                <a:cubicBezTo>
                  <a:pt x="18" y="92"/>
                  <a:pt x="18" y="92"/>
                  <a:pt x="18" y="92"/>
                </a:cubicBezTo>
                <a:cubicBezTo>
                  <a:pt x="18" y="73"/>
                  <a:pt x="18" y="73"/>
                  <a:pt x="18"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4" name="Freeform 140"/>
          <p:cNvSpPr>
            <a:spLocks/>
          </p:cNvSpPr>
          <p:nvPr userDrawn="1"/>
        </p:nvSpPr>
        <p:spPr bwMode="auto">
          <a:xfrm>
            <a:off x="7004050" y="-7241902"/>
            <a:ext cx="73025" cy="274638"/>
          </a:xfrm>
          <a:custGeom>
            <a:avLst/>
            <a:gdLst>
              <a:gd name="T0" fmla="*/ 23 w 23"/>
              <a:gd name="T1" fmla="*/ 42 h 86"/>
              <a:gd name="T2" fmla="*/ 11 w 23"/>
              <a:gd name="T3" fmla="*/ 0 h 86"/>
              <a:gd name="T4" fmla="*/ 0 w 23"/>
              <a:gd name="T5" fmla="*/ 42 h 86"/>
              <a:gd name="T6" fmla="*/ 9 w 23"/>
              <a:gd name="T7" fmla="*/ 72 h 86"/>
              <a:gd name="T8" fmla="*/ 9 w 23"/>
              <a:gd name="T9" fmla="*/ 86 h 86"/>
              <a:gd name="T10" fmla="*/ 13 w 23"/>
              <a:gd name="T11" fmla="*/ 86 h 86"/>
              <a:gd name="T12" fmla="*/ 13 w 23"/>
              <a:gd name="T13" fmla="*/ 72 h 86"/>
              <a:gd name="T14" fmla="*/ 23 w 23"/>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6">
                <a:moveTo>
                  <a:pt x="23" y="42"/>
                </a:moveTo>
                <a:cubicBezTo>
                  <a:pt x="23" y="20"/>
                  <a:pt x="11" y="0"/>
                  <a:pt x="11" y="0"/>
                </a:cubicBezTo>
                <a:cubicBezTo>
                  <a:pt x="11" y="0"/>
                  <a:pt x="0" y="20"/>
                  <a:pt x="0" y="42"/>
                </a:cubicBezTo>
                <a:cubicBezTo>
                  <a:pt x="0" y="57"/>
                  <a:pt x="4" y="69"/>
                  <a:pt x="9" y="72"/>
                </a:cubicBezTo>
                <a:cubicBezTo>
                  <a:pt x="9" y="86"/>
                  <a:pt x="9" y="86"/>
                  <a:pt x="9" y="86"/>
                </a:cubicBezTo>
                <a:cubicBezTo>
                  <a:pt x="13" y="86"/>
                  <a:pt x="13" y="86"/>
                  <a:pt x="13" y="86"/>
                </a:cubicBezTo>
                <a:cubicBezTo>
                  <a:pt x="13" y="72"/>
                  <a:pt x="13" y="72"/>
                  <a:pt x="13" y="72"/>
                </a:cubicBezTo>
                <a:cubicBezTo>
                  <a:pt x="19" y="69"/>
                  <a:pt x="23" y="57"/>
                  <a:pt x="23"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5" name="Freeform 141"/>
          <p:cNvSpPr>
            <a:spLocks/>
          </p:cNvSpPr>
          <p:nvPr userDrawn="1"/>
        </p:nvSpPr>
        <p:spPr bwMode="auto">
          <a:xfrm>
            <a:off x="5341937" y="-7241902"/>
            <a:ext cx="87313"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6" name="Rectangle 142"/>
          <p:cNvSpPr>
            <a:spLocks noChangeArrowheads="1"/>
          </p:cNvSpPr>
          <p:nvPr userDrawn="1"/>
        </p:nvSpPr>
        <p:spPr bwMode="auto">
          <a:xfrm>
            <a:off x="2066925" y="-7156177"/>
            <a:ext cx="346075"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7" name="Freeform 143"/>
          <p:cNvSpPr>
            <a:spLocks/>
          </p:cNvSpPr>
          <p:nvPr userDrawn="1"/>
        </p:nvSpPr>
        <p:spPr bwMode="auto">
          <a:xfrm>
            <a:off x="2047875" y="-7292702"/>
            <a:ext cx="377825" cy="127000"/>
          </a:xfrm>
          <a:custGeom>
            <a:avLst/>
            <a:gdLst>
              <a:gd name="T0" fmla="*/ 30 w 238"/>
              <a:gd name="T1" fmla="*/ 0 h 80"/>
              <a:gd name="T2" fmla="*/ 214 w 238"/>
              <a:gd name="T3" fmla="*/ 0 h 80"/>
              <a:gd name="T4" fmla="*/ 238 w 238"/>
              <a:gd name="T5" fmla="*/ 80 h 80"/>
              <a:gd name="T6" fmla="*/ 0 w 238"/>
              <a:gd name="T7" fmla="*/ 80 h 80"/>
              <a:gd name="T8" fmla="*/ 30 w 238"/>
              <a:gd name="T9" fmla="*/ 0 h 80"/>
            </a:gdLst>
            <a:ahLst/>
            <a:cxnLst>
              <a:cxn ang="0">
                <a:pos x="T0" y="T1"/>
              </a:cxn>
              <a:cxn ang="0">
                <a:pos x="T2" y="T3"/>
              </a:cxn>
              <a:cxn ang="0">
                <a:pos x="T4" y="T5"/>
              </a:cxn>
              <a:cxn ang="0">
                <a:pos x="T6" y="T7"/>
              </a:cxn>
              <a:cxn ang="0">
                <a:pos x="T8" y="T9"/>
              </a:cxn>
            </a:cxnLst>
            <a:rect l="0" t="0" r="r" b="b"/>
            <a:pathLst>
              <a:path w="238" h="80">
                <a:moveTo>
                  <a:pt x="30" y="0"/>
                </a:moveTo>
                <a:lnTo>
                  <a:pt x="214" y="0"/>
                </a:lnTo>
                <a:lnTo>
                  <a:pt x="238" y="80"/>
                </a:lnTo>
                <a:lnTo>
                  <a:pt x="0" y="80"/>
                </a:lnTo>
                <a:lnTo>
                  <a:pt x="3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8" name="Rectangle 144"/>
          <p:cNvSpPr>
            <a:spLocks noChangeArrowheads="1"/>
          </p:cNvSpPr>
          <p:nvPr userDrawn="1"/>
        </p:nvSpPr>
        <p:spPr bwMode="auto">
          <a:xfrm>
            <a:off x="2098675" y="-7114902"/>
            <a:ext cx="920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9" name="Rectangle 145"/>
          <p:cNvSpPr>
            <a:spLocks noChangeArrowheads="1"/>
          </p:cNvSpPr>
          <p:nvPr userDrawn="1"/>
        </p:nvSpPr>
        <p:spPr bwMode="auto">
          <a:xfrm>
            <a:off x="2108200" y="-7108552"/>
            <a:ext cx="28575"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0" name="Rectangle 146"/>
          <p:cNvSpPr>
            <a:spLocks noChangeArrowheads="1"/>
          </p:cNvSpPr>
          <p:nvPr userDrawn="1"/>
        </p:nvSpPr>
        <p:spPr bwMode="auto">
          <a:xfrm>
            <a:off x="2155825" y="-7108552"/>
            <a:ext cx="25400"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1" name="Rectangle 147"/>
          <p:cNvSpPr>
            <a:spLocks noChangeArrowheads="1"/>
          </p:cNvSpPr>
          <p:nvPr userDrawn="1"/>
        </p:nvSpPr>
        <p:spPr bwMode="auto">
          <a:xfrm>
            <a:off x="2108200" y="-7070452"/>
            <a:ext cx="28575"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2" name="Rectangle 148"/>
          <p:cNvSpPr>
            <a:spLocks noChangeArrowheads="1"/>
          </p:cNvSpPr>
          <p:nvPr userDrawn="1"/>
        </p:nvSpPr>
        <p:spPr bwMode="auto">
          <a:xfrm>
            <a:off x="2155825" y="-7070452"/>
            <a:ext cx="25400"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3" name="Freeform 149"/>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 name="T16" fmla="*/ 20 w 20"/>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20" y="12"/>
                </a:moveTo>
                <a:lnTo>
                  <a:pt x="16" y="12"/>
                </a:lnTo>
                <a:lnTo>
                  <a:pt x="16" y="28"/>
                </a:lnTo>
                <a:lnTo>
                  <a:pt x="2" y="28"/>
                </a:lnTo>
                <a:lnTo>
                  <a:pt x="2" y="12"/>
                </a:lnTo>
                <a:lnTo>
                  <a:pt x="0" y="12"/>
                </a:lnTo>
                <a:lnTo>
                  <a:pt x="4" y="6"/>
                </a:lnTo>
                <a:lnTo>
                  <a:pt x="10" y="0"/>
                </a:lnTo>
                <a:lnTo>
                  <a:pt x="20" y="1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4" name="Freeform 150"/>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20" y="12"/>
                </a:moveTo>
                <a:lnTo>
                  <a:pt x="16" y="12"/>
                </a:lnTo>
                <a:lnTo>
                  <a:pt x="16" y="28"/>
                </a:lnTo>
                <a:lnTo>
                  <a:pt x="2" y="28"/>
                </a:lnTo>
                <a:lnTo>
                  <a:pt x="2" y="12"/>
                </a:lnTo>
                <a:lnTo>
                  <a:pt x="0" y="12"/>
                </a:lnTo>
                <a:lnTo>
                  <a:pt x="4" y="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5" name="Rectangle 151"/>
          <p:cNvSpPr>
            <a:spLocks noChangeArrowheads="1"/>
          </p:cNvSpPr>
          <p:nvPr userDrawn="1"/>
        </p:nvSpPr>
        <p:spPr bwMode="auto">
          <a:xfrm>
            <a:off x="2308225" y="-7111727"/>
            <a:ext cx="60325" cy="153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6" name="Rectangle 152"/>
          <p:cNvSpPr>
            <a:spLocks noChangeArrowheads="1"/>
          </p:cNvSpPr>
          <p:nvPr userDrawn="1"/>
        </p:nvSpPr>
        <p:spPr bwMode="auto">
          <a:xfrm>
            <a:off x="5489575" y="-7159352"/>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7" name="Freeform 153"/>
          <p:cNvSpPr>
            <a:spLocks/>
          </p:cNvSpPr>
          <p:nvPr userDrawn="1"/>
        </p:nvSpPr>
        <p:spPr bwMode="auto">
          <a:xfrm>
            <a:off x="5461000" y="-7245077"/>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8" name="Rectangle 154"/>
          <p:cNvSpPr>
            <a:spLocks noChangeArrowheads="1"/>
          </p:cNvSpPr>
          <p:nvPr userDrawn="1"/>
        </p:nvSpPr>
        <p:spPr bwMode="auto">
          <a:xfrm>
            <a:off x="5514975" y="-7083152"/>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9" name="Rectangle 155"/>
          <p:cNvSpPr>
            <a:spLocks noChangeArrowheads="1"/>
          </p:cNvSpPr>
          <p:nvPr userDrawn="1"/>
        </p:nvSpPr>
        <p:spPr bwMode="auto">
          <a:xfrm>
            <a:off x="5743575" y="-7083152"/>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0" name="Freeform 156"/>
          <p:cNvSpPr>
            <a:spLocks noEditPoints="1"/>
          </p:cNvSpPr>
          <p:nvPr userDrawn="1"/>
        </p:nvSpPr>
        <p:spPr bwMode="auto">
          <a:xfrm>
            <a:off x="2590800" y="-7226027"/>
            <a:ext cx="247650" cy="265113"/>
          </a:xfrm>
          <a:custGeom>
            <a:avLst/>
            <a:gdLst>
              <a:gd name="T0" fmla="*/ 78 w 156"/>
              <a:gd name="T1" fmla="*/ 0 h 167"/>
              <a:gd name="T2" fmla="*/ 0 w 156"/>
              <a:gd name="T3" fmla="*/ 70 h 167"/>
              <a:gd name="T4" fmla="*/ 0 w 156"/>
              <a:gd name="T5" fmla="*/ 167 h 167"/>
              <a:gd name="T6" fmla="*/ 156 w 156"/>
              <a:gd name="T7" fmla="*/ 167 h 167"/>
              <a:gd name="T8" fmla="*/ 156 w 156"/>
              <a:gd name="T9" fmla="*/ 70 h 167"/>
              <a:gd name="T10" fmla="*/ 78 w 156"/>
              <a:gd name="T11" fmla="*/ 0 h 167"/>
              <a:gd name="T12" fmla="*/ 60 w 156"/>
              <a:gd name="T13" fmla="*/ 94 h 167"/>
              <a:gd name="T14" fmla="*/ 96 w 156"/>
              <a:gd name="T15" fmla="*/ 94 h 167"/>
              <a:gd name="T16" fmla="*/ 96 w 156"/>
              <a:gd name="T17" fmla="*/ 129 h 167"/>
              <a:gd name="T18" fmla="*/ 60 w 156"/>
              <a:gd name="T19" fmla="*/ 129 h 167"/>
              <a:gd name="T20" fmla="*/ 60 w 156"/>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7">
                <a:moveTo>
                  <a:pt x="78" y="0"/>
                </a:moveTo>
                <a:lnTo>
                  <a:pt x="0" y="70"/>
                </a:lnTo>
                <a:lnTo>
                  <a:pt x="0" y="167"/>
                </a:lnTo>
                <a:lnTo>
                  <a:pt x="156" y="167"/>
                </a:lnTo>
                <a:lnTo>
                  <a:pt x="156" y="70"/>
                </a:lnTo>
                <a:lnTo>
                  <a:pt x="78" y="0"/>
                </a:lnTo>
                <a:close/>
                <a:moveTo>
                  <a:pt x="60" y="94"/>
                </a:moveTo>
                <a:lnTo>
                  <a:pt x="96" y="94"/>
                </a:lnTo>
                <a:lnTo>
                  <a:pt x="96" y="129"/>
                </a:lnTo>
                <a:lnTo>
                  <a:pt x="60" y="129"/>
                </a:lnTo>
                <a:lnTo>
                  <a:pt x="60"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1" name="Freeform 157"/>
          <p:cNvSpPr>
            <a:spLocks noEditPoints="1"/>
          </p:cNvSpPr>
          <p:nvPr userDrawn="1"/>
        </p:nvSpPr>
        <p:spPr bwMode="auto">
          <a:xfrm>
            <a:off x="6727825" y="-7226027"/>
            <a:ext cx="244475" cy="265113"/>
          </a:xfrm>
          <a:custGeom>
            <a:avLst/>
            <a:gdLst>
              <a:gd name="T0" fmla="*/ 76 w 154"/>
              <a:gd name="T1" fmla="*/ 0 h 167"/>
              <a:gd name="T2" fmla="*/ 0 w 154"/>
              <a:gd name="T3" fmla="*/ 70 h 167"/>
              <a:gd name="T4" fmla="*/ 0 w 154"/>
              <a:gd name="T5" fmla="*/ 167 h 167"/>
              <a:gd name="T6" fmla="*/ 154 w 154"/>
              <a:gd name="T7" fmla="*/ 167 h 167"/>
              <a:gd name="T8" fmla="*/ 154 w 154"/>
              <a:gd name="T9" fmla="*/ 70 h 167"/>
              <a:gd name="T10" fmla="*/ 76 w 154"/>
              <a:gd name="T11" fmla="*/ 0 h 167"/>
              <a:gd name="T12" fmla="*/ 58 w 154"/>
              <a:gd name="T13" fmla="*/ 94 h 167"/>
              <a:gd name="T14" fmla="*/ 94 w 154"/>
              <a:gd name="T15" fmla="*/ 94 h 167"/>
              <a:gd name="T16" fmla="*/ 94 w 154"/>
              <a:gd name="T17" fmla="*/ 129 h 167"/>
              <a:gd name="T18" fmla="*/ 58 w 154"/>
              <a:gd name="T19" fmla="*/ 129 h 167"/>
              <a:gd name="T20" fmla="*/ 58 w 154"/>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7">
                <a:moveTo>
                  <a:pt x="76" y="0"/>
                </a:moveTo>
                <a:lnTo>
                  <a:pt x="0" y="70"/>
                </a:lnTo>
                <a:lnTo>
                  <a:pt x="0" y="167"/>
                </a:lnTo>
                <a:lnTo>
                  <a:pt x="154" y="167"/>
                </a:lnTo>
                <a:lnTo>
                  <a:pt x="154" y="70"/>
                </a:lnTo>
                <a:lnTo>
                  <a:pt x="76" y="0"/>
                </a:lnTo>
                <a:close/>
                <a:moveTo>
                  <a:pt x="58" y="94"/>
                </a:moveTo>
                <a:lnTo>
                  <a:pt x="94" y="94"/>
                </a:lnTo>
                <a:lnTo>
                  <a:pt x="94" y="129"/>
                </a:lnTo>
                <a:lnTo>
                  <a:pt x="58" y="129"/>
                </a:lnTo>
                <a:lnTo>
                  <a:pt x="58"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2" name="Freeform 158"/>
          <p:cNvSpPr>
            <a:spLocks/>
          </p:cNvSpPr>
          <p:nvPr userDrawn="1"/>
        </p:nvSpPr>
        <p:spPr bwMode="auto">
          <a:xfrm>
            <a:off x="3082925" y="-7359377"/>
            <a:ext cx="633413" cy="92075"/>
          </a:xfrm>
          <a:custGeom>
            <a:avLst/>
            <a:gdLst>
              <a:gd name="T0" fmla="*/ 34 w 399"/>
              <a:gd name="T1" fmla="*/ 0 h 58"/>
              <a:gd name="T2" fmla="*/ 367 w 399"/>
              <a:gd name="T3" fmla="*/ 0 h 58"/>
              <a:gd name="T4" fmla="*/ 399 w 399"/>
              <a:gd name="T5" fmla="*/ 58 h 58"/>
              <a:gd name="T6" fmla="*/ 0 w 399"/>
              <a:gd name="T7" fmla="*/ 58 h 58"/>
              <a:gd name="T8" fmla="*/ 34 w 399"/>
              <a:gd name="T9" fmla="*/ 0 h 58"/>
            </a:gdLst>
            <a:ahLst/>
            <a:cxnLst>
              <a:cxn ang="0">
                <a:pos x="T0" y="T1"/>
              </a:cxn>
              <a:cxn ang="0">
                <a:pos x="T2" y="T3"/>
              </a:cxn>
              <a:cxn ang="0">
                <a:pos x="T4" y="T5"/>
              </a:cxn>
              <a:cxn ang="0">
                <a:pos x="T6" y="T7"/>
              </a:cxn>
              <a:cxn ang="0">
                <a:pos x="T8" y="T9"/>
              </a:cxn>
            </a:cxnLst>
            <a:rect l="0" t="0" r="r" b="b"/>
            <a:pathLst>
              <a:path w="399" h="58">
                <a:moveTo>
                  <a:pt x="34" y="0"/>
                </a:moveTo>
                <a:lnTo>
                  <a:pt x="367" y="0"/>
                </a:lnTo>
                <a:lnTo>
                  <a:pt x="399" y="58"/>
                </a:lnTo>
                <a:lnTo>
                  <a:pt x="0" y="58"/>
                </a:lnTo>
                <a:lnTo>
                  <a:pt x="3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3" name="Rectangle 159"/>
          <p:cNvSpPr>
            <a:spLocks noChangeArrowheads="1"/>
          </p:cNvSpPr>
          <p:nvPr userDrawn="1"/>
        </p:nvSpPr>
        <p:spPr bwMode="auto">
          <a:xfrm>
            <a:off x="3114675" y="-7257777"/>
            <a:ext cx="576263" cy="296863"/>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4" name="Rectangle 160"/>
          <p:cNvSpPr>
            <a:spLocks noChangeArrowheads="1"/>
          </p:cNvSpPr>
          <p:nvPr userDrawn="1"/>
        </p:nvSpPr>
        <p:spPr bwMode="auto">
          <a:xfrm>
            <a:off x="3146425" y="-7219677"/>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5" name="Rectangle 161"/>
          <p:cNvSpPr>
            <a:spLocks noChangeArrowheads="1"/>
          </p:cNvSpPr>
          <p:nvPr userDrawn="1"/>
        </p:nvSpPr>
        <p:spPr bwMode="auto">
          <a:xfrm>
            <a:off x="3282950"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6" name="Rectangle 162"/>
          <p:cNvSpPr>
            <a:spLocks noChangeArrowheads="1"/>
          </p:cNvSpPr>
          <p:nvPr userDrawn="1"/>
        </p:nvSpPr>
        <p:spPr bwMode="auto">
          <a:xfrm>
            <a:off x="3419475"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7" name="Rectangle 163"/>
          <p:cNvSpPr>
            <a:spLocks noChangeArrowheads="1"/>
          </p:cNvSpPr>
          <p:nvPr userDrawn="1"/>
        </p:nvSpPr>
        <p:spPr bwMode="auto">
          <a:xfrm>
            <a:off x="3552825" y="-7219677"/>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8" name="Rectangle 164"/>
          <p:cNvSpPr>
            <a:spLocks noChangeArrowheads="1"/>
          </p:cNvSpPr>
          <p:nvPr userDrawn="1"/>
        </p:nvSpPr>
        <p:spPr bwMode="auto">
          <a:xfrm>
            <a:off x="3146425" y="-7149827"/>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9" name="Rectangle 165"/>
          <p:cNvSpPr>
            <a:spLocks noChangeArrowheads="1"/>
          </p:cNvSpPr>
          <p:nvPr userDrawn="1"/>
        </p:nvSpPr>
        <p:spPr bwMode="auto">
          <a:xfrm>
            <a:off x="3282950"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0" name="Rectangle 166"/>
          <p:cNvSpPr>
            <a:spLocks noChangeArrowheads="1"/>
          </p:cNvSpPr>
          <p:nvPr userDrawn="1"/>
        </p:nvSpPr>
        <p:spPr bwMode="auto">
          <a:xfrm>
            <a:off x="3419475"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1" name="Rectangle 167"/>
          <p:cNvSpPr>
            <a:spLocks noChangeArrowheads="1"/>
          </p:cNvSpPr>
          <p:nvPr userDrawn="1"/>
        </p:nvSpPr>
        <p:spPr bwMode="auto">
          <a:xfrm>
            <a:off x="3552825" y="-7149827"/>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2" name="Rectangle 168"/>
          <p:cNvSpPr>
            <a:spLocks noChangeArrowheads="1"/>
          </p:cNvSpPr>
          <p:nvPr userDrawn="1"/>
        </p:nvSpPr>
        <p:spPr bwMode="auto">
          <a:xfrm>
            <a:off x="3146425" y="-7089502"/>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3" name="Rectangle 169"/>
          <p:cNvSpPr>
            <a:spLocks noChangeArrowheads="1"/>
          </p:cNvSpPr>
          <p:nvPr userDrawn="1"/>
        </p:nvSpPr>
        <p:spPr bwMode="auto">
          <a:xfrm>
            <a:off x="3282950"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4" name="Rectangle 170"/>
          <p:cNvSpPr>
            <a:spLocks noChangeArrowheads="1"/>
          </p:cNvSpPr>
          <p:nvPr userDrawn="1"/>
        </p:nvSpPr>
        <p:spPr bwMode="auto">
          <a:xfrm>
            <a:off x="3419475"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5" name="Rectangle 171"/>
          <p:cNvSpPr>
            <a:spLocks noChangeArrowheads="1"/>
          </p:cNvSpPr>
          <p:nvPr userDrawn="1"/>
        </p:nvSpPr>
        <p:spPr bwMode="auto">
          <a:xfrm>
            <a:off x="3552825" y="-7089502"/>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6" name="Rectangle 172"/>
          <p:cNvSpPr>
            <a:spLocks noChangeArrowheads="1"/>
          </p:cNvSpPr>
          <p:nvPr userDrawn="1"/>
        </p:nvSpPr>
        <p:spPr bwMode="auto">
          <a:xfrm>
            <a:off x="3146425" y="-7021240"/>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7" name="Rectangle 173"/>
          <p:cNvSpPr>
            <a:spLocks noChangeArrowheads="1"/>
          </p:cNvSpPr>
          <p:nvPr userDrawn="1"/>
        </p:nvSpPr>
        <p:spPr bwMode="auto">
          <a:xfrm>
            <a:off x="3282950"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8" name="Rectangle 174"/>
          <p:cNvSpPr>
            <a:spLocks noChangeArrowheads="1"/>
          </p:cNvSpPr>
          <p:nvPr userDrawn="1"/>
        </p:nvSpPr>
        <p:spPr bwMode="auto">
          <a:xfrm>
            <a:off x="3419475"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9" name="Rectangle 175"/>
          <p:cNvSpPr>
            <a:spLocks noChangeArrowheads="1"/>
          </p:cNvSpPr>
          <p:nvPr userDrawn="1"/>
        </p:nvSpPr>
        <p:spPr bwMode="auto">
          <a:xfrm>
            <a:off x="3552825" y="-7021240"/>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0" name="Freeform 176"/>
          <p:cNvSpPr>
            <a:spLocks/>
          </p:cNvSpPr>
          <p:nvPr userDrawn="1"/>
        </p:nvSpPr>
        <p:spPr bwMode="auto">
          <a:xfrm>
            <a:off x="3700462" y="-7153002"/>
            <a:ext cx="82550" cy="195263"/>
          </a:xfrm>
          <a:custGeom>
            <a:avLst/>
            <a:gdLst>
              <a:gd name="T0" fmla="*/ 11 w 26"/>
              <a:gd name="T1" fmla="*/ 0 h 61"/>
              <a:gd name="T2" fmla="*/ 15 w 26"/>
              <a:gd name="T3" fmla="*/ 1 h 61"/>
              <a:gd name="T4" fmla="*/ 16 w 26"/>
              <a:gd name="T5" fmla="*/ 4 h 61"/>
              <a:gd name="T6" fmla="*/ 15 w 26"/>
              <a:gd name="T7" fmla="*/ 6 h 61"/>
              <a:gd name="T8" fmla="*/ 16 w 26"/>
              <a:gd name="T9" fmla="*/ 8 h 61"/>
              <a:gd name="T10" fmla="*/ 20 w 26"/>
              <a:gd name="T11" fmla="*/ 10 h 61"/>
              <a:gd name="T12" fmla="*/ 21 w 26"/>
              <a:gd name="T13" fmla="*/ 12 h 61"/>
              <a:gd name="T14" fmla="*/ 22 w 26"/>
              <a:gd name="T15" fmla="*/ 18 h 61"/>
              <a:gd name="T16" fmla="*/ 23 w 26"/>
              <a:gd name="T17" fmla="*/ 23 h 61"/>
              <a:gd name="T18" fmla="*/ 21 w 26"/>
              <a:gd name="T19" fmla="*/ 28 h 61"/>
              <a:gd name="T20" fmla="*/ 20 w 26"/>
              <a:gd name="T21" fmla="*/ 30 h 61"/>
              <a:gd name="T22" fmla="*/ 20 w 26"/>
              <a:gd name="T23" fmla="*/ 31 h 61"/>
              <a:gd name="T24" fmla="*/ 18 w 26"/>
              <a:gd name="T25" fmla="*/ 37 h 61"/>
              <a:gd name="T26" fmla="*/ 21 w 26"/>
              <a:gd name="T27" fmla="*/ 43 h 61"/>
              <a:gd name="T28" fmla="*/ 24 w 26"/>
              <a:gd name="T29" fmla="*/ 51 h 61"/>
              <a:gd name="T30" fmla="*/ 26 w 26"/>
              <a:gd name="T31" fmla="*/ 57 h 61"/>
              <a:gd name="T32" fmla="*/ 24 w 26"/>
              <a:gd name="T33" fmla="*/ 58 h 61"/>
              <a:gd name="T34" fmla="*/ 20 w 26"/>
              <a:gd name="T35" fmla="*/ 59 h 61"/>
              <a:gd name="T36" fmla="*/ 17 w 26"/>
              <a:gd name="T37" fmla="*/ 58 h 61"/>
              <a:gd name="T38" fmla="*/ 18 w 26"/>
              <a:gd name="T39" fmla="*/ 56 h 61"/>
              <a:gd name="T40" fmla="*/ 17 w 26"/>
              <a:gd name="T41" fmla="*/ 53 h 61"/>
              <a:gd name="T42" fmla="*/ 17 w 26"/>
              <a:gd name="T43" fmla="*/ 48 h 61"/>
              <a:gd name="T44" fmla="*/ 16 w 26"/>
              <a:gd name="T45" fmla="*/ 45 h 61"/>
              <a:gd name="T46" fmla="*/ 15 w 26"/>
              <a:gd name="T47" fmla="*/ 46 h 61"/>
              <a:gd name="T48" fmla="*/ 13 w 26"/>
              <a:gd name="T49" fmla="*/ 50 h 61"/>
              <a:gd name="T50" fmla="*/ 11 w 26"/>
              <a:gd name="T51" fmla="*/ 54 h 61"/>
              <a:gd name="T52" fmla="*/ 7 w 26"/>
              <a:gd name="T53" fmla="*/ 60 h 61"/>
              <a:gd name="T54" fmla="*/ 5 w 26"/>
              <a:gd name="T55" fmla="*/ 60 h 61"/>
              <a:gd name="T56" fmla="*/ 1 w 26"/>
              <a:gd name="T57" fmla="*/ 59 h 61"/>
              <a:gd name="T58" fmla="*/ 0 w 26"/>
              <a:gd name="T59" fmla="*/ 57 h 61"/>
              <a:gd name="T60" fmla="*/ 2 w 26"/>
              <a:gd name="T61" fmla="*/ 56 h 61"/>
              <a:gd name="T62" fmla="*/ 6 w 26"/>
              <a:gd name="T63" fmla="*/ 51 h 61"/>
              <a:gd name="T64" fmla="*/ 9 w 26"/>
              <a:gd name="T65" fmla="*/ 48 h 61"/>
              <a:gd name="T66" fmla="*/ 9 w 26"/>
              <a:gd name="T67" fmla="*/ 44 h 61"/>
              <a:gd name="T68" fmla="*/ 9 w 26"/>
              <a:gd name="T69" fmla="*/ 42 h 61"/>
              <a:gd name="T70" fmla="*/ 10 w 26"/>
              <a:gd name="T71" fmla="*/ 41 h 61"/>
              <a:gd name="T72" fmla="*/ 12 w 26"/>
              <a:gd name="T73" fmla="*/ 36 h 61"/>
              <a:gd name="T74" fmla="*/ 9 w 26"/>
              <a:gd name="T75" fmla="*/ 31 h 61"/>
              <a:gd name="T76" fmla="*/ 8 w 26"/>
              <a:gd name="T77" fmla="*/ 30 h 61"/>
              <a:gd name="T78" fmla="*/ 8 w 26"/>
              <a:gd name="T79" fmla="*/ 27 h 61"/>
              <a:gd name="T80" fmla="*/ 8 w 26"/>
              <a:gd name="T81" fmla="*/ 25 h 61"/>
              <a:gd name="T82" fmla="*/ 8 w 26"/>
              <a:gd name="T83" fmla="*/ 23 h 61"/>
              <a:gd name="T84" fmla="*/ 8 w 26"/>
              <a:gd name="T85" fmla="*/ 21 h 61"/>
              <a:gd name="T86" fmla="*/ 8 w 26"/>
              <a:gd name="T87" fmla="*/ 19 h 61"/>
              <a:gd name="T88" fmla="*/ 8 w 26"/>
              <a:gd name="T89" fmla="*/ 16 h 61"/>
              <a:gd name="T90" fmla="*/ 8 w 26"/>
              <a:gd name="T91" fmla="*/ 12 h 61"/>
              <a:gd name="T92" fmla="*/ 9 w 26"/>
              <a:gd name="T93" fmla="*/ 10 h 61"/>
              <a:gd name="T94" fmla="*/ 10 w 26"/>
              <a:gd name="T95" fmla="*/ 9 h 61"/>
              <a:gd name="T96" fmla="*/ 11 w 26"/>
              <a:gd name="T97" fmla="*/ 8 h 61"/>
              <a:gd name="T98" fmla="*/ 10 w 26"/>
              <a:gd name="T99" fmla="*/ 6 h 61"/>
              <a:gd name="T100" fmla="*/ 9 w 26"/>
              <a:gd name="T101" fmla="*/ 5 h 61"/>
              <a:gd name="T102" fmla="*/ 9 w 26"/>
              <a:gd name="T10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61">
                <a:moveTo>
                  <a:pt x="10" y="2"/>
                </a:moveTo>
                <a:cubicBezTo>
                  <a:pt x="10" y="1"/>
                  <a:pt x="10" y="1"/>
                  <a:pt x="10" y="1"/>
                </a:cubicBezTo>
                <a:cubicBezTo>
                  <a:pt x="11" y="0"/>
                  <a:pt x="11" y="0"/>
                  <a:pt x="11" y="0"/>
                </a:cubicBezTo>
                <a:cubicBezTo>
                  <a:pt x="12" y="0"/>
                  <a:pt x="12" y="0"/>
                  <a:pt x="12" y="0"/>
                </a:cubicBezTo>
                <a:cubicBezTo>
                  <a:pt x="13" y="0"/>
                  <a:pt x="13" y="0"/>
                  <a:pt x="13" y="0"/>
                </a:cubicBezTo>
                <a:cubicBezTo>
                  <a:pt x="14" y="0"/>
                  <a:pt x="15" y="1"/>
                  <a:pt x="15" y="1"/>
                </a:cubicBezTo>
                <a:cubicBezTo>
                  <a:pt x="15" y="2"/>
                  <a:pt x="15" y="2"/>
                  <a:pt x="15" y="2"/>
                </a:cubicBezTo>
                <a:cubicBezTo>
                  <a:pt x="16" y="3"/>
                  <a:pt x="16" y="3"/>
                  <a:pt x="16" y="3"/>
                </a:cubicBezTo>
                <a:cubicBezTo>
                  <a:pt x="16" y="4"/>
                  <a:pt x="16" y="4"/>
                  <a:pt x="16" y="4"/>
                </a:cubicBezTo>
                <a:cubicBezTo>
                  <a:pt x="16" y="5"/>
                  <a:pt x="16" y="5"/>
                  <a:pt x="16" y="5"/>
                </a:cubicBezTo>
                <a:cubicBezTo>
                  <a:pt x="15" y="5"/>
                  <a:pt x="15" y="5"/>
                  <a:pt x="15" y="5"/>
                </a:cubicBezTo>
                <a:cubicBezTo>
                  <a:pt x="15" y="6"/>
                  <a:pt x="15" y="6"/>
                  <a:pt x="15" y="6"/>
                </a:cubicBezTo>
                <a:cubicBezTo>
                  <a:pt x="16" y="7"/>
                  <a:pt x="16" y="7"/>
                  <a:pt x="16" y="7"/>
                </a:cubicBezTo>
                <a:cubicBezTo>
                  <a:pt x="16" y="7"/>
                  <a:pt x="16" y="7"/>
                  <a:pt x="16" y="7"/>
                </a:cubicBezTo>
                <a:cubicBezTo>
                  <a:pt x="16" y="8"/>
                  <a:pt x="16" y="8"/>
                  <a:pt x="16" y="8"/>
                </a:cubicBezTo>
                <a:cubicBezTo>
                  <a:pt x="16" y="8"/>
                  <a:pt x="16" y="8"/>
                  <a:pt x="17" y="8"/>
                </a:cubicBezTo>
                <a:cubicBezTo>
                  <a:pt x="17" y="9"/>
                  <a:pt x="17" y="9"/>
                  <a:pt x="18" y="9"/>
                </a:cubicBezTo>
                <a:cubicBezTo>
                  <a:pt x="19" y="10"/>
                  <a:pt x="19" y="10"/>
                  <a:pt x="20" y="10"/>
                </a:cubicBezTo>
                <a:cubicBezTo>
                  <a:pt x="20" y="11"/>
                  <a:pt x="20" y="11"/>
                  <a:pt x="20" y="11"/>
                </a:cubicBezTo>
                <a:cubicBezTo>
                  <a:pt x="20" y="11"/>
                  <a:pt x="20" y="11"/>
                  <a:pt x="20" y="11"/>
                </a:cubicBezTo>
                <a:cubicBezTo>
                  <a:pt x="21" y="12"/>
                  <a:pt x="21" y="12"/>
                  <a:pt x="21" y="12"/>
                </a:cubicBezTo>
                <a:cubicBezTo>
                  <a:pt x="21" y="13"/>
                  <a:pt x="21" y="13"/>
                  <a:pt x="21" y="13"/>
                </a:cubicBezTo>
                <a:cubicBezTo>
                  <a:pt x="21" y="13"/>
                  <a:pt x="21" y="15"/>
                  <a:pt x="22" y="16"/>
                </a:cubicBezTo>
                <a:cubicBezTo>
                  <a:pt x="22" y="16"/>
                  <a:pt x="22" y="18"/>
                  <a:pt x="22" y="18"/>
                </a:cubicBezTo>
                <a:cubicBezTo>
                  <a:pt x="22" y="19"/>
                  <a:pt x="22" y="20"/>
                  <a:pt x="23" y="20"/>
                </a:cubicBezTo>
                <a:cubicBezTo>
                  <a:pt x="23" y="20"/>
                  <a:pt x="23" y="22"/>
                  <a:pt x="23" y="22"/>
                </a:cubicBezTo>
                <a:cubicBezTo>
                  <a:pt x="23" y="22"/>
                  <a:pt x="23" y="22"/>
                  <a:pt x="23" y="23"/>
                </a:cubicBezTo>
                <a:cubicBezTo>
                  <a:pt x="23" y="23"/>
                  <a:pt x="23" y="23"/>
                  <a:pt x="23" y="24"/>
                </a:cubicBezTo>
                <a:cubicBezTo>
                  <a:pt x="23" y="24"/>
                  <a:pt x="23" y="25"/>
                  <a:pt x="23" y="26"/>
                </a:cubicBezTo>
                <a:cubicBezTo>
                  <a:pt x="22" y="26"/>
                  <a:pt x="21" y="28"/>
                  <a:pt x="21" y="28"/>
                </a:cubicBezTo>
                <a:cubicBezTo>
                  <a:pt x="21" y="28"/>
                  <a:pt x="21" y="28"/>
                  <a:pt x="21" y="28"/>
                </a:cubicBezTo>
                <a:cubicBezTo>
                  <a:pt x="20" y="29"/>
                  <a:pt x="20" y="29"/>
                  <a:pt x="20" y="29"/>
                </a:cubicBezTo>
                <a:cubicBezTo>
                  <a:pt x="20" y="29"/>
                  <a:pt x="20" y="30"/>
                  <a:pt x="20" y="30"/>
                </a:cubicBezTo>
                <a:cubicBezTo>
                  <a:pt x="20" y="30"/>
                  <a:pt x="21" y="30"/>
                  <a:pt x="21" y="31"/>
                </a:cubicBezTo>
                <a:cubicBezTo>
                  <a:pt x="21" y="31"/>
                  <a:pt x="21" y="31"/>
                  <a:pt x="20" y="31"/>
                </a:cubicBezTo>
                <a:cubicBezTo>
                  <a:pt x="20" y="31"/>
                  <a:pt x="20" y="31"/>
                  <a:pt x="20" y="31"/>
                </a:cubicBezTo>
                <a:cubicBezTo>
                  <a:pt x="19" y="33"/>
                  <a:pt x="19" y="33"/>
                  <a:pt x="19" y="33"/>
                </a:cubicBezTo>
                <a:cubicBezTo>
                  <a:pt x="19" y="33"/>
                  <a:pt x="18" y="35"/>
                  <a:pt x="18" y="35"/>
                </a:cubicBezTo>
                <a:cubicBezTo>
                  <a:pt x="18" y="36"/>
                  <a:pt x="18" y="36"/>
                  <a:pt x="18" y="37"/>
                </a:cubicBezTo>
                <a:cubicBezTo>
                  <a:pt x="18" y="37"/>
                  <a:pt x="18" y="37"/>
                  <a:pt x="18" y="38"/>
                </a:cubicBezTo>
                <a:cubicBezTo>
                  <a:pt x="19" y="38"/>
                  <a:pt x="19" y="39"/>
                  <a:pt x="19" y="39"/>
                </a:cubicBezTo>
                <a:cubicBezTo>
                  <a:pt x="19" y="40"/>
                  <a:pt x="20" y="42"/>
                  <a:pt x="21" y="43"/>
                </a:cubicBezTo>
                <a:cubicBezTo>
                  <a:pt x="21" y="43"/>
                  <a:pt x="21" y="44"/>
                  <a:pt x="22" y="45"/>
                </a:cubicBezTo>
                <a:cubicBezTo>
                  <a:pt x="22" y="45"/>
                  <a:pt x="22" y="46"/>
                  <a:pt x="23" y="47"/>
                </a:cubicBezTo>
                <a:cubicBezTo>
                  <a:pt x="23" y="47"/>
                  <a:pt x="24" y="50"/>
                  <a:pt x="24" y="51"/>
                </a:cubicBezTo>
                <a:cubicBezTo>
                  <a:pt x="24" y="51"/>
                  <a:pt x="24" y="52"/>
                  <a:pt x="25" y="53"/>
                </a:cubicBezTo>
                <a:cubicBezTo>
                  <a:pt x="25" y="53"/>
                  <a:pt x="25" y="55"/>
                  <a:pt x="25" y="56"/>
                </a:cubicBezTo>
                <a:cubicBezTo>
                  <a:pt x="26" y="57"/>
                  <a:pt x="26" y="57"/>
                  <a:pt x="26" y="57"/>
                </a:cubicBezTo>
                <a:cubicBezTo>
                  <a:pt x="25" y="58"/>
                  <a:pt x="25" y="58"/>
                  <a:pt x="25" y="58"/>
                </a:cubicBezTo>
                <a:cubicBezTo>
                  <a:pt x="25" y="58"/>
                  <a:pt x="25" y="58"/>
                  <a:pt x="25" y="58"/>
                </a:cubicBezTo>
                <a:cubicBezTo>
                  <a:pt x="24" y="58"/>
                  <a:pt x="24" y="58"/>
                  <a:pt x="24" y="58"/>
                </a:cubicBezTo>
                <a:cubicBezTo>
                  <a:pt x="23" y="58"/>
                  <a:pt x="23" y="58"/>
                  <a:pt x="23" y="58"/>
                </a:cubicBezTo>
                <a:cubicBezTo>
                  <a:pt x="23" y="58"/>
                  <a:pt x="23" y="58"/>
                  <a:pt x="22" y="59"/>
                </a:cubicBezTo>
                <a:cubicBezTo>
                  <a:pt x="22" y="59"/>
                  <a:pt x="21" y="59"/>
                  <a:pt x="20" y="59"/>
                </a:cubicBezTo>
                <a:cubicBezTo>
                  <a:pt x="20" y="59"/>
                  <a:pt x="19" y="59"/>
                  <a:pt x="18" y="59"/>
                </a:cubicBezTo>
                <a:cubicBezTo>
                  <a:pt x="18" y="59"/>
                  <a:pt x="17" y="59"/>
                  <a:pt x="17" y="59"/>
                </a:cubicBezTo>
                <a:cubicBezTo>
                  <a:pt x="17" y="58"/>
                  <a:pt x="17" y="58"/>
                  <a:pt x="17" y="58"/>
                </a:cubicBezTo>
                <a:cubicBezTo>
                  <a:pt x="17" y="58"/>
                  <a:pt x="17" y="58"/>
                  <a:pt x="17" y="58"/>
                </a:cubicBezTo>
                <a:cubicBezTo>
                  <a:pt x="18" y="57"/>
                  <a:pt x="18" y="57"/>
                  <a:pt x="18" y="57"/>
                </a:cubicBezTo>
                <a:cubicBezTo>
                  <a:pt x="18" y="56"/>
                  <a:pt x="18" y="56"/>
                  <a:pt x="18" y="56"/>
                </a:cubicBezTo>
                <a:cubicBezTo>
                  <a:pt x="18" y="55"/>
                  <a:pt x="18" y="55"/>
                  <a:pt x="18" y="55"/>
                </a:cubicBezTo>
                <a:cubicBezTo>
                  <a:pt x="18" y="54"/>
                  <a:pt x="18" y="54"/>
                  <a:pt x="18" y="54"/>
                </a:cubicBezTo>
                <a:cubicBezTo>
                  <a:pt x="17" y="53"/>
                  <a:pt x="17" y="53"/>
                  <a:pt x="17" y="53"/>
                </a:cubicBezTo>
                <a:cubicBezTo>
                  <a:pt x="17" y="53"/>
                  <a:pt x="17" y="52"/>
                  <a:pt x="17" y="52"/>
                </a:cubicBezTo>
                <a:cubicBezTo>
                  <a:pt x="17" y="51"/>
                  <a:pt x="17" y="50"/>
                  <a:pt x="17" y="50"/>
                </a:cubicBezTo>
                <a:cubicBezTo>
                  <a:pt x="17" y="48"/>
                  <a:pt x="17" y="48"/>
                  <a:pt x="17" y="48"/>
                </a:cubicBezTo>
                <a:cubicBezTo>
                  <a:pt x="16" y="47"/>
                  <a:pt x="16" y="47"/>
                  <a:pt x="16" y="47"/>
                </a:cubicBezTo>
                <a:cubicBezTo>
                  <a:pt x="16" y="46"/>
                  <a:pt x="16" y="46"/>
                  <a:pt x="16" y="46"/>
                </a:cubicBezTo>
                <a:cubicBezTo>
                  <a:pt x="16" y="46"/>
                  <a:pt x="16" y="46"/>
                  <a:pt x="16" y="45"/>
                </a:cubicBezTo>
                <a:cubicBezTo>
                  <a:pt x="16" y="45"/>
                  <a:pt x="16" y="44"/>
                  <a:pt x="16" y="44"/>
                </a:cubicBezTo>
                <a:cubicBezTo>
                  <a:pt x="16" y="43"/>
                  <a:pt x="16" y="43"/>
                  <a:pt x="16" y="43"/>
                </a:cubicBezTo>
                <a:cubicBezTo>
                  <a:pt x="16" y="43"/>
                  <a:pt x="15" y="46"/>
                  <a:pt x="15" y="46"/>
                </a:cubicBezTo>
                <a:cubicBezTo>
                  <a:pt x="15" y="46"/>
                  <a:pt x="15" y="47"/>
                  <a:pt x="14" y="47"/>
                </a:cubicBezTo>
                <a:cubicBezTo>
                  <a:pt x="14" y="47"/>
                  <a:pt x="14" y="48"/>
                  <a:pt x="14" y="48"/>
                </a:cubicBezTo>
                <a:cubicBezTo>
                  <a:pt x="14" y="49"/>
                  <a:pt x="13" y="50"/>
                  <a:pt x="13" y="50"/>
                </a:cubicBezTo>
                <a:cubicBezTo>
                  <a:pt x="13" y="51"/>
                  <a:pt x="13" y="51"/>
                  <a:pt x="12" y="52"/>
                </a:cubicBezTo>
                <a:cubicBezTo>
                  <a:pt x="12" y="52"/>
                  <a:pt x="12" y="53"/>
                  <a:pt x="12" y="53"/>
                </a:cubicBezTo>
                <a:cubicBezTo>
                  <a:pt x="11" y="54"/>
                  <a:pt x="11" y="53"/>
                  <a:pt x="11" y="54"/>
                </a:cubicBezTo>
                <a:cubicBezTo>
                  <a:pt x="10" y="55"/>
                  <a:pt x="9" y="58"/>
                  <a:pt x="9" y="59"/>
                </a:cubicBezTo>
                <a:cubicBezTo>
                  <a:pt x="8" y="59"/>
                  <a:pt x="8" y="60"/>
                  <a:pt x="8" y="60"/>
                </a:cubicBezTo>
                <a:cubicBezTo>
                  <a:pt x="7" y="60"/>
                  <a:pt x="7" y="60"/>
                  <a:pt x="7" y="60"/>
                </a:cubicBezTo>
                <a:cubicBezTo>
                  <a:pt x="7" y="61"/>
                  <a:pt x="7" y="61"/>
                  <a:pt x="7" y="61"/>
                </a:cubicBezTo>
                <a:cubicBezTo>
                  <a:pt x="7" y="61"/>
                  <a:pt x="7" y="61"/>
                  <a:pt x="6" y="61"/>
                </a:cubicBezTo>
                <a:cubicBezTo>
                  <a:pt x="5" y="61"/>
                  <a:pt x="5" y="60"/>
                  <a:pt x="5" y="60"/>
                </a:cubicBezTo>
                <a:cubicBezTo>
                  <a:pt x="4" y="60"/>
                  <a:pt x="4" y="60"/>
                  <a:pt x="4" y="60"/>
                </a:cubicBezTo>
                <a:cubicBezTo>
                  <a:pt x="3" y="60"/>
                  <a:pt x="3" y="60"/>
                  <a:pt x="2" y="59"/>
                </a:cubicBezTo>
                <a:cubicBezTo>
                  <a:pt x="2" y="59"/>
                  <a:pt x="2" y="59"/>
                  <a:pt x="1" y="59"/>
                </a:cubicBezTo>
                <a:cubicBezTo>
                  <a:pt x="0" y="58"/>
                  <a:pt x="0" y="58"/>
                  <a:pt x="0" y="58"/>
                </a:cubicBezTo>
                <a:cubicBezTo>
                  <a:pt x="0" y="57"/>
                  <a:pt x="0" y="57"/>
                  <a:pt x="0" y="57"/>
                </a:cubicBezTo>
                <a:cubicBezTo>
                  <a:pt x="0" y="57"/>
                  <a:pt x="0" y="57"/>
                  <a:pt x="0" y="57"/>
                </a:cubicBezTo>
                <a:cubicBezTo>
                  <a:pt x="1" y="57"/>
                  <a:pt x="1" y="57"/>
                  <a:pt x="1" y="57"/>
                </a:cubicBezTo>
                <a:cubicBezTo>
                  <a:pt x="2" y="57"/>
                  <a:pt x="2" y="57"/>
                  <a:pt x="2" y="57"/>
                </a:cubicBezTo>
                <a:cubicBezTo>
                  <a:pt x="2" y="56"/>
                  <a:pt x="2" y="56"/>
                  <a:pt x="2" y="56"/>
                </a:cubicBezTo>
                <a:cubicBezTo>
                  <a:pt x="2" y="56"/>
                  <a:pt x="2" y="56"/>
                  <a:pt x="3" y="55"/>
                </a:cubicBezTo>
                <a:cubicBezTo>
                  <a:pt x="3" y="55"/>
                  <a:pt x="4" y="54"/>
                  <a:pt x="5" y="53"/>
                </a:cubicBezTo>
                <a:cubicBezTo>
                  <a:pt x="5" y="53"/>
                  <a:pt x="6" y="51"/>
                  <a:pt x="6" y="51"/>
                </a:cubicBezTo>
                <a:cubicBezTo>
                  <a:pt x="8" y="49"/>
                  <a:pt x="8" y="49"/>
                  <a:pt x="8" y="49"/>
                </a:cubicBezTo>
                <a:cubicBezTo>
                  <a:pt x="8" y="49"/>
                  <a:pt x="8" y="49"/>
                  <a:pt x="8" y="49"/>
                </a:cubicBezTo>
                <a:cubicBezTo>
                  <a:pt x="9" y="48"/>
                  <a:pt x="9" y="48"/>
                  <a:pt x="9" y="48"/>
                </a:cubicBezTo>
                <a:cubicBezTo>
                  <a:pt x="9" y="48"/>
                  <a:pt x="9" y="46"/>
                  <a:pt x="9" y="46"/>
                </a:cubicBezTo>
                <a:cubicBezTo>
                  <a:pt x="9" y="45"/>
                  <a:pt x="9" y="45"/>
                  <a:pt x="9" y="45"/>
                </a:cubicBezTo>
                <a:cubicBezTo>
                  <a:pt x="9" y="44"/>
                  <a:pt x="9" y="44"/>
                  <a:pt x="9" y="44"/>
                </a:cubicBezTo>
                <a:cubicBezTo>
                  <a:pt x="9" y="43"/>
                  <a:pt x="9" y="43"/>
                  <a:pt x="9" y="43"/>
                </a:cubicBezTo>
                <a:cubicBezTo>
                  <a:pt x="9" y="43"/>
                  <a:pt x="9" y="43"/>
                  <a:pt x="9" y="43"/>
                </a:cubicBezTo>
                <a:cubicBezTo>
                  <a:pt x="9" y="42"/>
                  <a:pt x="9" y="42"/>
                  <a:pt x="9" y="42"/>
                </a:cubicBezTo>
                <a:cubicBezTo>
                  <a:pt x="9" y="42"/>
                  <a:pt x="9" y="42"/>
                  <a:pt x="9" y="42"/>
                </a:cubicBezTo>
                <a:cubicBezTo>
                  <a:pt x="10" y="41"/>
                  <a:pt x="10" y="41"/>
                  <a:pt x="10" y="41"/>
                </a:cubicBezTo>
                <a:cubicBezTo>
                  <a:pt x="10" y="41"/>
                  <a:pt x="10" y="41"/>
                  <a:pt x="10" y="41"/>
                </a:cubicBezTo>
                <a:cubicBezTo>
                  <a:pt x="10" y="40"/>
                  <a:pt x="10" y="40"/>
                  <a:pt x="10" y="40"/>
                </a:cubicBezTo>
                <a:cubicBezTo>
                  <a:pt x="11" y="38"/>
                  <a:pt x="11" y="38"/>
                  <a:pt x="11" y="38"/>
                </a:cubicBezTo>
                <a:cubicBezTo>
                  <a:pt x="12" y="36"/>
                  <a:pt x="12" y="36"/>
                  <a:pt x="12" y="36"/>
                </a:cubicBezTo>
                <a:cubicBezTo>
                  <a:pt x="11" y="35"/>
                  <a:pt x="11" y="35"/>
                  <a:pt x="11" y="35"/>
                </a:cubicBezTo>
                <a:cubicBezTo>
                  <a:pt x="10" y="34"/>
                  <a:pt x="10" y="34"/>
                  <a:pt x="10" y="34"/>
                </a:cubicBezTo>
                <a:cubicBezTo>
                  <a:pt x="9" y="31"/>
                  <a:pt x="9" y="31"/>
                  <a:pt x="9" y="31"/>
                </a:cubicBezTo>
                <a:cubicBezTo>
                  <a:pt x="8" y="31"/>
                  <a:pt x="8" y="31"/>
                  <a:pt x="8" y="31"/>
                </a:cubicBezTo>
                <a:cubicBezTo>
                  <a:pt x="8" y="31"/>
                  <a:pt x="8" y="31"/>
                  <a:pt x="8" y="31"/>
                </a:cubicBezTo>
                <a:cubicBezTo>
                  <a:pt x="8" y="30"/>
                  <a:pt x="8" y="30"/>
                  <a:pt x="8" y="30"/>
                </a:cubicBezTo>
                <a:cubicBezTo>
                  <a:pt x="8" y="29"/>
                  <a:pt x="8" y="29"/>
                  <a:pt x="8" y="29"/>
                </a:cubicBezTo>
                <a:cubicBezTo>
                  <a:pt x="8" y="28"/>
                  <a:pt x="8" y="28"/>
                  <a:pt x="8" y="28"/>
                </a:cubicBezTo>
                <a:cubicBezTo>
                  <a:pt x="8" y="27"/>
                  <a:pt x="8" y="27"/>
                  <a:pt x="8" y="27"/>
                </a:cubicBezTo>
                <a:cubicBezTo>
                  <a:pt x="8" y="27"/>
                  <a:pt x="8" y="27"/>
                  <a:pt x="8" y="26"/>
                </a:cubicBezTo>
                <a:cubicBezTo>
                  <a:pt x="8" y="26"/>
                  <a:pt x="8" y="26"/>
                  <a:pt x="8" y="25"/>
                </a:cubicBezTo>
                <a:cubicBezTo>
                  <a:pt x="8" y="25"/>
                  <a:pt x="8" y="25"/>
                  <a:pt x="8" y="25"/>
                </a:cubicBezTo>
                <a:cubicBezTo>
                  <a:pt x="8" y="24"/>
                  <a:pt x="8" y="24"/>
                  <a:pt x="8" y="24"/>
                </a:cubicBezTo>
                <a:cubicBezTo>
                  <a:pt x="8" y="24"/>
                  <a:pt x="8" y="24"/>
                  <a:pt x="8" y="24"/>
                </a:cubicBezTo>
                <a:cubicBezTo>
                  <a:pt x="8" y="23"/>
                  <a:pt x="8" y="23"/>
                  <a:pt x="8" y="23"/>
                </a:cubicBezTo>
                <a:cubicBezTo>
                  <a:pt x="9" y="22"/>
                  <a:pt x="9" y="22"/>
                  <a:pt x="9" y="22"/>
                </a:cubicBezTo>
                <a:cubicBezTo>
                  <a:pt x="9" y="22"/>
                  <a:pt x="9" y="22"/>
                  <a:pt x="9" y="22"/>
                </a:cubicBezTo>
                <a:cubicBezTo>
                  <a:pt x="8" y="21"/>
                  <a:pt x="8" y="21"/>
                  <a:pt x="8" y="21"/>
                </a:cubicBezTo>
                <a:cubicBezTo>
                  <a:pt x="9" y="21"/>
                  <a:pt x="9" y="21"/>
                  <a:pt x="9" y="21"/>
                </a:cubicBezTo>
                <a:cubicBezTo>
                  <a:pt x="8" y="20"/>
                  <a:pt x="8" y="20"/>
                  <a:pt x="8" y="20"/>
                </a:cubicBezTo>
                <a:cubicBezTo>
                  <a:pt x="8" y="19"/>
                  <a:pt x="8" y="19"/>
                  <a:pt x="8" y="19"/>
                </a:cubicBezTo>
                <a:cubicBezTo>
                  <a:pt x="8" y="18"/>
                  <a:pt x="8" y="18"/>
                  <a:pt x="8" y="18"/>
                </a:cubicBezTo>
                <a:cubicBezTo>
                  <a:pt x="8" y="17"/>
                  <a:pt x="8" y="17"/>
                  <a:pt x="8" y="17"/>
                </a:cubicBezTo>
                <a:cubicBezTo>
                  <a:pt x="8" y="16"/>
                  <a:pt x="8" y="16"/>
                  <a:pt x="8" y="16"/>
                </a:cubicBezTo>
                <a:cubicBezTo>
                  <a:pt x="8" y="16"/>
                  <a:pt x="8" y="15"/>
                  <a:pt x="8" y="15"/>
                </a:cubicBezTo>
                <a:cubicBezTo>
                  <a:pt x="8" y="14"/>
                  <a:pt x="8" y="13"/>
                  <a:pt x="8" y="13"/>
                </a:cubicBezTo>
                <a:cubicBezTo>
                  <a:pt x="8" y="12"/>
                  <a:pt x="8" y="12"/>
                  <a:pt x="8" y="12"/>
                </a:cubicBezTo>
                <a:cubicBezTo>
                  <a:pt x="8" y="11"/>
                  <a:pt x="8" y="11"/>
                  <a:pt x="8" y="11"/>
                </a:cubicBezTo>
                <a:cubicBezTo>
                  <a:pt x="8" y="11"/>
                  <a:pt x="8" y="10"/>
                  <a:pt x="8" y="10"/>
                </a:cubicBezTo>
                <a:cubicBezTo>
                  <a:pt x="9" y="10"/>
                  <a:pt x="9" y="10"/>
                  <a:pt x="9" y="10"/>
                </a:cubicBezTo>
                <a:cubicBezTo>
                  <a:pt x="9" y="9"/>
                  <a:pt x="9" y="9"/>
                  <a:pt x="9" y="9"/>
                </a:cubicBezTo>
                <a:cubicBezTo>
                  <a:pt x="10" y="9"/>
                  <a:pt x="10" y="9"/>
                  <a:pt x="10" y="9"/>
                </a:cubicBezTo>
                <a:cubicBezTo>
                  <a:pt x="10" y="9"/>
                  <a:pt x="10" y="9"/>
                  <a:pt x="10"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6"/>
                  <a:pt x="10" y="6"/>
                  <a:pt x="10" y="6"/>
                </a:cubicBezTo>
                <a:cubicBezTo>
                  <a:pt x="9" y="6"/>
                  <a:pt x="9" y="6"/>
                  <a:pt x="9" y="6"/>
                </a:cubicBezTo>
                <a:cubicBezTo>
                  <a:pt x="9" y="5"/>
                  <a:pt x="9" y="5"/>
                  <a:pt x="9" y="5"/>
                </a:cubicBezTo>
                <a:cubicBezTo>
                  <a:pt x="9" y="5"/>
                  <a:pt x="9" y="5"/>
                  <a:pt x="9" y="5"/>
                </a:cubicBezTo>
                <a:cubicBezTo>
                  <a:pt x="9" y="4"/>
                  <a:pt x="9" y="4"/>
                  <a:pt x="9" y="4"/>
                </a:cubicBezTo>
                <a:cubicBezTo>
                  <a:pt x="9" y="3"/>
                  <a:pt x="9" y="3"/>
                  <a:pt x="9" y="3"/>
                </a:cubicBezTo>
                <a:cubicBezTo>
                  <a:pt x="9" y="3"/>
                  <a:pt x="9" y="3"/>
                  <a:pt x="9" y="3"/>
                </a:cubicBezTo>
                <a:cubicBezTo>
                  <a:pt x="9" y="2"/>
                  <a:pt x="9" y="2"/>
                  <a:pt x="9" y="2"/>
                </a:cubicBezTo>
                <a:cubicBezTo>
                  <a:pt x="10" y="2"/>
                  <a:pt x="10" y="2"/>
                  <a:pt x="10" y="2"/>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1" name="Freeform 177"/>
          <p:cNvSpPr>
            <a:spLocks/>
          </p:cNvSpPr>
          <p:nvPr userDrawn="1"/>
        </p:nvSpPr>
        <p:spPr bwMode="auto">
          <a:xfrm>
            <a:off x="3773487" y="-7153002"/>
            <a:ext cx="82550" cy="198438"/>
          </a:xfrm>
          <a:custGeom>
            <a:avLst/>
            <a:gdLst>
              <a:gd name="T0" fmla="*/ 18 w 26"/>
              <a:gd name="T1" fmla="*/ 8 h 62"/>
              <a:gd name="T2" fmla="*/ 21 w 26"/>
              <a:gd name="T3" fmla="*/ 10 h 62"/>
              <a:gd name="T4" fmla="*/ 25 w 26"/>
              <a:gd name="T5" fmla="*/ 12 h 62"/>
              <a:gd name="T6" fmla="*/ 25 w 26"/>
              <a:gd name="T7" fmla="*/ 15 h 62"/>
              <a:gd name="T8" fmla="*/ 26 w 26"/>
              <a:gd name="T9" fmla="*/ 19 h 62"/>
              <a:gd name="T10" fmla="*/ 26 w 26"/>
              <a:gd name="T11" fmla="*/ 22 h 62"/>
              <a:gd name="T12" fmla="*/ 26 w 26"/>
              <a:gd name="T13" fmla="*/ 25 h 62"/>
              <a:gd name="T14" fmla="*/ 25 w 26"/>
              <a:gd name="T15" fmla="*/ 27 h 62"/>
              <a:gd name="T16" fmla="*/ 25 w 26"/>
              <a:gd name="T17" fmla="*/ 29 h 62"/>
              <a:gd name="T18" fmla="*/ 25 w 26"/>
              <a:gd name="T19" fmla="*/ 32 h 62"/>
              <a:gd name="T20" fmla="*/ 21 w 26"/>
              <a:gd name="T21" fmla="*/ 34 h 62"/>
              <a:gd name="T22" fmla="*/ 19 w 26"/>
              <a:gd name="T23" fmla="*/ 41 h 62"/>
              <a:gd name="T24" fmla="*/ 20 w 26"/>
              <a:gd name="T25" fmla="*/ 43 h 62"/>
              <a:gd name="T26" fmla="*/ 23 w 26"/>
              <a:gd name="T27" fmla="*/ 49 h 62"/>
              <a:gd name="T28" fmla="*/ 25 w 26"/>
              <a:gd name="T29" fmla="*/ 57 h 62"/>
              <a:gd name="T30" fmla="*/ 24 w 26"/>
              <a:gd name="T31" fmla="*/ 59 h 62"/>
              <a:gd name="T32" fmla="*/ 19 w 26"/>
              <a:gd name="T33" fmla="*/ 59 h 62"/>
              <a:gd name="T34" fmla="*/ 18 w 26"/>
              <a:gd name="T35" fmla="*/ 58 h 62"/>
              <a:gd name="T36" fmla="*/ 19 w 26"/>
              <a:gd name="T37" fmla="*/ 56 h 62"/>
              <a:gd name="T38" fmla="*/ 18 w 26"/>
              <a:gd name="T39" fmla="*/ 51 h 62"/>
              <a:gd name="T40" fmla="*/ 17 w 26"/>
              <a:gd name="T41" fmla="*/ 48 h 62"/>
              <a:gd name="T42" fmla="*/ 14 w 26"/>
              <a:gd name="T43" fmla="*/ 57 h 62"/>
              <a:gd name="T44" fmla="*/ 11 w 26"/>
              <a:gd name="T45" fmla="*/ 59 h 62"/>
              <a:gd name="T46" fmla="*/ 10 w 26"/>
              <a:gd name="T47" fmla="*/ 62 h 62"/>
              <a:gd name="T48" fmla="*/ 7 w 26"/>
              <a:gd name="T49" fmla="*/ 60 h 62"/>
              <a:gd name="T50" fmla="*/ 5 w 26"/>
              <a:gd name="T51" fmla="*/ 59 h 62"/>
              <a:gd name="T52" fmla="*/ 4 w 26"/>
              <a:gd name="T53" fmla="*/ 57 h 62"/>
              <a:gd name="T54" fmla="*/ 7 w 26"/>
              <a:gd name="T55" fmla="*/ 57 h 62"/>
              <a:gd name="T56" fmla="*/ 9 w 26"/>
              <a:gd name="T57" fmla="*/ 55 h 62"/>
              <a:gd name="T58" fmla="*/ 10 w 26"/>
              <a:gd name="T59" fmla="*/ 51 h 62"/>
              <a:gd name="T60" fmla="*/ 11 w 26"/>
              <a:gd name="T61" fmla="*/ 47 h 62"/>
              <a:gd name="T62" fmla="*/ 13 w 26"/>
              <a:gd name="T63" fmla="*/ 43 h 62"/>
              <a:gd name="T64" fmla="*/ 14 w 26"/>
              <a:gd name="T65" fmla="*/ 40 h 62"/>
              <a:gd name="T66" fmla="*/ 11 w 26"/>
              <a:gd name="T67" fmla="*/ 34 h 62"/>
              <a:gd name="T68" fmla="*/ 10 w 26"/>
              <a:gd name="T69" fmla="*/ 30 h 62"/>
              <a:gd name="T70" fmla="*/ 10 w 26"/>
              <a:gd name="T71" fmla="*/ 25 h 62"/>
              <a:gd name="T72" fmla="*/ 10 w 26"/>
              <a:gd name="T73" fmla="*/ 20 h 62"/>
              <a:gd name="T74" fmla="*/ 7 w 26"/>
              <a:gd name="T75" fmla="*/ 24 h 62"/>
              <a:gd name="T76" fmla="*/ 4 w 26"/>
              <a:gd name="T77" fmla="*/ 28 h 62"/>
              <a:gd name="T78" fmla="*/ 2 w 26"/>
              <a:gd name="T79" fmla="*/ 29 h 62"/>
              <a:gd name="T80" fmla="*/ 0 w 26"/>
              <a:gd name="T81" fmla="*/ 29 h 62"/>
              <a:gd name="T82" fmla="*/ 0 w 26"/>
              <a:gd name="T83" fmla="*/ 27 h 62"/>
              <a:gd name="T84" fmla="*/ 2 w 26"/>
              <a:gd name="T85" fmla="*/ 25 h 62"/>
              <a:gd name="T86" fmla="*/ 4 w 26"/>
              <a:gd name="T87" fmla="*/ 20 h 62"/>
              <a:gd name="T88" fmla="*/ 6 w 26"/>
              <a:gd name="T89" fmla="*/ 16 h 62"/>
              <a:gd name="T90" fmla="*/ 8 w 26"/>
              <a:gd name="T91" fmla="*/ 12 h 62"/>
              <a:gd name="T92" fmla="*/ 10 w 26"/>
              <a:gd name="T93" fmla="*/ 9 h 62"/>
              <a:gd name="T94" fmla="*/ 11 w 26"/>
              <a:gd name="T95" fmla="*/ 8 h 62"/>
              <a:gd name="T96" fmla="*/ 11 w 26"/>
              <a:gd name="T97" fmla="*/ 7 h 62"/>
              <a:gd name="T98" fmla="*/ 10 w 26"/>
              <a:gd name="T99" fmla="*/ 7 h 62"/>
              <a:gd name="T100" fmla="*/ 10 w 26"/>
              <a:gd name="T101" fmla="*/ 5 h 62"/>
              <a:gd name="T102" fmla="*/ 10 w 26"/>
              <a:gd name="T103" fmla="*/ 2 h 62"/>
              <a:gd name="T104" fmla="*/ 13 w 26"/>
              <a:gd name="T105" fmla="*/ 0 h 62"/>
              <a:gd name="T106" fmla="*/ 16 w 26"/>
              <a:gd name="T107" fmla="*/ 2 h 62"/>
              <a:gd name="T108" fmla="*/ 17 w 26"/>
              <a:gd name="T109" fmla="*/ 5 h 62"/>
              <a:gd name="T110" fmla="*/ 18 w 26"/>
              <a:gd name="T11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62">
                <a:moveTo>
                  <a:pt x="18" y="7"/>
                </a:moveTo>
                <a:cubicBezTo>
                  <a:pt x="18" y="8"/>
                  <a:pt x="18" y="8"/>
                  <a:pt x="18" y="8"/>
                </a:cubicBezTo>
                <a:cubicBezTo>
                  <a:pt x="18" y="8"/>
                  <a:pt x="18" y="8"/>
                  <a:pt x="18" y="8"/>
                </a:cubicBezTo>
                <a:cubicBezTo>
                  <a:pt x="19" y="9"/>
                  <a:pt x="19" y="9"/>
                  <a:pt x="19" y="9"/>
                </a:cubicBezTo>
                <a:cubicBezTo>
                  <a:pt x="20" y="9"/>
                  <a:pt x="20" y="9"/>
                  <a:pt x="20" y="9"/>
                </a:cubicBezTo>
                <a:cubicBezTo>
                  <a:pt x="21" y="10"/>
                  <a:pt x="21" y="10"/>
                  <a:pt x="21" y="10"/>
                </a:cubicBezTo>
                <a:cubicBezTo>
                  <a:pt x="23" y="11"/>
                  <a:pt x="23" y="11"/>
                  <a:pt x="23" y="11"/>
                </a:cubicBezTo>
                <a:cubicBezTo>
                  <a:pt x="24" y="11"/>
                  <a:pt x="24" y="11"/>
                  <a:pt x="24" y="11"/>
                </a:cubicBezTo>
                <a:cubicBezTo>
                  <a:pt x="25" y="12"/>
                  <a:pt x="25" y="12"/>
                  <a:pt x="25" y="12"/>
                </a:cubicBezTo>
                <a:cubicBezTo>
                  <a:pt x="25" y="13"/>
                  <a:pt x="25" y="13"/>
                  <a:pt x="25" y="13"/>
                </a:cubicBezTo>
                <a:cubicBezTo>
                  <a:pt x="25" y="14"/>
                  <a:pt x="25" y="14"/>
                  <a:pt x="25" y="14"/>
                </a:cubicBezTo>
                <a:cubicBezTo>
                  <a:pt x="25" y="15"/>
                  <a:pt x="25" y="15"/>
                  <a:pt x="25" y="15"/>
                </a:cubicBezTo>
                <a:cubicBezTo>
                  <a:pt x="25" y="16"/>
                  <a:pt x="25" y="16"/>
                  <a:pt x="25" y="16"/>
                </a:cubicBezTo>
                <a:cubicBezTo>
                  <a:pt x="25" y="16"/>
                  <a:pt x="25" y="17"/>
                  <a:pt x="25" y="17"/>
                </a:cubicBezTo>
                <a:cubicBezTo>
                  <a:pt x="26" y="18"/>
                  <a:pt x="26" y="19"/>
                  <a:pt x="26" y="19"/>
                </a:cubicBezTo>
                <a:cubicBezTo>
                  <a:pt x="26" y="20"/>
                  <a:pt x="26" y="20"/>
                  <a:pt x="26" y="21"/>
                </a:cubicBezTo>
                <a:cubicBezTo>
                  <a:pt x="26" y="21"/>
                  <a:pt x="26" y="21"/>
                  <a:pt x="26" y="21"/>
                </a:cubicBezTo>
                <a:cubicBezTo>
                  <a:pt x="26" y="22"/>
                  <a:pt x="26" y="22"/>
                  <a:pt x="26" y="22"/>
                </a:cubicBezTo>
                <a:cubicBezTo>
                  <a:pt x="26" y="23"/>
                  <a:pt x="26" y="23"/>
                  <a:pt x="26" y="23"/>
                </a:cubicBezTo>
                <a:cubicBezTo>
                  <a:pt x="26" y="24"/>
                  <a:pt x="26" y="24"/>
                  <a:pt x="26" y="24"/>
                </a:cubicBezTo>
                <a:cubicBezTo>
                  <a:pt x="26" y="25"/>
                  <a:pt x="26" y="24"/>
                  <a:pt x="26" y="25"/>
                </a:cubicBezTo>
                <a:cubicBezTo>
                  <a:pt x="26" y="26"/>
                  <a:pt x="26" y="26"/>
                  <a:pt x="26" y="26"/>
                </a:cubicBezTo>
                <a:cubicBezTo>
                  <a:pt x="26" y="27"/>
                  <a:pt x="26" y="27"/>
                  <a:pt x="26" y="27"/>
                </a:cubicBezTo>
                <a:cubicBezTo>
                  <a:pt x="25" y="27"/>
                  <a:pt x="25" y="27"/>
                  <a:pt x="25" y="27"/>
                </a:cubicBezTo>
                <a:cubicBezTo>
                  <a:pt x="25" y="28"/>
                  <a:pt x="25" y="28"/>
                  <a:pt x="25" y="28"/>
                </a:cubicBezTo>
                <a:cubicBezTo>
                  <a:pt x="25" y="28"/>
                  <a:pt x="25" y="28"/>
                  <a:pt x="25" y="28"/>
                </a:cubicBezTo>
                <a:cubicBezTo>
                  <a:pt x="25" y="29"/>
                  <a:pt x="25" y="29"/>
                  <a:pt x="25" y="29"/>
                </a:cubicBezTo>
                <a:cubicBezTo>
                  <a:pt x="25" y="30"/>
                  <a:pt x="25" y="30"/>
                  <a:pt x="25" y="30"/>
                </a:cubicBezTo>
                <a:cubicBezTo>
                  <a:pt x="24" y="31"/>
                  <a:pt x="24" y="31"/>
                  <a:pt x="24" y="31"/>
                </a:cubicBezTo>
                <a:cubicBezTo>
                  <a:pt x="25" y="32"/>
                  <a:pt x="25" y="32"/>
                  <a:pt x="25" y="32"/>
                </a:cubicBezTo>
                <a:cubicBezTo>
                  <a:pt x="22" y="32"/>
                  <a:pt x="22" y="32"/>
                  <a:pt x="22" y="32"/>
                </a:cubicBezTo>
                <a:cubicBezTo>
                  <a:pt x="22" y="33"/>
                  <a:pt x="22" y="33"/>
                  <a:pt x="22" y="33"/>
                </a:cubicBezTo>
                <a:cubicBezTo>
                  <a:pt x="21" y="34"/>
                  <a:pt x="21" y="34"/>
                  <a:pt x="21" y="34"/>
                </a:cubicBezTo>
                <a:cubicBezTo>
                  <a:pt x="21" y="35"/>
                  <a:pt x="21" y="35"/>
                  <a:pt x="21" y="35"/>
                </a:cubicBezTo>
                <a:cubicBezTo>
                  <a:pt x="21" y="36"/>
                  <a:pt x="20" y="37"/>
                  <a:pt x="20" y="38"/>
                </a:cubicBezTo>
                <a:cubicBezTo>
                  <a:pt x="20" y="39"/>
                  <a:pt x="19" y="40"/>
                  <a:pt x="19" y="41"/>
                </a:cubicBezTo>
                <a:cubicBezTo>
                  <a:pt x="19" y="41"/>
                  <a:pt x="19" y="41"/>
                  <a:pt x="19" y="41"/>
                </a:cubicBezTo>
                <a:cubicBezTo>
                  <a:pt x="20" y="42"/>
                  <a:pt x="20" y="42"/>
                  <a:pt x="20" y="42"/>
                </a:cubicBezTo>
                <a:cubicBezTo>
                  <a:pt x="20" y="43"/>
                  <a:pt x="20" y="43"/>
                  <a:pt x="20" y="43"/>
                </a:cubicBezTo>
                <a:cubicBezTo>
                  <a:pt x="21" y="44"/>
                  <a:pt x="21" y="44"/>
                  <a:pt x="21" y="44"/>
                </a:cubicBezTo>
                <a:cubicBezTo>
                  <a:pt x="21" y="45"/>
                  <a:pt x="22" y="46"/>
                  <a:pt x="22" y="47"/>
                </a:cubicBezTo>
                <a:cubicBezTo>
                  <a:pt x="22" y="47"/>
                  <a:pt x="23" y="49"/>
                  <a:pt x="23" y="49"/>
                </a:cubicBezTo>
                <a:cubicBezTo>
                  <a:pt x="23" y="49"/>
                  <a:pt x="24" y="52"/>
                  <a:pt x="24" y="52"/>
                </a:cubicBezTo>
                <a:cubicBezTo>
                  <a:pt x="24" y="52"/>
                  <a:pt x="25" y="55"/>
                  <a:pt x="25" y="56"/>
                </a:cubicBezTo>
                <a:cubicBezTo>
                  <a:pt x="25" y="56"/>
                  <a:pt x="25" y="57"/>
                  <a:pt x="25" y="57"/>
                </a:cubicBezTo>
                <a:cubicBezTo>
                  <a:pt x="26" y="58"/>
                  <a:pt x="26" y="58"/>
                  <a:pt x="26" y="58"/>
                </a:cubicBezTo>
                <a:cubicBezTo>
                  <a:pt x="25" y="59"/>
                  <a:pt x="25" y="59"/>
                  <a:pt x="25" y="59"/>
                </a:cubicBezTo>
                <a:cubicBezTo>
                  <a:pt x="25" y="59"/>
                  <a:pt x="25" y="59"/>
                  <a:pt x="24" y="59"/>
                </a:cubicBezTo>
                <a:cubicBezTo>
                  <a:pt x="23" y="59"/>
                  <a:pt x="23" y="59"/>
                  <a:pt x="22" y="59"/>
                </a:cubicBezTo>
                <a:cubicBezTo>
                  <a:pt x="22" y="59"/>
                  <a:pt x="22" y="59"/>
                  <a:pt x="21" y="59"/>
                </a:cubicBezTo>
                <a:cubicBezTo>
                  <a:pt x="20" y="59"/>
                  <a:pt x="20" y="59"/>
                  <a:pt x="19" y="59"/>
                </a:cubicBezTo>
                <a:cubicBezTo>
                  <a:pt x="19" y="59"/>
                  <a:pt x="18" y="59"/>
                  <a:pt x="17" y="59"/>
                </a:cubicBezTo>
                <a:cubicBezTo>
                  <a:pt x="17" y="59"/>
                  <a:pt x="17" y="59"/>
                  <a:pt x="17" y="59"/>
                </a:cubicBezTo>
                <a:cubicBezTo>
                  <a:pt x="17" y="59"/>
                  <a:pt x="17" y="59"/>
                  <a:pt x="18" y="58"/>
                </a:cubicBezTo>
                <a:cubicBezTo>
                  <a:pt x="18" y="58"/>
                  <a:pt x="18" y="58"/>
                  <a:pt x="19" y="58"/>
                </a:cubicBezTo>
                <a:cubicBezTo>
                  <a:pt x="19" y="58"/>
                  <a:pt x="20" y="58"/>
                  <a:pt x="20" y="57"/>
                </a:cubicBezTo>
                <a:cubicBezTo>
                  <a:pt x="20" y="57"/>
                  <a:pt x="19" y="56"/>
                  <a:pt x="19" y="56"/>
                </a:cubicBezTo>
                <a:cubicBezTo>
                  <a:pt x="19" y="55"/>
                  <a:pt x="19" y="55"/>
                  <a:pt x="19" y="54"/>
                </a:cubicBezTo>
                <a:cubicBezTo>
                  <a:pt x="19" y="54"/>
                  <a:pt x="19" y="52"/>
                  <a:pt x="19" y="52"/>
                </a:cubicBezTo>
                <a:cubicBezTo>
                  <a:pt x="18" y="51"/>
                  <a:pt x="18" y="51"/>
                  <a:pt x="18" y="51"/>
                </a:cubicBezTo>
                <a:cubicBezTo>
                  <a:pt x="18" y="51"/>
                  <a:pt x="18" y="51"/>
                  <a:pt x="18" y="51"/>
                </a:cubicBezTo>
                <a:cubicBezTo>
                  <a:pt x="18" y="50"/>
                  <a:pt x="18" y="50"/>
                  <a:pt x="17" y="49"/>
                </a:cubicBezTo>
                <a:cubicBezTo>
                  <a:pt x="17" y="48"/>
                  <a:pt x="17" y="48"/>
                  <a:pt x="17" y="48"/>
                </a:cubicBezTo>
                <a:cubicBezTo>
                  <a:pt x="16" y="50"/>
                  <a:pt x="16" y="50"/>
                  <a:pt x="16" y="50"/>
                </a:cubicBezTo>
                <a:cubicBezTo>
                  <a:pt x="16" y="50"/>
                  <a:pt x="15" y="53"/>
                  <a:pt x="15" y="53"/>
                </a:cubicBezTo>
                <a:cubicBezTo>
                  <a:pt x="15" y="54"/>
                  <a:pt x="14" y="57"/>
                  <a:pt x="14" y="57"/>
                </a:cubicBezTo>
                <a:cubicBezTo>
                  <a:pt x="13" y="59"/>
                  <a:pt x="13" y="59"/>
                  <a:pt x="13" y="59"/>
                </a:cubicBezTo>
                <a:cubicBezTo>
                  <a:pt x="13" y="59"/>
                  <a:pt x="13" y="59"/>
                  <a:pt x="13" y="59"/>
                </a:cubicBezTo>
                <a:cubicBezTo>
                  <a:pt x="11" y="59"/>
                  <a:pt x="11" y="59"/>
                  <a:pt x="11" y="59"/>
                </a:cubicBezTo>
                <a:cubicBezTo>
                  <a:pt x="11" y="60"/>
                  <a:pt x="11" y="60"/>
                  <a:pt x="11" y="60"/>
                </a:cubicBezTo>
                <a:cubicBezTo>
                  <a:pt x="10" y="61"/>
                  <a:pt x="10" y="61"/>
                  <a:pt x="10" y="61"/>
                </a:cubicBezTo>
                <a:cubicBezTo>
                  <a:pt x="10" y="62"/>
                  <a:pt x="10" y="62"/>
                  <a:pt x="10" y="62"/>
                </a:cubicBezTo>
                <a:cubicBezTo>
                  <a:pt x="9" y="61"/>
                  <a:pt x="9" y="61"/>
                  <a:pt x="9" y="61"/>
                </a:cubicBezTo>
                <a:cubicBezTo>
                  <a:pt x="7" y="61"/>
                  <a:pt x="7" y="61"/>
                  <a:pt x="7" y="61"/>
                </a:cubicBezTo>
                <a:cubicBezTo>
                  <a:pt x="7" y="60"/>
                  <a:pt x="7" y="60"/>
                  <a:pt x="7" y="60"/>
                </a:cubicBezTo>
                <a:cubicBezTo>
                  <a:pt x="7" y="60"/>
                  <a:pt x="7" y="60"/>
                  <a:pt x="7" y="60"/>
                </a:cubicBezTo>
                <a:cubicBezTo>
                  <a:pt x="6" y="59"/>
                  <a:pt x="6" y="59"/>
                  <a:pt x="6" y="59"/>
                </a:cubicBezTo>
                <a:cubicBezTo>
                  <a:pt x="6" y="59"/>
                  <a:pt x="6" y="59"/>
                  <a:pt x="5" y="59"/>
                </a:cubicBezTo>
                <a:cubicBezTo>
                  <a:pt x="5" y="59"/>
                  <a:pt x="5" y="58"/>
                  <a:pt x="5" y="58"/>
                </a:cubicBezTo>
                <a:cubicBezTo>
                  <a:pt x="4" y="57"/>
                  <a:pt x="4" y="57"/>
                  <a:pt x="4" y="57"/>
                </a:cubicBezTo>
                <a:cubicBezTo>
                  <a:pt x="4" y="57"/>
                  <a:pt x="4" y="57"/>
                  <a:pt x="4" y="57"/>
                </a:cubicBezTo>
                <a:cubicBezTo>
                  <a:pt x="5" y="57"/>
                  <a:pt x="5" y="57"/>
                  <a:pt x="5" y="57"/>
                </a:cubicBezTo>
                <a:cubicBezTo>
                  <a:pt x="5" y="56"/>
                  <a:pt x="5" y="57"/>
                  <a:pt x="6" y="57"/>
                </a:cubicBezTo>
                <a:cubicBezTo>
                  <a:pt x="7" y="57"/>
                  <a:pt x="7" y="57"/>
                  <a:pt x="7" y="57"/>
                </a:cubicBezTo>
                <a:cubicBezTo>
                  <a:pt x="7" y="57"/>
                  <a:pt x="7" y="57"/>
                  <a:pt x="7" y="57"/>
                </a:cubicBezTo>
                <a:cubicBezTo>
                  <a:pt x="8" y="56"/>
                  <a:pt x="8" y="56"/>
                  <a:pt x="8" y="56"/>
                </a:cubicBezTo>
                <a:cubicBezTo>
                  <a:pt x="8" y="56"/>
                  <a:pt x="8" y="55"/>
                  <a:pt x="9" y="55"/>
                </a:cubicBezTo>
                <a:cubicBezTo>
                  <a:pt x="9" y="54"/>
                  <a:pt x="9" y="54"/>
                  <a:pt x="9" y="53"/>
                </a:cubicBezTo>
                <a:cubicBezTo>
                  <a:pt x="10" y="53"/>
                  <a:pt x="10" y="52"/>
                  <a:pt x="10" y="52"/>
                </a:cubicBezTo>
                <a:cubicBezTo>
                  <a:pt x="10" y="51"/>
                  <a:pt x="10" y="51"/>
                  <a:pt x="10" y="51"/>
                </a:cubicBezTo>
                <a:cubicBezTo>
                  <a:pt x="10" y="50"/>
                  <a:pt x="10" y="50"/>
                  <a:pt x="10" y="50"/>
                </a:cubicBezTo>
                <a:cubicBezTo>
                  <a:pt x="10" y="49"/>
                  <a:pt x="10" y="49"/>
                  <a:pt x="10" y="48"/>
                </a:cubicBezTo>
                <a:cubicBezTo>
                  <a:pt x="11" y="48"/>
                  <a:pt x="11" y="47"/>
                  <a:pt x="11" y="47"/>
                </a:cubicBezTo>
                <a:cubicBezTo>
                  <a:pt x="12" y="45"/>
                  <a:pt x="12" y="45"/>
                  <a:pt x="12" y="45"/>
                </a:cubicBezTo>
                <a:cubicBezTo>
                  <a:pt x="12" y="44"/>
                  <a:pt x="12" y="44"/>
                  <a:pt x="12" y="44"/>
                </a:cubicBezTo>
                <a:cubicBezTo>
                  <a:pt x="12" y="44"/>
                  <a:pt x="13" y="44"/>
                  <a:pt x="13" y="43"/>
                </a:cubicBezTo>
                <a:cubicBezTo>
                  <a:pt x="13" y="43"/>
                  <a:pt x="13" y="43"/>
                  <a:pt x="13" y="42"/>
                </a:cubicBezTo>
                <a:cubicBezTo>
                  <a:pt x="13" y="42"/>
                  <a:pt x="13" y="41"/>
                  <a:pt x="13" y="41"/>
                </a:cubicBezTo>
                <a:cubicBezTo>
                  <a:pt x="14" y="40"/>
                  <a:pt x="14" y="40"/>
                  <a:pt x="14" y="40"/>
                </a:cubicBezTo>
                <a:cubicBezTo>
                  <a:pt x="12" y="34"/>
                  <a:pt x="12" y="34"/>
                  <a:pt x="12" y="34"/>
                </a:cubicBezTo>
                <a:cubicBezTo>
                  <a:pt x="12" y="34"/>
                  <a:pt x="12" y="34"/>
                  <a:pt x="12" y="34"/>
                </a:cubicBezTo>
                <a:cubicBezTo>
                  <a:pt x="11" y="34"/>
                  <a:pt x="11" y="34"/>
                  <a:pt x="11" y="34"/>
                </a:cubicBezTo>
                <a:cubicBezTo>
                  <a:pt x="11" y="33"/>
                  <a:pt x="11" y="33"/>
                  <a:pt x="11" y="33"/>
                </a:cubicBezTo>
                <a:cubicBezTo>
                  <a:pt x="11" y="31"/>
                  <a:pt x="11" y="31"/>
                  <a:pt x="11" y="31"/>
                </a:cubicBezTo>
                <a:cubicBezTo>
                  <a:pt x="10" y="31"/>
                  <a:pt x="10" y="30"/>
                  <a:pt x="10" y="30"/>
                </a:cubicBezTo>
                <a:cubicBezTo>
                  <a:pt x="10" y="29"/>
                  <a:pt x="10" y="28"/>
                  <a:pt x="10" y="28"/>
                </a:cubicBezTo>
                <a:cubicBezTo>
                  <a:pt x="10" y="28"/>
                  <a:pt x="10" y="27"/>
                  <a:pt x="10" y="26"/>
                </a:cubicBezTo>
                <a:cubicBezTo>
                  <a:pt x="10" y="26"/>
                  <a:pt x="10" y="25"/>
                  <a:pt x="10" y="25"/>
                </a:cubicBezTo>
                <a:cubicBezTo>
                  <a:pt x="11" y="24"/>
                  <a:pt x="11" y="24"/>
                  <a:pt x="11" y="24"/>
                </a:cubicBezTo>
                <a:cubicBezTo>
                  <a:pt x="10" y="22"/>
                  <a:pt x="10" y="22"/>
                  <a:pt x="10" y="22"/>
                </a:cubicBezTo>
                <a:cubicBezTo>
                  <a:pt x="10" y="20"/>
                  <a:pt x="10" y="20"/>
                  <a:pt x="10" y="20"/>
                </a:cubicBezTo>
                <a:cubicBezTo>
                  <a:pt x="10" y="20"/>
                  <a:pt x="9" y="21"/>
                  <a:pt x="9" y="22"/>
                </a:cubicBezTo>
                <a:cubicBezTo>
                  <a:pt x="8" y="23"/>
                  <a:pt x="8" y="23"/>
                  <a:pt x="8" y="23"/>
                </a:cubicBezTo>
                <a:cubicBezTo>
                  <a:pt x="7" y="24"/>
                  <a:pt x="7" y="24"/>
                  <a:pt x="7" y="24"/>
                </a:cubicBezTo>
                <a:cubicBezTo>
                  <a:pt x="6" y="25"/>
                  <a:pt x="6" y="25"/>
                  <a:pt x="6" y="25"/>
                </a:cubicBezTo>
                <a:cubicBezTo>
                  <a:pt x="5" y="26"/>
                  <a:pt x="5" y="26"/>
                  <a:pt x="5" y="26"/>
                </a:cubicBezTo>
                <a:cubicBezTo>
                  <a:pt x="4" y="28"/>
                  <a:pt x="4" y="28"/>
                  <a:pt x="4" y="28"/>
                </a:cubicBezTo>
                <a:cubicBezTo>
                  <a:pt x="4" y="29"/>
                  <a:pt x="4" y="29"/>
                  <a:pt x="4" y="29"/>
                </a:cubicBezTo>
                <a:cubicBezTo>
                  <a:pt x="3" y="29"/>
                  <a:pt x="3" y="29"/>
                  <a:pt x="3" y="29"/>
                </a:cubicBezTo>
                <a:cubicBezTo>
                  <a:pt x="2" y="29"/>
                  <a:pt x="2" y="29"/>
                  <a:pt x="2" y="29"/>
                </a:cubicBezTo>
                <a:cubicBezTo>
                  <a:pt x="2" y="29"/>
                  <a:pt x="2" y="29"/>
                  <a:pt x="2" y="29"/>
                </a:cubicBezTo>
                <a:cubicBezTo>
                  <a:pt x="1" y="29"/>
                  <a:pt x="1" y="29"/>
                  <a:pt x="1" y="29"/>
                </a:cubicBezTo>
                <a:cubicBezTo>
                  <a:pt x="0" y="29"/>
                  <a:pt x="0" y="29"/>
                  <a:pt x="0" y="29"/>
                </a:cubicBezTo>
                <a:cubicBezTo>
                  <a:pt x="0" y="29"/>
                  <a:pt x="0" y="29"/>
                  <a:pt x="0" y="29"/>
                </a:cubicBezTo>
                <a:cubicBezTo>
                  <a:pt x="0" y="28"/>
                  <a:pt x="0" y="28"/>
                  <a:pt x="0" y="28"/>
                </a:cubicBezTo>
                <a:cubicBezTo>
                  <a:pt x="0" y="27"/>
                  <a:pt x="0" y="27"/>
                  <a:pt x="0" y="27"/>
                </a:cubicBezTo>
                <a:cubicBezTo>
                  <a:pt x="1" y="26"/>
                  <a:pt x="1" y="26"/>
                  <a:pt x="1" y="26"/>
                </a:cubicBezTo>
                <a:cubicBezTo>
                  <a:pt x="1" y="26"/>
                  <a:pt x="1" y="26"/>
                  <a:pt x="1" y="26"/>
                </a:cubicBezTo>
                <a:cubicBezTo>
                  <a:pt x="2" y="25"/>
                  <a:pt x="2" y="25"/>
                  <a:pt x="2" y="25"/>
                </a:cubicBezTo>
                <a:cubicBezTo>
                  <a:pt x="2" y="25"/>
                  <a:pt x="2" y="24"/>
                  <a:pt x="2" y="24"/>
                </a:cubicBezTo>
                <a:cubicBezTo>
                  <a:pt x="3" y="23"/>
                  <a:pt x="3" y="22"/>
                  <a:pt x="3" y="22"/>
                </a:cubicBezTo>
                <a:cubicBezTo>
                  <a:pt x="3" y="21"/>
                  <a:pt x="4" y="20"/>
                  <a:pt x="4" y="20"/>
                </a:cubicBezTo>
                <a:cubicBezTo>
                  <a:pt x="4" y="19"/>
                  <a:pt x="5" y="19"/>
                  <a:pt x="5" y="18"/>
                </a:cubicBezTo>
                <a:cubicBezTo>
                  <a:pt x="5" y="18"/>
                  <a:pt x="6" y="18"/>
                  <a:pt x="6" y="17"/>
                </a:cubicBezTo>
                <a:cubicBezTo>
                  <a:pt x="6" y="17"/>
                  <a:pt x="6" y="16"/>
                  <a:pt x="6" y="16"/>
                </a:cubicBezTo>
                <a:cubicBezTo>
                  <a:pt x="7" y="15"/>
                  <a:pt x="7" y="15"/>
                  <a:pt x="7" y="15"/>
                </a:cubicBezTo>
                <a:cubicBezTo>
                  <a:pt x="7" y="14"/>
                  <a:pt x="7" y="14"/>
                  <a:pt x="7" y="13"/>
                </a:cubicBezTo>
                <a:cubicBezTo>
                  <a:pt x="8" y="13"/>
                  <a:pt x="8" y="13"/>
                  <a:pt x="8" y="12"/>
                </a:cubicBezTo>
                <a:cubicBezTo>
                  <a:pt x="8" y="11"/>
                  <a:pt x="8" y="11"/>
                  <a:pt x="8" y="11"/>
                </a:cubicBezTo>
                <a:cubicBezTo>
                  <a:pt x="9" y="10"/>
                  <a:pt x="9" y="10"/>
                  <a:pt x="9" y="10"/>
                </a:cubicBezTo>
                <a:cubicBezTo>
                  <a:pt x="10" y="9"/>
                  <a:pt x="10" y="9"/>
                  <a:pt x="10" y="9"/>
                </a:cubicBezTo>
                <a:cubicBezTo>
                  <a:pt x="12" y="9"/>
                  <a:pt x="12" y="9"/>
                  <a:pt x="12" y="9"/>
                </a:cubicBezTo>
                <a:cubicBezTo>
                  <a:pt x="12" y="8"/>
                  <a:pt x="12" y="8"/>
                  <a:pt x="12" y="8"/>
                </a:cubicBezTo>
                <a:cubicBezTo>
                  <a:pt x="11" y="8"/>
                  <a:pt x="11" y="8"/>
                  <a:pt x="11" y="8"/>
                </a:cubicBezTo>
                <a:cubicBezTo>
                  <a:pt x="11" y="8"/>
                  <a:pt x="11" y="8"/>
                  <a:pt x="11" y="8"/>
                </a:cubicBezTo>
                <a:cubicBezTo>
                  <a:pt x="11" y="8"/>
                  <a:pt x="11" y="8"/>
                  <a:pt x="11" y="8"/>
                </a:cubicBezTo>
                <a:cubicBezTo>
                  <a:pt x="11" y="7"/>
                  <a:pt x="11" y="7"/>
                  <a:pt x="11" y="7"/>
                </a:cubicBezTo>
                <a:cubicBezTo>
                  <a:pt x="11" y="7"/>
                  <a:pt x="11" y="7"/>
                  <a:pt x="11" y="7"/>
                </a:cubicBezTo>
                <a:cubicBezTo>
                  <a:pt x="10" y="7"/>
                  <a:pt x="10" y="7"/>
                  <a:pt x="10" y="7"/>
                </a:cubicBezTo>
                <a:cubicBezTo>
                  <a:pt x="10" y="7"/>
                  <a:pt x="10" y="7"/>
                  <a:pt x="10" y="7"/>
                </a:cubicBezTo>
                <a:cubicBezTo>
                  <a:pt x="10" y="6"/>
                  <a:pt x="10" y="6"/>
                  <a:pt x="10" y="6"/>
                </a:cubicBezTo>
                <a:cubicBezTo>
                  <a:pt x="10" y="6"/>
                  <a:pt x="10" y="6"/>
                  <a:pt x="10" y="6"/>
                </a:cubicBezTo>
                <a:cubicBezTo>
                  <a:pt x="10" y="5"/>
                  <a:pt x="10" y="5"/>
                  <a:pt x="10" y="5"/>
                </a:cubicBezTo>
                <a:cubicBezTo>
                  <a:pt x="10" y="4"/>
                  <a:pt x="10" y="4"/>
                  <a:pt x="10" y="4"/>
                </a:cubicBezTo>
                <a:cubicBezTo>
                  <a:pt x="10" y="3"/>
                  <a:pt x="10" y="3"/>
                  <a:pt x="10" y="3"/>
                </a:cubicBezTo>
                <a:cubicBezTo>
                  <a:pt x="10" y="2"/>
                  <a:pt x="10" y="2"/>
                  <a:pt x="10" y="2"/>
                </a:cubicBezTo>
                <a:cubicBezTo>
                  <a:pt x="11" y="1"/>
                  <a:pt x="11" y="1"/>
                  <a:pt x="11" y="1"/>
                </a:cubicBezTo>
                <a:cubicBezTo>
                  <a:pt x="12" y="1"/>
                  <a:pt x="12" y="1"/>
                  <a:pt x="12" y="1"/>
                </a:cubicBezTo>
                <a:cubicBezTo>
                  <a:pt x="13" y="0"/>
                  <a:pt x="13" y="0"/>
                  <a:pt x="13" y="0"/>
                </a:cubicBezTo>
                <a:cubicBezTo>
                  <a:pt x="14" y="0"/>
                  <a:pt x="14" y="0"/>
                  <a:pt x="14" y="0"/>
                </a:cubicBezTo>
                <a:cubicBezTo>
                  <a:pt x="15" y="1"/>
                  <a:pt x="15" y="1"/>
                  <a:pt x="15" y="1"/>
                </a:cubicBezTo>
                <a:cubicBezTo>
                  <a:pt x="16" y="2"/>
                  <a:pt x="16" y="2"/>
                  <a:pt x="16" y="2"/>
                </a:cubicBezTo>
                <a:cubicBezTo>
                  <a:pt x="17" y="3"/>
                  <a:pt x="17" y="3"/>
                  <a:pt x="17" y="3"/>
                </a:cubicBezTo>
                <a:cubicBezTo>
                  <a:pt x="17" y="5"/>
                  <a:pt x="17" y="5"/>
                  <a:pt x="17" y="5"/>
                </a:cubicBezTo>
                <a:cubicBezTo>
                  <a:pt x="17" y="5"/>
                  <a:pt x="17" y="5"/>
                  <a:pt x="17" y="5"/>
                </a:cubicBezTo>
                <a:cubicBezTo>
                  <a:pt x="17" y="6"/>
                  <a:pt x="17" y="6"/>
                  <a:pt x="17" y="6"/>
                </a:cubicBezTo>
                <a:cubicBezTo>
                  <a:pt x="17" y="7"/>
                  <a:pt x="17" y="7"/>
                  <a:pt x="17" y="7"/>
                </a:cubicBezTo>
                <a:cubicBezTo>
                  <a:pt x="18" y="7"/>
                  <a:pt x="18" y="7"/>
                  <a:pt x="18" y="7"/>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2" name="Freeform 178"/>
          <p:cNvSpPr>
            <a:spLocks noEditPoints="1"/>
          </p:cNvSpPr>
          <p:nvPr userDrawn="1"/>
        </p:nvSpPr>
        <p:spPr bwMode="auto">
          <a:xfrm>
            <a:off x="4767262" y="-7587977"/>
            <a:ext cx="250825" cy="620713"/>
          </a:xfrm>
          <a:custGeom>
            <a:avLst/>
            <a:gdLst>
              <a:gd name="T0" fmla="*/ 78 w 158"/>
              <a:gd name="T1" fmla="*/ 0 h 391"/>
              <a:gd name="T2" fmla="*/ 0 w 158"/>
              <a:gd name="T3" fmla="*/ 391 h 391"/>
              <a:gd name="T4" fmla="*/ 158 w 158"/>
              <a:gd name="T5" fmla="*/ 88 h 391"/>
              <a:gd name="T6" fmla="*/ 32 w 158"/>
              <a:gd name="T7" fmla="*/ 310 h 391"/>
              <a:gd name="T8" fmla="*/ 16 w 158"/>
              <a:gd name="T9" fmla="*/ 361 h 391"/>
              <a:gd name="T10" fmla="*/ 16 w 158"/>
              <a:gd name="T11" fmla="*/ 244 h 391"/>
              <a:gd name="T12" fmla="*/ 32 w 158"/>
              <a:gd name="T13" fmla="*/ 294 h 391"/>
              <a:gd name="T14" fmla="*/ 16 w 158"/>
              <a:gd name="T15" fmla="*/ 244 h 391"/>
              <a:gd name="T16" fmla="*/ 32 w 158"/>
              <a:gd name="T17" fmla="*/ 180 h 391"/>
              <a:gd name="T18" fmla="*/ 16 w 158"/>
              <a:gd name="T19" fmla="*/ 230 h 391"/>
              <a:gd name="T20" fmla="*/ 16 w 158"/>
              <a:gd name="T21" fmla="*/ 114 h 391"/>
              <a:gd name="T22" fmla="*/ 32 w 158"/>
              <a:gd name="T23" fmla="*/ 166 h 391"/>
              <a:gd name="T24" fmla="*/ 16 w 158"/>
              <a:gd name="T25" fmla="*/ 114 h 391"/>
              <a:gd name="T26" fmla="*/ 60 w 158"/>
              <a:gd name="T27" fmla="*/ 310 h 391"/>
              <a:gd name="T28" fmla="*/ 44 w 158"/>
              <a:gd name="T29" fmla="*/ 361 h 391"/>
              <a:gd name="T30" fmla="*/ 44 w 158"/>
              <a:gd name="T31" fmla="*/ 244 h 391"/>
              <a:gd name="T32" fmla="*/ 60 w 158"/>
              <a:gd name="T33" fmla="*/ 294 h 391"/>
              <a:gd name="T34" fmla="*/ 44 w 158"/>
              <a:gd name="T35" fmla="*/ 244 h 391"/>
              <a:gd name="T36" fmla="*/ 60 w 158"/>
              <a:gd name="T37" fmla="*/ 180 h 391"/>
              <a:gd name="T38" fmla="*/ 44 w 158"/>
              <a:gd name="T39" fmla="*/ 230 h 391"/>
              <a:gd name="T40" fmla="*/ 44 w 158"/>
              <a:gd name="T41" fmla="*/ 114 h 391"/>
              <a:gd name="T42" fmla="*/ 60 w 158"/>
              <a:gd name="T43" fmla="*/ 166 h 391"/>
              <a:gd name="T44" fmla="*/ 44 w 158"/>
              <a:gd name="T45" fmla="*/ 114 h 391"/>
              <a:gd name="T46" fmla="*/ 60 w 158"/>
              <a:gd name="T47" fmla="*/ 50 h 391"/>
              <a:gd name="T48" fmla="*/ 44 w 158"/>
              <a:gd name="T49" fmla="*/ 102 h 391"/>
              <a:gd name="T50" fmla="*/ 70 w 158"/>
              <a:gd name="T51" fmla="*/ 310 h 391"/>
              <a:gd name="T52" fmla="*/ 88 w 158"/>
              <a:gd name="T53" fmla="*/ 361 h 391"/>
              <a:gd name="T54" fmla="*/ 70 w 158"/>
              <a:gd name="T55" fmla="*/ 310 h 391"/>
              <a:gd name="T56" fmla="*/ 88 w 158"/>
              <a:gd name="T57" fmla="*/ 244 h 391"/>
              <a:gd name="T58" fmla="*/ 70 w 158"/>
              <a:gd name="T59" fmla="*/ 294 h 391"/>
              <a:gd name="T60" fmla="*/ 70 w 158"/>
              <a:gd name="T61" fmla="*/ 180 h 391"/>
              <a:gd name="T62" fmla="*/ 88 w 158"/>
              <a:gd name="T63" fmla="*/ 230 h 391"/>
              <a:gd name="T64" fmla="*/ 70 w 158"/>
              <a:gd name="T65" fmla="*/ 180 h 391"/>
              <a:gd name="T66" fmla="*/ 88 w 158"/>
              <a:gd name="T67" fmla="*/ 114 h 391"/>
              <a:gd name="T68" fmla="*/ 70 w 158"/>
              <a:gd name="T69" fmla="*/ 166 h 391"/>
              <a:gd name="T70" fmla="*/ 70 w 158"/>
              <a:gd name="T71" fmla="*/ 50 h 391"/>
              <a:gd name="T72" fmla="*/ 88 w 158"/>
              <a:gd name="T73" fmla="*/ 102 h 391"/>
              <a:gd name="T74" fmla="*/ 70 w 158"/>
              <a:gd name="T75" fmla="*/ 50 h 391"/>
              <a:gd name="T76" fmla="*/ 114 w 158"/>
              <a:gd name="T77" fmla="*/ 310 h 391"/>
              <a:gd name="T78" fmla="*/ 98 w 158"/>
              <a:gd name="T79" fmla="*/ 361 h 391"/>
              <a:gd name="T80" fmla="*/ 98 w 158"/>
              <a:gd name="T81" fmla="*/ 244 h 391"/>
              <a:gd name="T82" fmla="*/ 114 w 158"/>
              <a:gd name="T83" fmla="*/ 294 h 391"/>
              <a:gd name="T84" fmla="*/ 98 w 158"/>
              <a:gd name="T85" fmla="*/ 244 h 391"/>
              <a:gd name="T86" fmla="*/ 114 w 158"/>
              <a:gd name="T87" fmla="*/ 180 h 391"/>
              <a:gd name="T88" fmla="*/ 98 w 158"/>
              <a:gd name="T89" fmla="*/ 230 h 391"/>
              <a:gd name="T90" fmla="*/ 98 w 158"/>
              <a:gd name="T91" fmla="*/ 114 h 391"/>
              <a:gd name="T92" fmla="*/ 114 w 158"/>
              <a:gd name="T93" fmla="*/ 166 h 391"/>
              <a:gd name="T94" fmla="*/ 98 w 158"/>
              <a:gd name="T95" fmla="*/ 114 h 391"/>
              <a:gd name="T96" fmla="*/ 114 w 158"/>
              <a:gd name="T97" fmla="*/ 50 h 391"/>
              <a:gd name="T98" fmla="*/ 98 w 158"/>
              <a:gd name="T99" fmla="*/ 102 h 391"/>
              <a:gd name="T100" fmla="*/ 126 w 158"/>
              <a:gd name="T101" fmla="*/ 310 h 391"/>
              <a:gd name="T102" fmla="*/ 142 w 158"/>
              <a:gd name="T103" fmla="*/ 361 h 391"/>
              <a:gd name="T104" fmla="*/ 126 w 158"/>
              <a:gd name="T105" fmla="*/ 310 h 391"/>
              <a:gd name="T106" fmla="*/ 142 w 158"/>
              <a:gd name="T107" fmla="*/ 244 h 391"/>
              <a:gd name="T108" fmla="*/ 126 w 158"/>
              <a:gd name="T109" fmla="*/ 294 h 391"/>
              <a:gd name="T110" fmla="*/ 126 w 158"/>
              <a:gd name="T111" fmla="*/ 180 h 391"/>
              <a:gd name="T112" fmla="*/ 142 w 158"/>
              <a:gd name="T113" fmla="*/ 230 h 391"/>
              <a:gd name="T114" fmla="*/ 126 w 158"/>
              <a:gd name="T115" fmla="*/ 180 h 391"/>
              <a:gd name="T116" fmla="*/ 142 w 158"/>
              <a:gd name="T117" fmla="*/ 114 h 391"/>
              <a:gd name="T118" fmla="*/ 126 w 158"/>
              <a:gd name="T119"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391">
                <a:moveTo>
                  <a:pt x="158" y="88"/>
                </a:moveTo>
                <a:lnTo>
                  <a:pt x="78" y="0"/>
                </a:lnTo>
                <a:lnTo>
                  <a:pt x="0" y="88"/>
                </a:lnTo>
                <a:lnTo>
                  <a:pt x="0" y="391"/>
                </a:lnTo>
                <a:lnTo>
                  <a:pt x="158" y="391"/>
                </a:lnTo>
                <a:lnTo>
                  <a:pt x="158" y="88"/>
                </a:lnTo>
                <a:close/>
                <a:moveTo>
                  <a:pt x="16" y="310"/>
                </a:moveTo>
                <a:lnTo>
                  <a:pt x="32" y="310"/>
                </a:lnTo>
                <a:lnTo>
                  <a:pt x="32" y="361"/>
                </a:lnTo>
                <a:lnTo>
                  <a:pt x="16" y="361"/>
                </a:lnTo>
                <a:lnTo>
                  <a:pt x="16" y="310"/>
                </a:lnTo>
                <a:close/>
                <a:moveTo>
                  <a:pt x="16" y="244"/>
                </a:moveTo>
                <a:lnTo>
                  <a:pt x="32" y="244"/>
                </a:lnTo>
                <a:lnTo>
                  <a:pt x="32" y="294"/>
                </a:lnTo>
                <a:lnTo>
                  <a:pt x="16" y="294"/>
                </a:lnTo>
                <a:lnTo>
                  <a:pt x="16" y="244"/>
                </a:lnTo>
                <a:close/>
                <a:moveTo>
                  <a:pt x="16" y="180"/>
                </a:moveTo>
                <a:lnTo>
                  <a:pt x="32" y="180"/>
                </a:lnTo>
                <a:lnTo>
                  <a:pt x="32" y="230"/>
                </a:lnTo>
                <a:lnTo>
                  <a:pt x="16" y="230"/>
                </a:lnTo>
                <a:lnTo>
                  <a:pt x="16" y="180"/>
                </a:lnTo>
                <a:close/>
                <a:moveTo>
                  <a:pt x="16" y="114"/>
                </a:moveTo>
                <a:lnTo>
                  <a:pt x="32" y="114"/>
                </a:lnTo>
                <a:lnTo>
                  <a:pt x="32" y="166"/>
                </a:lnTo>
                <a:lnTo>
                  <a:pt x="16" y="166"/>
                </a:lnTo>
                <a:lnTo>
                  <a:pt x="16" y="114"/>
                </a:lnTo>
                <a:close/>
                <a:moveTo>
                  <a:pt x="44" y="310"/>
                </a:moveTo>
                <a:lnTo>
                  <a:pt x="60" y="310"/>
                </a:lnTo>
                <a:lnTo>
                  <a:pt x="60" y="361"/>
                </a:lnTo>
                <a:lnTo>
                  <a:pt x="44" y="361"/>
                </a:lnTo>
                <a:lnTo>
                  <a:pt x="44" y="310"/>
                </a:lnTo>
                <a:close/>
                <a:moveTo>
                  <a:pt x="44" y="244"/>
                </a:moveTo>
                <a:lnTo>
                  <a:pt x="60" y="244"/>
                </a:lnTo>
                <a:lnTo>
                  <a:pt x="60" y="294"/>
                </a:lnTo>
                <a:lnTo>
                  <a:pt x="44" y="294"/>
                </a:lnTo>
                <a:lnTo>
                  <a:pt x="44" y="244"/>
                </a:lnTo>
                <a:close/>
                <a:moveTo>
                  <a:pt x="44" y="180"/>
                </a:moveTo>
                <a:lnTo>
                  <a:pt x="60" y="180"/>
                </a:lnTo>
                <a:lnTo>
                  <a:pt x="60" y="230"/>
                </a:lnTo>
                <a:lnTo>
                  <a:pt x="44" y="230"/>
                </a:lnTo>
                <a:lnTo>
                  <a:pt x="44" y="180"/>
                </a:lnTo>
                <a:close/>
                <a:moveTo>
                  <a:pt x="44" y="114"/>
                </a:moveTo>
                <a:lnTo>
                  <a:pt x="60" y="114"/>
                </a:lnTo>
                <a:lnTo>
                  <a:pt x="60" y="166"/>
                </a:lnTo>
                <a:lnTo>
                  <a:pt x="44" y="166"/>
                </a:lnTo>
                <a:lnTo>
                  <a:pt x="44" y="114"/>
                </a:lnTo>
                <a:close/>
                <a:moveTo>
                  <a:pt x="44" y="50"/>
                </a:moveTo>
                <a:lnTo>
                  <a:pt x="60" y="50"/>
                </a:lnTo>
                <a:lnTo>
                  <a:pt x="60" y="102"/>
                </a:lnTo>
                <a:lnTo>
                  <a:pt x="44" y="102"/>
                </a:lnTo>
                <a:lnTo>
                  <a:pt x="44" y="50"/>
                </a:lnTo>
                <a:close/>
                <a:moveTo>
                  <a:pt x="70" y="310"/>
                </a:moveTo>
                <a:lnTo>
                  <a:pt x="88" y="310"/>
                </a:lnTo>
                <a:lnTo>
                  <a:pt x="88" y="361"/>
                </a:lnTo>
                <a:lnTo>
                  <a:pt x="70" y="361"/>
                </a:lnTo>
                <a:lnTo>
                  <a:pt x="70" y="310"/>
                </a:lnTo>
                <a:close/>
                <a:moveTo>
                  <a:pt x="70" y="244"/>
                </a:moveTo>
                <a:lnTo>
                  <a:pt x="88" y="244"/>
                </a:lnTo>
                <a:lnTo>
                  <a:pt x="88" y="294"/>
                </a:lnTo>
                <a:lnTo>
                  <a:pt x="70" y="294"/>
                </a:lnTo>
                <a:lnTo>
                  <a:pt x="70" y="244"/>
                </a:lnTo>
                <a:close/>
                <a:moveTo>
                  <a:pt x="70" y="180"/>
                </a:moveTo>
                <a:lnTo>
                  <a:pt x="88" y="180"/>
                </a:lnTo>
                <a:lnTo>
                  <a:pt x="88" y="230"/>
                </a:lnTo>
                <a:lnTo>
                  <a:pt x="70" y="230"/>
                </a:lnTo>
                <a:lnTo>
                  <a:pt x="70" y="180"/>
                </a:lnTo>
                <a:close/>
                <a:moveTo>
                  <a:pt x="70" y="114"/>
                </a:moveTo>
                <a:lnTo>
                  <a:pt x="88" y="114"/>
                </a:lnTo>
                <a:lnTo>
                  <a:pt x="88" y="166"/>
                </a:lnTo>
                <a:lnTo>
                  <a:pt x="70" y="166"/>
                </a:lnTo>
                <a:lnTo>
                  <a:pt x="70" y="114"/>
                </a:lnTo>
                <a:close/>
                <a:moveTo>
                  <a:pt x="70" y="50"/>
                </a:moveTo>
                <a:lnTo>
                  <a:pt x="88" y="50"/>
                </a:lnTo>
                <a:lnTo>
                  <a:pt x="88" y="102"/>
                </a:lnTo>
                <a:lnTo>
                  <a:pt x="70" y="102"/>
                </a:lnTo>
                <a:lnTo>
                  <a:pt x="70" y="50"/>
                </a:lnTo>
                <a:close/>
                <a:moveTo>
                  <a:pt x="98" y="310"/>
                </a:moveTo>
                <a:lnTo>
                  <a:pt x="114" y="310"/>
                </a:lnTo>
                <a:lnTo>
                  <a:pt x="114" y="361"/>
                </a:lnTo>
                <a:lnTo>
                  <a:pt x="98" y="361"/>
                </a:lnTo>
                <a:lnTo>
                  <a:pt x="98" y="310"/>
                </a:lnTo>
                <a:close/>
                <a:moveTo>
                  <a:pt x="98" y="244"/>
                </a:moveTo>
                <a:lnTo>
                  <a:pt x="114" y="244"/>
                </a:lnTo>
                <a:lnTo>
                  <a:pt x="114" y="294"/>
                </a:lnTo>
                <a:lnTo>
                  <a:pt x="98" y="294"/>
                </a:lnTo>
                <a:lnTo>
                  <a:pt x="98" y="244"/>
                </a:lnTo>
                <a:close/>
                <a:moveTo>
                  <a:pt x="98" y="180"/>
                </a:moveTo>
                <a:lnTo>
                  <a:pt x="114" y="180"/>
                </a:lnTo>
                <a:lnTo>
                  <a:pt x="114" y="230"/>
                </a:lnTo>
                <a:lnTo>
                  <a:pt x="98" y="230"/>
                </a:lnTo>
                <a:lnTo>
                  <a:pt x="98" y="180"/>
                </a:lnTo>
                <a:close/>
                <a:moveTo>
                  <a:pt x="98" y="114"/>
                </a:moveTo>
                <a:lnTo>
                  <a:pt x="114" y="114"/>
                </a:lnTo>
                <a:lnTo>
                  <a:pt x="114" y="166"/>
                </a:lnTo>
                <a:lnTo>
                  <a:pt x="98" y="166"/>
                </a:lnTo>
                <a:lnTo>
                  <a:pt x="98" y="114"/>
                </a:lnTo>
                <a:close/>
                <a:moveTo>
                  <a:pt x="98" y="50"/>
                </a:moveTo>
                <a:lnTo>
                  <a:pt x="114" y="50"/>
                </a:lnTo>
                <a:lnTo>
                  <a:pt x="114" y="102"/>
                </a:lnTo>
                <a:lnTo>
                  <a:pt x="98" y="102"/>
                </a:lnTo>
                <a:lnTo>
                  <a:pt x="98" y="50"/>
                </a:lnTo>
                <a:close/>
                <a:moveTo>
                  <a:pt x="126" y="310"/>
                </a:moveTo>
                <a:lnTo>
                  <a:pt x="142" y="310"/>
                </a:lnTo>
                <a:lnTo>
                  <a:pt x="142" y="361"/>
                </a:lnTo>
                <a:lnTo>
                  <a:pt x="126" y="361"/>
                </a:lnTo>
                <a:lnTo>
                  <a:pt x="126" y="310"/>
                </a:lnTo>
                <a:close/>
                <a:moveTo>
                  <a:pt x="126" y="244"/>
                </a:moveTo>
                <a:lnTo>
                  <a:pt x="142" y="244"/>
                </a:lnTo>
                <a:lnTo>
                  <a:pt x="142" y="294"/>
                </a:lnTo>
                <a:lnTo>
                  <a:pt x="126" y="294"/>
                </a:lnTo>
                <a:lnTo>
                  <a:pt x="126" y="244"/>
                </a:lnTo>
                <a:close/>
                <a:moveTo>
                  <a:pt x="126" y="180"/>
                </a:moveTo>
                <a:lnTo>
                  <a:pt x="142" y="180"/>
                </a:lnTo>
                <a:lnTo>
                  <a:pt x="142" y="230"/>
                </a:lnTo>
                <a:lnTo>
                  <a:pt x="126" y="230"/>
                </a:lnTo>
                <a:lnTo>
                  <a:pt x="126" y="180"/>
                </a:lnTo>
                <a:close/>
                <a:moveTo>
                  <a:pt x="126" y="114"/>
                </a:moveTo>
                <a:lnTo>
                  <a:pt x="142" y="114"/>
                </a:lnTo>
                <a:lnTo>
                  <a:pt x="142" y="166"/>
                </a:lnTo>
                <a:lnTo>
                  <a:pt x="126" y="166"/>
                </a:lnTo>
                <a:lnTo>
                  <a:pt x="126"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3" name="Freeform 179"/>
          <p:cNvSpPr>
            <a:spLocks noEditPoints="1"/>
          </p:cNvSpPr>
          <p:nvPr userDrawn="1"/>
        </p:nvSpPr>
        <p:spPr bwMode="auto">
          <a:xfrm>
            <a:off x="5059362" y="-7400652"/>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4" name="Rectangle 180"/>
          <p:cNvSpPr>
            <a:spLocks noChangeArrowheads="1"/>
          </p:cNvSpPr>
          <p:nvPr userDrawn="1"/>
        </p:nvSpPr>
        <p:spPr bwMode="auto">
          <a:xfrm>
            <a:off x="5537200"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0" name="Freeform 186"/>
          <p:cNvSpPr>
            <a:spLocks/>
          </p:cNvSpPr>
          <p:nvPr userDrawn="1"/>
        </p:nvSpPr>
        <p:spPr bwMode="auto">
          <a:xfrm>
            <a:off x="3910012" y="-7441927"/>
            <a:ext cx="63500" cy="41275"/>
          </a:xfrm>
          <a:custGeom>
            <a:avLst/>
            <a:gdLst>
              <a:gd name="T0" fmla="*/ 1 w 20"/>
              <a:gd name="T1" fmla="*/ 11 h 13"/>
              <a:gd name="T2" fmla="*/ 6 w 20"/>
              <a:gd name="T3" fmla="*/ 13 h 13"/>
              <a:gd name="T4" fmla="*/ 12 w 20"/>
              <a:gd name="T5" fmla="*/ 12 h 13"/>
              <a:gd name="T6" fmla="*/ 15 w 20"/>
              <a:gd name="T7" fmla="*/ 10 h 13"/>
              <a:gd name="T8" fmla="*/ 17 w 20"/>
              <a:gd name="T9" fmla="*/ 6 h 13"/>
              <a:gd name="T10" fmla="*/ 19 w 20"/>
              <a:gd name="T11" fmla="*/ 2 h 13"/>
              <a:gd name="T12" fmla="*/ 17 w 20"/>
              <a:gd name="T13" fmla="*/ 4 h 13"/>
              <a:gd name="T14" fmla="*/ 12 w 20"/>
              <a:gd name="T15" fmla="*/ 8 h 13"/>
              <a:gd name="T16" fmla="*/ 5 w 20"/>
              <a:gd name="T17" fmla="*/ 10 h 13"/>
              <a:gd name="T18" fmla="*/ 1 w 20"/>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1" y="11"/>
                </a:moveTo>
                <a:cubicBezTo>
                  <a:pt x="2" y="12"/>
                  <a:pt x="6" y="13"/>
                  <a:pt x="6" y="13"/>
                </a:cubicBezTo>
                <a:cubicBezTo>
                  <a:pt x="8" y="13"/>
                  <a:pt x="10" y="13"/>
                  <a:pt x="12" y="12"/>
                </a:cubicBezTo>
                <a:cubicBezTo>
                  <a:pt x="14" y="12"/>
                  <a:pt x="14" y="11"/>
                  <a:pt x="15" y="10"/>
                </a:cubicBezTo>
                <a:cubicBezTo>
                  <a:pt x="15" y="8"/>
                  <a:pt x="16" y="7"/>
                  <a:pt x="17" y="6"/>
                </a:cubicBezTo>
                <a:cubicBezTo>
                  <a:pt x="18" y="5"/>
                  <a:pt x="19" y="3"/>
                  <a:pt x="19" y="2"/>
                </a:cubicBezTo>
                <a:cubicBezTo>
                  <a:pt x="20" y="0"/>
                  <a:pt x="17" y="3"/>
                  <a:pt x="17" y="4"/>
                </a:cubicBezTo>
                <a:cubicBezTo>
                  <a:pt x="15" y="6"/>
                  <a:pt x="14" y="7"/>
                  <a:pt x="12" y="8"/>
                </a:cubicBezTo>
                <a:cubicBezTo>
                  <a:pt x="10" y="10"/>
                  <a:pt x="8" y="10"/>
                  <a:pt x="5" y="10"/>
                </a:cubicBezTo>
                <a:cubicBezTo>
                  <a:pt x="4" y="10"/>
                  <a:pt x="0" y="11"/>
                  <a:pt x="1" y="1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1" name="Freeform 187"/>
          <p:cNvSpPr>
            <a:spLocks/>
          </p:cNvSpPr>
          <p:nvPr userDrawn="1"/>
        </p:nvSpPr>
        <p:spPr bwMode="auto">
          <a:xfrm>
            <a:off x="4106862" y="-6592615"/>
            <a:ext cx="66675" cy="47625"/>
          </a:xfrm>
          <a:custGeom>
            <a:avLst/>
            <a:gdLst>
              <a:gd name="T0" fmla="*/ 10 w 21"/>
              <a:gd name="T1" fmla="*/ 0 h 15"/>
              <a:gd name="T2" fmla="*/ 0 w 21"/>
              <a:gd name="T3" fmla="*/ 7 h 15"/>
              <a:gd name="T4" fmla="*/ 11 w 21"/>
              <a:gd name="T5" fmla="*/ 15 h 15"/>
              <a:gd name="T6" fmla="*/ 21 w 21"/>
              <a:gd name="T7" fmla="*/ 8 h 15"/>
              <a:gd name="T8" fmla="*/ 21 w 21"/>
              <a:gd name="T9" fmla="*/ 8 h 15"/>
              <a:gd name="T10" fmla="*/ 21 w 21"/>
              <a:gd name="T11" fmla="*/ 8 h 15"/>
              <a:gd name="T12" fmla="*/ 1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10" y="0"/>
                </a:moveTo>
                <a:cubicBezTo>
                  <a:pt x="5" y="0"/>
                  <a:pt x="0" y="2"/>
                  <a:pt x="0" y="7"/>
                </a:cubicBezTo>
                <a:cubicBezTo>
                  <a:pt x="1" y="12"/>
                  <a:pt x="6" y="15"/>
                  <a:pt x="11" y="15"/>
                </a:cubicBezTo>
                <a:cubicBezTo>
                  <a:pt x="16" y="15"/>
                  <a:pt x="21" y="13"/>
                  <a:pt x="21" y="8"/>
                </a:cubicBezTo>
                <a:cubicBezTo>
                  <a:pt x="21" y="8"/>
                  <a:pt x="21" y="8"/>
                  <a:pt x="21" y="8"/>
                </a:cubicBezTo>
                <a:cubicBezTo>
                  <a:pt x="21" y="8"/>
                  <a:pt x="21" y="8"/>
                  <a:pt x="21" y="8"/>
                </a:cubicBezTo>
                <a:cubicBezTo>
                  <a:pt x="20" y="4"/>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2" name="Freeform 188"/>
          <p:cNvSpPr>
            <a:spLocks/>
          </p:cNvSpPr>
          <p:nvPr userDrawn="1"/>
        </p:nvSpPr>
        <p:spPr bwMode="auto">
          <a:xfrm>
            <a:off x="2324100" y="-6373540"/>
            <a:ext cx="60325" cy="60325"/>
          </a:xfrm>
          <a:custGeom>
            <a:avLst/>
            <a:gdLst>
              <a:gd name="T0" fmla="*/ 10 w 19"/>
              <a:gd name="T1" fmla="*/ 0 h 19"/>
              <a:gd name="T2" fmla="*/ 10 w 19"/>
              <a:gd name="T3" fmla="*/ 0 h 19"/>
              <a:gd name="T4" fmla="*/ 0 w 19"/>
              <a:gd name="T5" fmla="*/ 10 h 19"/>
              <a:gd name="T6" fmla="*/ 10 w 19"/>
              <a:gd name="T7" fmla="*/ 19 h 19"/>
              <a:gd name="T8" fmla="*/ 10 w 19"/>
              <a:gd name="T9" fmla="*/ 19 h 19"/>
              <a:gd name="T10" fmla="*/ 19 w 19"/>
              <a:gd name="T11" fmla="*/ 10 h 19"/>
              <a:gd name="T12" fmla="*/ 19 w 19"/>
              <a:gd name="T13" fmla="*/ 10 h 19"/>
              <a:gd name="T14" fmla="*/ 10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0" y="0"/>
                </a:moveTo>
                <a:cubicBezTo>
                  <a:pt x="10" y="0"/>
                  <a:pt x="10" y="0"/>
                  <a:pt x="10" y="0"/>
                </a:cubicBezTo>
                <a:cubicBezTo>
                  <a:pt x="5" y="0"/>
                  <a:pt x="0" y="5"/>
                  <a:pt x="0" y="10"/>
                </a:cubicBezTo>
                <a:cubicBezTo>
                  <a:pt x="0" y="15"/>
                  <a:pt x="4" y="19"/>
                  <a:pt x="10" y="19"/>
                </a:cubicBezTo>
                <a:cubicBezTo>
                  <a:pt x="10" y="19"/>
                  <a:pt x="10" y="19"/>
                  <a:pt x="10" y="19"/>
                </a:cubicBezTo>
                <a:cubicBezTo>
                  <a:pt x="15" y="19"/>
                  <a:pt x="19" y="15"/>
                  <a:pt x="19" y="10"/>
                </a:cubicBezTo>
                <a:cubicBezTo>
                  <a:pt x="19" y="10"/>
                  <a:pt x="19" y="10"/>
                  <a:pt x="19" y="10"/>
                </a:cubicBezTo>
                <a:cubicBezTo>
                  <a:pt x="19" y="5"/>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3" name="Freeform 189"/>
          <p:cNvSpPr>
            <a:spLocks/>
          </p:cNvSpPr>
          <p:nvPr userDrawn="1"/>
        </p:nvSpPr>
        <p:spPr bwMode="auto">
          <a:xfrm>
            <a:off x="5489575" y="-6722790"/>
            <a:ext cx="41275" cy="57150"/>
          </a:xfrm>
          <a:custGeom>
            <a:avLst/>
            <a:gdLst>
              <a:gd name="T0" fmla="*/ 6 w 13"/>
              <a:gd name="T1" fmla="*/ 0 h 18"/>
              <a:gd name="T2" fmla="*/ 6 w 13"/>
              <a:gd name="T3" fmla="*/ 0 h 18"/>
              <a:gd name="T4" fmla="*/ 0 w 13"/>
              <a:gd name="T5" fmla="*/ 8 h 18"/>
              <a:gd name="T6" fmla="*/ 0 w 13"/>
              <a:gd name="T7" fmla="*/ 8 h 18"/>
              <a:gd name="T8" fmla="*/ 0 w 13"/>
              <a:gd name="T9" fmla="*/ 9 h 18"/>
              <a:gd name="T10" fmla="*/ 1 w 13"/>
              <a:gd name="T11" fmla="*/ 14 h 18"/>
              <a:gd name="T12" fmla="*/ 6 w 13"/>
              <a:gd name="T13" fmla="*/ 18 h 18"/>
              <a:gd name="T14" fmla="*/ 6 w 13"/>
              <a:gd name="T15" fmla="*/ 18 h 18"/>
              <a:gd name="T16" fmla="*/ 6 w 13"/>
              <a:gd name="T17" fmla="*/ 18 h 18"/>
              <a:gd name="T18" fmla="*/ 11 w 13"/>
              <a:gd name="T19" fmla="*/ 14 h 18"/>
              <a:gd name="T20" fmla="*/ 13 w 13"/>
              <a:gd name="T21" fmla="*/ 9 h 18"/>
              <a:gd name="T22" fmla="*/ 7 w 13"/>
              <a:gd name="T23" fmla="*/ 0 h 18"/>
              <a:gd name="T24" fmla="*/ 6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6" y="0"/>
                </a:moveTo>
                <a:cubicBezTo>
                  <a:pt x="6" y="0"/>
                  <a:pt x="6" y="0"/>
                  <a:pt x="6" y="0"/>
                </a:cubicBezTo>
                <a:cubicBezTo>
                  <a:pt x="1" y="0"/>
                  <a:pt x="0" y="6"/>
                  <a:pt x="0" y="8"/>
                </a:cubicBezTo>
                <a:cubicBezTo>
                  <a:pt x="0" y="8"/>
                  <a:pt x="0" y="8"/>
                  <a:pt x="0" y="8"/>
                </a:cubicBezTo>
                <a:cubicBezTo>
                  <a:pt x="0" y="9"/>
                  <a:pt x="0" y="9"/>
                  <a:pt x="0" y="9"/>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6"/>
                  <a:pt x="12" y="0"/>
                  <a:pt x="7" y="0"/>
                </a:cubicBezTo>
                <a:cubicBezTo>
                  <a:pt x="7" y="0"/>
                  <a:pt x="7"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4" name="Freeform 190"/>
          <p:cNvSpPr>
            <a:spLocks/>
          </p:cNvSpPr>
          <p:nvPr userDrawn="1"/>
        </p:nvSpPr>
        <p:spPr bwMode="auto">
          <a:xfrm>
            <a:off x="4757737" y="-6754540"/>
            <a:ext cx="34925" cy="34925"/>
          </a:xfrm>
          <a:custGeom>
            <a:avLst/>
            <a:gdLst>
              <a:gd name="T0" fmla="*/ 6 w 11"/>
              <a:gd name="T1" fmla="*/ 0 h 11"/>
              <a:gd name="T2" fmla="*/ 0 w 11"/>
              <a:gd name="T3" fmla="*/ 5 h 11"/>
              <a:gd name="T4" fmla="*/ 0 w 11"/>
              <a:gd name="T5" fmla="*/ 6 h 11"/>
              <a:gd name="T6" fmla="*/ 6 w 11"/>
              <a:gd name="T7" fmla="*/ 11 h 11"/>
              <a:gd name="T8" fmla="*/ 11 w 11"/>
              <a:gd name="T9" fmla="*/ 6 h 11"/>
              <a:gd name="T10" fmla="*/ 11 w 11"/>
              <a:gd name="T11" fmla="*/ 6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3" y="0"/>
                  <a:pt x="0" y="3"/>
                  <a:pt x="0" y="5"/>
                </a:cubicBezTo>
                <a:cubicBezTo>
                  <a:pt x="0" y="6"/>
                  <a:pt x="0" y="6"/>
                  <a:pt x="0" y="6"/>
                </a:cubicBezTo>
                <a:cubicBezTo>
                  <a:pt x="0" y="9"/>
                  <a:pt x="3" y="11"/>
                  <a:pt x="6" y="11"/>
                </a:cubicBezTo>
                <a:cubicBezTo>
                  <a:pt x="9" y="11"/>
                  <a:pt x="11" y="9"/>
                  <a:pt x="11" y="6"/>
                </a:cubicBezTo>
                <a:cubicBezTo>
                  <a:pt x="11" y="6"/>
                  <a:pt x="11" y="6"/>
                  <a:pt x="11" y="6"/>
                </a:cubicBezTo>
                <a:cubicBezTo>
                  <a:pt x="11" y="3"/>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5" name="Freeform 191"/>
          <p:cNvSpPr>
            <a:spLocks/>
          </p:cNvSpPr>
          <p:nvPr userDrawn="1"/>
        </p:nvSpPr>
        <p:spPr bwMode="auto">
          <a:xfrm>
            <a:off x="3117850" y="-6640240"/>
            <a:ext cx="31750" cy="31750"/>
          </a:xfrm>
          <a:custGeom>
            <a:avLst/>
            <a:gdLst>
              <a:gd name="T0" fmla="*/ 5 w 10"/>
              <a:gd name="T1" fmla="*/ 0 h 10"/>
              <a:gd name="T2" fmla="*/ 5 w 10"/>
              <a:gd name="T3" fmla="*/ 0 h 10"/>
              <a:gd name="T4" fmla="*/ 0 w 10"/>
              <a:gd name="T5" fmla="*/ 5 h 10"/>
              <a:gd name="T6" fmla="*/ 0 w 10"/>
              <a:gd name="T7" fmla="*/ 5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5"/>
                  <a:pt x="0" y="5"/>
                  <a:pt x="0" y="5"/>
                </a:cubicBezTo>
                <a:cubicBezTo>
                  <a:pt x="0" y="8"/>
                  <a:pt x="2" y="10"/>
                  <a:pt x="5" y="10"/>
                </a:cubicBezTo>
                <a:cubicBezTo>
                  <a:pt x="7" y="10"/>
                  <a:pt x="10" y="8"/>
                  <a:pt x="10" y="5"/>
                </a:cubicBezTo>
                <a:cubicBezTo>
                  <a:pt x="10" y="5"/>
                  <a:pt x="10" y="5"/>
                  <a:pt x="10" y="5"/>
                </a:cubicBezTo>
                <a:cubicBezTo>
                  <a:pt x="10" y="3"/>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6" name="Freeform 192"/>
          <p:cNvSpPr>
            <a:spLocks/>
          </p:cNvSpPr>
          <p:nvPr userDrawn="1"/>
        </p:nvSpPr>
        <p:spPr bwMode="auto">
          <a:xfrm>
            <a:off x="5457825"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7" y="10"/>
                  <a:pt x="10" y="8"/>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7" name="Freeform 193"/>
          <p:cNvSpPr>
            <a:spLocks/>
          </p:cNvSpPr>
          <p:nvPr userDrawn="1"/>
        </p:nvSpPr>
        <p:spPr bwMode="auto">
          <a:xfrm>
            <a:off x="5553075" y="-6687865"/>
            <a:ext cx="28575" cy="28575"/>
          </a:xfrm>
          <a:custGeom>
            <a:avLst/>
            <a:gdLst>
              <a:gd name="T0" fmla="*/ 5 w 9"/>
              <a:gd name="T1" fmla="*/ 0 h 9"/>
              <a:gd name="T2" fmla="*/ 5 w 9"/>
              <a:gd name="T3" fmla="*/ 0 h 9"/>
              <a:gd name="T4" fmla="*/ 0 w 9"/>
              <a:gd name="T5" fmla="*/ 4 h 9"/>
              <a:gd name="T6" fmla="*/ 0 w 9"/>
              <a:gd name="T7" fmla="*/ 5 h 9"/>
              <a:gd name="T8" fmla="*/ 5 w 9"/>
              <a:gd name="T9" fmla="*/ 9 h 9"/>
              <a:gd name="T10" fmla="*/ 9 w 9"/>
              <a:gd name="T11" fmla="*/ 5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5" y="0"/>
                  <a:pt x="5" y="0"/>
                  <a:pt x="5" y="0"/>
                </a:cubicBezTo>
                <a:cubicBezTo>
                  <a:pt x="2" y="0"/>
                  <a:pt x="0" y="2"/>
                  <a:pt x="0" y="4"/>
                </a:cubicBezTo>
                <a:cubicBezTo>
                  <a:pt x="0" y="5"/>
                  <a:pt x="0" y="5"/>
                  <a:pt x="0" y="5"/>
                </a:cubicBezTo>
                <a:cubicBezTo>
                  <a:pt x="0" y="7"/>
                  <a:pt x="2" y="9"/>
                  <a:pt x="5" y="9"/>
                </a:cubicBezTo>
                <a:cubicBezTo>
                  <a:pt x="7" y="9"/>
                  <a:pt x="9" y="7"/>
                  <a:pt x="9" y="5"/>
                </a:cubicBezTo>
                <a:cubicBezTo>
                  <a:pt x="9" y="5"/>
                  <a:pt x="9" y="5"/>
                  <a:pt x="9" y="5"/>
                </a:cubicBezTo>
                <a:cubicBezTo>
                  <a:pt x="9"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8" name="Freeform 194"/>
          <p:cNvSpPr>
            <a:spLocks/>
          </p:cNvSpPr>
          <p:nvPr userDrawn="1"/>
        </p:nvSpPr>
        <p:spPr bwMode="auto">
          <a:xfrm>
            <a:off x="5549900" y="-6725965"/>
            <a:ext cx="25400" cy="25400"/>
          </a:xfrm>
          <a:custGeom>
            <a:avLst/>
            <a:gdLst>
              <a:gd name="T0" fmla="*/ 5 w 8"/>
              <a:gd name="T1" fmla="*/ 0 h 8"/>
              <a:gd name="T2" fmla="*/ 4 w 8"/>
              <a:gd name="T3" fmla="*/ 0 h 8"/>
              <a:gd name="T4" fmla="*/ 0 w 8"/>
              <a:gd name="T5" fmla="*/ 3 h 8"/>
              <a:gd name="T6" fmla="*/ 0 w 8"/>
              <a:gd name="T7" fmla="*/ 4 h 8"/>
              <a:gd name="T8" fmla="*/ 4 w 8"/>
              <a:gd name="T9" fmla="*/ 8 h 8"/>
              <a:gd name="T10" fmla="*/ 5 w 8"/>
              <a:gd name="T11" fmla="*/ 8 h 8"/>
              <a:gd name="T12" fmla="*/ 8 w 8"/>
              <a:gd name="T13" fmla="*/ 4 h 8"/>
              <a:gd name="T14" fmla="*/ 8 w 8"/>
              <a:gd name="T15" fmla="*/ 4 h 8"/>
              <a:gd name="T16" fmla="*/ 5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5" y="0"/>
                </a:moveTo>
                <a:cubicBezTo>
                  <a:pt x="4" y="0"/>
                  <a:pt x="4" y="0"/>
                  <a:pt x="4" y="0"/>
                </a:cubicBezTo>
                <a:cubicBezTo>
                  <a:pt x="2" y="0"/>
                  <a:pt x="0" y="1"/>
                  <a:pt x="0" y="3"/>
                </a:cubicBezTo>
                <a:cubicBezTo>
                  <a:pt x="0" y="4"/>
                  <a:pt x="0" y="4"/>
                  <a:pt x="0" y="4"/>
                </a:cubicBezTo>
                <a:cubicBezTo>
                  <a:pt x="0" y="6"/>
                  <a:pt x="2" y="8"/>
                  <a:pt x="4" y="8"/>
                </a:cubicBezTo>
                <a:cubicBezTo>
                  <a:pt x="5" y="8"/>
                  <a:pt x="5" y="8"/>
                  <a:pt x="5" y="8"/>
                </a:cubicBezTo>
                <a:cubicBezTo>
                  <a:pt x="7" y="8"/>
                  <a:pt x="8" y="6"/>
                  <a:pt x="8" y="4"/>
                </a:cubicBezTo>
                <a:cubicBezTo>
                  <a:pt x="8" y="4"/>
                  <a:pt x="8" y="4"/>
                  <a:pt x="8"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9" name="Freeform 195"/>
          <p:cNvSpPr>
            <a:spLocks/>
          </p:cNvSpPr>
          <p:nvPr userDrawn="1"/>
        </p:nvSpPr>
        <p:spPr bwMode="auto">
          <a:xfrm>
            <a:off x="3146425" y="-6668815"/>
            <a:ext cx="19050" cy="22225"/>
          </a:xfrm>
          <a:custGeom>
            <a:avLst/>
            <a:gdLst>
              <a:gd name="T0" fmla="*/ 3 w 6"/>
              <a:gd name="T1" fmla="*/ 0 h 7"/>
              <a:gd name="T2" fmla="*/ 3 w 6"/>
              <a:gd name="T3" fmla="*/ 0 h 7"/>
              <a:gd name="T4" fmla="*/ 0 w 6"/>
              <a:gd name="T5" fmla="*/ 3 h 7"/>
              <a:gd name="T6" fmla="*/ 0 w 6"/>
              <a:gd name="T7" fmla="*/ 3 h 7"/>
              <a:gd name="T8" fmla="*/ 3 w 6"/>
              <a:gd name="T9" fmla="*/ 7 h 7"/>
              <a:gd name="T10" fmla="*/ 6 w 6"/>
              <a:gd name="T11" fmla="*/ 3 h 7"/>
              <a:gd name="T12" fmla="*/ 6 w 6"/>
              <a:gd name="T13" fmla="*/ 3 h 7"/>
              <a:gd name="T14" fmla="*/ 3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0"/>
                </a:moveTo>
                <a:cubicBezTo>
                  <a:pt x="3" y="0"/>
                  <a:pt x="3" y="0"/>
                  <a:pt x="3" y="0"/>
                </a:cubicBezTo>
                <a:cubicBezTo>
                  <a:pt x="1" y="0"/>
                  <a:pt x="0" y="1"/>
                  <a:pt x="0" y="3"/>
                </a:cubicBezTo>
                <a:cubicBezTo>
                  <a:pt x="0" y="3"/>
                  <a:pt x="0" y="3"/>
                  <a:pt x="0" y="3"/>
                </a:cubicBezTo>
                <a:cubicBezTo>
                  <a:pt x="0" y="5"/>
                  <a:pt x="1" y="7"/>
                  <a:pt x="3" y="7"/>
                </a:cubicBezTo>
                <a:cubicBezTo>
                  <a:pt x="5" y="7"/>
                  <a:pt x="6" y="5"/>
                  <a:pt x="6" y="3"/>
                </a:cubicBezTo>
                <a:cubicBezTo>
                  <a:pt x="6" y="3"/>
                  <a:pt x="6" y="3"/>
                  <a:pt x="6" y="3"/>
                </a:cubicBezTo>
                <a:cubicBezTo>
                  <a:pt x="6"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0" name="Freeform 196"/>
          <p:cNvSpPr>
            <a:spLocks/>
          </p:cNvSpPr>
          <p:nvPr userDrawn="1"/>
        </p:nvSpPr>
        <p:spPr bwMode="auto">
          <a:xfrm>
            <a:off x="5591175" y="-6716440"/>
            <a:ext cx="22225" cy="22225"/>
          </a:xfrm>
          <a:custGeom>
            <a:avLst/>
            <a:gdLst>
              <a:gd name="T0" fmla="*/ 4 w 7"/>
              <a:gd name="T1" fmla="*/ 0 h 7"/>
              <a:gd name="T2" fmla="*/ 4 w 7"/>
              <a:gd name="T3" fmla="*/ 0 h 7"/>
              <a:gd name="T4" fmla="*/ 0 w 7"/>
              <a:gd name="T5" fmla="*/ 3 h 7"/>
              <a:gd name="T6" fmla="*/ 0 w 7"/>
              <a:gd name="T7" fmla="*/ 4 h 7"/>
              <a:gd name="T8" fmla="*/ 4 w 7"/>
              <a:gd name="T9" fmla="*/ 7 h 7"/>
              <a:gd name="T10" fmla="*/ 7 w 7"/>
              <a:gd name="T11" fmla="*/ 4 h 7"/>
              <a:gd name="T12" fmla="*/ 4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0"/>
                </a:moveTo>
                <a:cubicBezTo>
                  <a:pt x="4" y="0"/>
                  <a:pt x="4" y="0"/>
                  <a:pt x="4" y="0"/>
                </a:cubicBezTo>
                <a:cubicBezTo>
                  <a:pt x="2" y="0"/>
                  <a:pt x="1" y="1"/>
                  <a:pt x="0" y="3"/>
                </a:cubicBezTo>
                <a:cubicBezTo>
                  <a:pt x="0" y="4"/>
                  <a:pt x="0" y="4"/>
                  <a:pt x="0" y="4"/>
                </a:cubicBezTo>
                <a:cubicBezTo>
                  <a:pt x="1" y="6"/>
                  <a:pt x="2" y="7"/>
                  <a:pt x="4" y="7"/>
                </a:cubicBezTo>
                <a:cubicBezTo>
                  <a:pt x="6" y="7"/>
                  <a:pt x="7" y="6"/>
                  <a:pt x="7" y="4"/>
                </a:cubicBezTo>
                <a:cubicBezTo>
                  <a:pt x="7"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1" name="Freeform 197"/>
          <p:cNvSpPr>
            <a:spLocks/>
          </p:cNvSpPr>
          <p:nvPr userDrawn="1"/>
        </p:nvSpPr>
        <p:spPr bwMode="auto">
          <a:xfrm>
            <a:off x="2206625" y="-6656115"/>
            <a:ext cx="31750" cy="28575"/>
          </a:xfrm>
          <a:custGeom>
            <a:avLst/>
            <a:gdLst>
              <a:gd name="T0" fmla="*/ 5 w 10"/>
              <a:gd name="T1" fmla="*/ 0 h 9"/>
              <a:gd name="T2" fmla="*/ 5 w 10"/>
              <a:gd name="T3" fmla="*/ 0 h 9"/>
              <a:gd name="T4" fmla="*/ 0 w 10"/>
              <a:gd name="T5" fmla="*/ 4 h 9"/>
              <a:gd name="T6" fmla="*/ 5 w 10"/>
              <a:gd name="T7" fmla="*/ 9 h 9"/>
              <a:gd name="T8" fmla="*/ 10 w 10"/>
              <a:gd name="T9" fmla="*/ 5 h 9"/>
              <a:gd name="T10" fmla="*/ 10 w 10"/>
              <a:gd name="T11" fmla="*/ 4 h 9"/>
              <a:gd name="T12" fmla="*/ 5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0"/>
                </a:moveTo>
                <a:cubicBezTo>
                  <a:pt x="5" y="0"/>
                  <a:pt x="5" y="0"/>
                  <a:pt x="5" y="0"/>
                </a:cubicBezTo>
                <a:cubicBezTo>
                  <a:pt x="2" y="0"/>
                  <a:pt x="0" y="2"/>
                  <a:pt x="0" y="4"/>
                </a:cubicBezTo>
                <a:cubicBezTo>
                  <a:pt x="0" y="7"/>
                  <a:pt x="2" y="9"/>
                  <a:pt x="5" y="9"/>
                </a:cubicBezTo>
                <a:cubicBezTo>
                  <a:pt x="7" y="9"/>
                  <a:pt x="10" y="7"/>
                  <a:pt x="10" y="5"/>
                </a:cubicBezTo>
                <a:cubicBezTo>
                  <a:pt x="10" y="4"/>
                  <a:pt x="10" y="4"/>
                  <a:pt x="10" y="4"/>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2" name="Freeform 198"/>
          <p:cNvSpPr>
            <a:spLocks/>
          </p:cNvSpPr>
          <p:nvPr userDrawn="1"/>
        </p:nvSpPr>
        <p:spPr bwMode="auto">
          <a:xfrm>
            <a:off x="2257425" y="-6627540"/>
            <a:ext cx="22225" cy="22225"/>
          </a:xfrm>
          <a:custGeom>
            <a:avLst/>
            <a:gdLst>
              <a:gd name="T0" fmla="*/ 3 w 7"/>
              <a:gd name="T1" fmla="*/ 0 h 7"/>
              <a:gd name="T2" fmla="*/ 3 w 7"/>
              <a:gd name="T3" fmla="*/ 0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3" y="0"/>
                  <a:pt x="3" y="0"/>
                  <a:pt x="3" y="0"/>
                </a:cubicBezTo>
                <a:cubicBezTo>
                  <a:pt x="1" y="0"/>
                  <a:pt x="0" y="1"/>
                  <a:pt x="0" y="3"/>
                </a:cubicBezTo>
                <a:cubicBezTo>
                  <a:pt x="0" y="5"/>
                  <a:pt x="2" y="7"/>
                  <a:pt x="3" y="7"/>
                </a:cubicBezTo>
                <a:cubicBezTo>
                  <a:pt x="5" y="7"/>
                  <a:pt x="7" y="5"/>
                  <a:pt x="7" y="3"/>
                </a:cubicBezTo>
                <a:cubicBezTo>
                  <a:pt x="7" y="3"/>
                  <a:pt x="7" y="3"/>
                  <a:pt x="7" y="3"/>
                </a:cubicBezTo>
                <a:cubicBezTo>
                  <a:pt x="7"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3" name="Freeform 199"/>
          <p:cNvSpPr>
            <a:spLocks/>
          </p:cNvSpPr>
          <p:nvPr userDrawn="1"/>
        </p:nvSpPr>
        <p:spPr bwMode="auto">
          <a:xfrm>
            <a:off x="2193925" y="-6611665"/>
            <a:ext cx="47625" cy="44450"/>
          </a:xfrm>
          <a:custGeom>
            <a:avLst/>
            <a:gdLst>
              <a:gd name="T0" fmla="*/ 8 w 15"/>
              <a:gd name="T1" fmla="*/ 0 h 14"/>
              <a:gd name="T2" fmla="*/ 7 w 15"/>
              <a:gd name="T3" fmla="*/ 0 h 14"/>
              <a:gd name="T4" fmla="*/ 0 w 15"/>
              <a:gd name="T5" fmla="*/ 7 h 14"/>
              <a:gd name="T6" fmla="*/ 7 w 15"/>
              <a:gd name="T7" fmla="*/ 14 h 14"/>
              <a:gd name="T8" fmla="*/ 8 w 15"/>
              <a:gd name="T9" fmla="*/ 14 h 14"/>
              <a:gd name="T10" fmla="*/ 15 w 15"/>
              <a:gd name="T11" fmla="*/ 7 h 14"/>
              <a:gd name="T12" fmla="*/ 15 w 15"/>
              <a:gd name="T13" fmla="*/ 7 h 14"/>
              <a:gd name="T14" fmla="*/ 8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8" y="0"/>
                </a:moveTo>
                <a:cubicBezTo>
                  <a:pt x="7" y="0"/>
                  <a:pt x="7" y="0"/>
                  <a:pt x="7" y="0"/>
                </a:cubicBezTo>
                <a:cubicBezTo>
                  <a:pt x="3" y="0"/>
                  <a:pt x="0" y="3"/>
                  <a:pt x="0" y="7"/>
                </a:cubicBezTo>
                <a:cubicBezTo>
                  <a:pt x="0" y="11"/>
                  <a:pt x="3" y="14"/>
                  <a:pt x="7" y="14"/>
                </a:cubicBezTo>
                <a:cubicBezTo>
                  <a:pt x="8" y="14"/>
                  <a:pt x="8" y="14"/>
                  <a:pt x="8" y="14"/>
                </a:cubicBezTo>
                <a:cubicBezTo>
                  <a:pt x="12" y="14"/>
                  <a:pt x="15" y="11"/>
                  <a:pt x="15" y="7"/>
                </a:cubicBezTo>
                <a:cubicBezTo>
                  <a:pt x="15" y="7"/>
                  <a:pt x="15" y="7"/>
                  <a:pt x="15" y="7"/>
                </a:cubicBezTo>
                <a:cubicBezTo>
                  <a:pt x="15" y="3"/>
                  <a:pt x="12" y="0"/>
                  <a:pt x="8"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4" name="Freeform 200"/>
          <p:cNvSpPr>
            <a:spLocks/>
          </p:cNvSpPr>
          <p:nvPr userDrawn="1"/>
        </p:nvSpPr>
        <p:spPr bwMode="auto">
          <a:xfrm>
            <a:off x="4202112" y="-6694215"/>
            <a:ext cx="25400" cy="28575"/>
          </a:xfrm>
          <a:custGeom>
            <a:avLst/>
            <a:gdLst>
              <a:gd name="T0" fmla="*/ 4 w 8"/>
              <a:gd name="T1" fmla="*/ 0 h 9"/>
              <a:gd name="T2" fmla="*/ 4 w 8"/>
              <a:gd name="T3" fmla="*/ 0 h 9"/>
              <a:gd name="T4" fmla="*/ 0 w 8"/>
              <a:gd name="T5" fmla="*/ 4 h 9"/>
              <a:gd name="T6" fmla="*/ 4 w 8"/>
              <a:gd name="T7" fmla="*/ 9 h 9"/>
              <a:gd name="T8" fmla="*/ 8 w 8"/>
              <a:gd name="T9" fmla="*/ 5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4" y="0"/>
                  <a:pt x="4" y="0"/>
                </a:cubicBezTo>
                <a:cubicBezTo>
                  <a:pt x="2" y="0"/>
                  <a:pt x="0" y="2"/>
                  <a:pt x="0" y="4"/>
                </a:cubicBezTo>
                <a:cubicBezTo>
                  <a:pt x="0" y="7"/>
                  <a:pt x="2" y="9"/>
                  <a:pt x="4" y="9"/>
                </a:cubicBezTo>
                <a:cubicBezTo>
                  <a:pt x="6" y="9"/>
                  <a:pt x="8" y="7"/>
                  <a:pt x="8" y="5"/>
                </a:cubicBezTo>
                <a:cubicBezTo>
                  <a:pt x="8" y="4"/>
                  <a:pt x="8" y="4"/>
                  <a:pt x="8" y="4"/>
                </a:cubicBezTo>
                <a:cubicBezTo>
                  <a:pt x="8"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5" name="Freeform 201"/>
          <p:cNvSpPr>
            <a:spLocks/>
          </p:cNvSpPr>
          <p:nvPr userDrawn="1"/>
        </p:nvSpPr>
        <p:spPr bwMode="auto">
          <a:xfrm>
            <a:off x="4370387" y="-6697390"/>
            <a:ext cx="28575" cy="28575"/>
          </a:xfrm>
          <a:custGeom>
            <a:avLst/>
            <a:gdLst>
              <a:gd name="T0" fmla="*/ 5 w 9"/>
              <a:gd name="T1" fmla="*/ 0 h 9"/>
              <a:gd name="T2" fmla="*/ 4 w 9"/>
              <a:gd name="T3" fmla="*/ 0 h 9"/>
              <a:gd name="T4" fmla="*/ 0 w 9"/>
              <a:gd name="T5" fmla="*/ 5 h 9"/>
              <a:gd name="T6" fmla="*/ 0 w 9"/>
              <a:gd name="T7" fmla="*/ 5 h 9"/>
              <a:gd name="T8" fmla="*/ 4 w 9"/>
              <a:gd name="T9" fmla="*/ 9 h 9"/>
              <a:gd name="T10" fmla="*/ 5 w 9"/>
              <a:gd name="T11" fmla="*/ 9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4" y="0"/>
                  <a:pt x="4" y="0"/>
                  <a:pt x="4" y="0"/>
                </a:cubicBezTo>
                <a:cubicBezTo>
                  <a:pt x="2" y="1"/>
                  <a:pt x="0" y="2"/>
                  <a:pt x="0" y="5"/>
                </a:cubicBezTo>
                <a:cubicBezTo>
                  <a:pt x="0" y="5"/>
                  <a:pt x="0" y="5"/>
                  <a:pt x="0" y="5"/>
                </a:cubicBezTo>
                <a:cubicBezTo>
                  <a:pt x="0" y="7"/>
                  <a:pt x="2" y="9"/>
                  <a:pt x="4" y="9"/>
                </a:cubicBezTo>
                <a:cubicBezTo>
                  <a:pt x="5" y="9"/>
                  <a:pt x="5" y="9"/>
                  <a:pt x="5" y="9"/>
                </a:cubicBezTo>
                <a:cubicBezTo>
                  <a:pt x="7" y="9"/>
                  <a:pt x="9" y="7"/>
                  <a:pt x="9" y="5"/>
                </a:cubicBezTo>
                <a:cubicBezTo>
                  <a:pt x="9" y="2"/>
                  <a:pt x="7" y="1"/>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6" name="Freeform 202"/>
          <p:cNvSpPr>
            <a:spLocks/>
          </p:cNvSpPr>
          <p:nvPr userDrawn="1"/>
        </p:nvSpPr>
        <p:spPr bwMode="auto">
          <a:xfrm>
            <a:off x="4738687" y="-6735490"/>
            <a:ext cx="15875" cy="190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5 w 5"/>
              <a:gd name="T13" fmla="*/ 3 h 6"/>
              <a:gd name="T14" fmla="*/ 3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0"/>
                </a:moveTo>
                <a:cubicBezTo>
                  <a:pt x="3" y="0"/>
                  <a:pt x="3" y="0"/>
                  <a:pt x="3" y="0"/>
                </a:cubicBezTo>
                <a:cubicBezTo>
                  <a:pt x="1" y="0"/>
                  <a:pt x="0" y="2"/>
                  <a:pt x="0" y="3"/>
                </a:cubicBezTo>
                <a:cubicBezTo>
                  <a:pt x="0" y="4"/>
                  <a:pt x="1" y="6"/>
                  <a:pt x="3" y="6"/>
                </a:cubicBezTo>
                <a:cubicBezTo>
                  <a:pt x="3" y="6"/>
                  <a:pt x="3" y="6"/>
                  <a:pt x="3" y="6"/>
                </a:cubicBezTo>
                <a:cubicBezTo>
                  <a:pt x="4" y="6"/>
                  <a:pt x="5" y="4"/>
                  <a:pt x="5" y="3"/>
                </a:cubicBezTo>
                <a:cubicBezTo>
                  <a:pt x="5" y="3"/>
                  <a:pt x="5" y="3"/>
                  <a:pt x="5" y="3"/>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7" name="Freeform 203"/>
          <p:cNvSpPr>
            <a:spLocks/>
          </p:cNvSpPr>
          <p:nvPr userDrawn="1"/>
        </p:nvSpPr>
        <p:spPr bwMode="auto">
          <a:xfrm>
            <a:off x="2428875" y="-6440215"/>
            <a:ext cx="34925" cy="34925"/>
          </a:xfrm>
          <a:custGeom>
            <a:avLst/>
            <a:gdLst>
              <a:gd name="T0" fmla="*/ 6 w 11"/>
              <a:gd name="T1" fmla="*/ 0 h 11"/>
              <a:gd name="T2" fmla="*/ 6 w 11"/>
              <a:gd name="T3" fmla="*/ 0 h 11"/>
              <a:gd name="T4" fmla="*/ 0 w 11"/>
              <a:gd name="T5" fmla="*/ 5 h 11"/>
              <a:gd name="T6" fmla="*/ 6 w 11"/>
              <a:gd name="T7" fmla="*/ 11 h 11"/>
              <a:gd name="T8" fmla="*/ 11 w 11"/>
              <a:gd name="T9" fmla="*/ 5 h 11"/>
              <a:gd name="T10" fmla="*/ 11 w 11"/>
              <a:gd name="T11" fmla="*/ 5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6" y="0"/>
                  <a:pt x="6" y="0"/>
                  <a:pt x="6" y="0"/>
                </a:cubicBezTo>
                <a:cubicBezTo>
                  <a:pt x="2" y="0"/>
                  <a:pt x="0" y="2"/>
                  <a:pt x="0" y="5"/>
                </a:cubicBezTo>
                <a:cubicBezTo>
                  <a:pt x="0" y="8"/>
                  <a:pt x="2" y="11"/>
                  <a:pt x="6" y="11"/>
                </a:cubicBezTo>
                <a:cubicBezTo>
                  <a:pt x="9" y="11"/>
                  <a:pt x="11" y="8"/>
                  <a:pt x="11" y="5"/>
                </a:cubicBezTo>
                <a:cubicBezTo>
                  <a:pt x="11" y="5"/>
                  <a:pt x="11" y="5"/>
                  <a:pt x="11" y="5"/>
                </a:cubicBezTo>
                <a:cubicBezTo>
                  <a:pt x="11" y="2"/>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8" name="Freeform 204"/>
          <p:cNvSpPr>
            <a:spLocks/>
          </p:cNvSpPr>
          <p:nvPr userDrawn="1"/>
        </p:nvSpPr>
        <p:spPr bwMode="auto">
          <a:xfrm>
            <a:off x="2409825" y="-6421165"/>
            <a:ext cx="15875" cy="15875"/>
          </a:xfrm>
          <a:custGeom>
            <a:avLst/>
            <a:gdLst>
              <a:gd name="T0" fmla="*/ 3 w 5"/>
              <a:gd name="T1" fmla="*/ 0 h 5"/>
              <a:gd name="T2" fmla="*/ 2 w 5"/>
              <a:gd name="T3" fmla="*/ 0 h 5"/>
              <a:gd name="T4" fmla="*/ 0 w 5"/>
              <a:gd name="T5" fmla="*/ 3 h 5"/>
              <a:gd name="T6" fmla="*/ 0 w 5"/>
              <a:gd name="T7" fmla="*/ 3 h 5"/>
              <a:gd name="T8" fmla="*/ 2 w 5"/>
              <a:gd name="T9" fmla="*/ 5 h 5"/>
              <a:gd name="T10" fmla="*/ 5 w 5"/>
              <a:gd name="T11" fmla="*/ 3 h 5"/>
              <a:gd name="T12" fmla="*/ 5 w 5"/>
              <a:gd name="T13" fmla="*/ 3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cubicBezTo>
                  <a:pt x="2" y="0"/>
                  <a:pt x="2" y="0"/>
                  <a:pt x="2" y="0"/>
                </a:cubicBezTo>
                <a:cubicBezTo>
                  <a:pt x="1" y="0"/>
                  <a:pt x="0" y="1"/>
                  <a:pt x="0" y="3"/>
                </a:cubicBezTo>
                <a:cubicBezTo>
                  <a:pt x="0" y="3"/>
                  <a:pt x="0" y="3"/>
                  <a:pt x="0" y="3"/>
                </a:cubicBezTo>
                <a:cubicBezTo>
                  <a:pt x="0" y="4"/>
                  <a:pt x="1" y="5"/>
                  <a:pt x="2" y="5"/>
                </a:cubicBezTo>
                <a:cubicBezTo>
                  <a:pt x="4" y="5"/>
                  <a:pt x="5" y="4"/>
                  <a:pt x="5" y="3"/>
                </a:cubicBezTo>
                <a:cubicBezTo>
                  <a:pt x="5" y="3"/>
                  <a:pt x="5" y="3"/>
                  <a:pt x="5" y="3"/>
                </a:cubicBezTo>
                <a:cubicBezTo>
                  <a:pt x="5" y="1"/>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9" name="Freeform 205"/>
          <p:cNvSpPr>
            <a:spLocks/>
          </p:cNvSpPr>
          <p:nvPr userDrawn="1"/>
        </p:nvSpPr>
        <p:spPr bwMode="auto">
          <a:xfrm>
            <a:off x="3082925" y="-6579915"/>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2" y="0"/>
                  <a:pt x="0" y="2"/>
                  <a:pt x="0" y="3"/>
                </a:cubicBezTo>
                <a:cubicBezTo>
                  <a:pt x="0" y="4"/>
                  <a:pt x="0" y="4"/>
                  <a:pt x="0" y="4"/>
                </a:cubicBezTo>
                <a:cubicBezTo>
                  <a:pt x="0" y="5"/>
                  <a:pt x="2" y="7"/>
                  <a:pt x="3" y="7"/>
                </a:cubicBezTo>
                <a:cubicBezTo>
                  <a:pt x="4" y="7"/>
                  <a:pt x="6" y="5"/>
                  <a:pt x="6" y="4"/>
                </a:cubicBezTo>
                <a:cubicBezTo>
                  <a:pt x="6"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 name="Freeform 207"/>
          <p:cNvSpPr>
            <a:spLocks/>
          </p:cNvSpPr>
          <p:nvPr userDrawn="1"/>
        </p:nvSpPr>
        <p:spPr bwMode="auto">
          <a:xfrm>
            <a:off x="3098800" y="-6627540"/>
            <a:ext cx="15875" cy="22225"/>
          </a:xfrm>
          <a:custGeom>
            <a:avLst/>
            <a:gdLst>
              <a:gd name="T0" fmla="*/ 3 w 5"/>
              <a:gd name="T1" fmla="*/ 0 h 7"/>
              <a:gd name="T2" fmla="*/ 3 w 5"/>
              <a:gd name="T3" fmla="*/ 0 h 7"/>
              <a:gd name="T4" fmla="*/ 0 w 5"/>
              <a:gd name="T5" fmla="*/ 4 h 7"/>
              <a:gd name="T6" fmla="*/ 3 w 5"/>
              <a:gd name="T7" fmla="*/ 7 h 7"/>
              <a:gd name="T8" fmla="*/ 5 w 5"/>
              <a:gd name="T9" fmla="*/ 4 h 7"/>
              <a:gd name="T10" fmla="*/ 5 w 5"/>
              <a:gd name="T11" fmla="*/ 4 h 7"/>
              <a:gd name="T12" fmla="*/ 3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0"/>
                </a:moveTo>
                <a:cubicBezTo>
                  <a:pt x="3" y="0"/>
                  <a:pt x="3" y="0"/>
                  <a:pt x="3" y="0"/>
                </a:cubicBezTo>
                <a:cubicBezTo>
                  <a:pt x="1" y="0"/>
                  <a:pt x="0" y="2"/>
                  <a:pt x="0" y="4"/>
                </a:cubicBezTo>
                <a:cubicBezTo>
                  <a:pt x="0" y="5"/>
                  <a:pt x="1" y="7"/>
                  <a:pt x="3" y="7"/>
                </a:cubicBezTo>
                <a:cubicBezTo>
                  <a:pt x="4" y="7"/>
                  <a:pt x="5" y="5"/>
                  <a:pt x="5" y="4"/>
                </a:cubicBezTo>
                <a:cubicBezTo>
                  <a:pt x="5" y="4"/>
                  <a:pt x="5" y="4"/>
                  <a:pt x="5" y="4"/>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4" name="Freeform 208"/>
          <p:cNvSpPr>
            <a:spLocks/>
          </p:cNvSpPr>
          <p:nvPr userDrawn="1"/>
        </p:nvSpPr>
        <p:spPr bwMode="auto">
          <a:xfrm>
            <a:off x="-885825" y="-6849790"/>
            <a:ext cx="7534275" cy="50800"/>
          </a:xfrm>
          <a:custGeom>
            <a:avLst/>
            <a:gdLst>
              <a:gd name="T0" fmla="*/ 4746 w 4746"/>
              <a:gd name="T1" fmla="*/ 32 h 32"/>
              <a:gd name="T2" fmla="*/ 0 w 4746"/>
              <a:gd name="T3" fmla="*/ 32 h 32"/>
              <a:gd name="T4" fmla="*/ 2 w 4746"/>
              <a:gd name="T5" fmla="*/ 0 h 32"/>
              <a:gd name="T6" fmla="*/ 4746 w 4746"/>
              <a:gd name="T7" fmla="*/ 0 h 32"/>
              <a:gd name="T8" fmla="*/ 4746 w 4746"/>
              <a:gd name="T9" fmla="*/ 32 h 32"/>
            </a:gdLst>
            <a:ahLst/>
            <a:cxnLst>
              <a:cxn ang="0">
                <a:pos x="T0" y="T1"/>
              </a:cxn>
              <a:cxn ang="0">
                <a:pos x="T2" y="T3"/>
              </a:cxn>
              <a:cxn ang="0">
                <a:pos x="T4" y="T5"/>
              </a:cxn>
              <a:cxn ang="0">
                <a:pos x="T6" y="T7"/>
              </a:cxn>
              <a:cxn ang="0">
                <a:pos x="T8" y="T9"/>
              </a:cxn>
            </a:cxnLst>
            <a:rect l="0" t="0" r="r" b="b"/>
            <a:pathLst>
              <a:path w="4746" h="32">
                <a:moveTo>
                  <a:pt x="4746" y="32"/>
                </a:moveTo>
                <a:lnTo>
                  <a:pt x="0" y="32"/>
                </a:lnTo>
                <a:lnTo>
                  <a:pt x="2" y="0"/>
                </a:lnTo>
                <a:lnTo>
                  <a:pt x="4746" y="0"/>
                </a:lnTo>
                <a:lnTo>
                  <a:pt x="4746" y="3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5" name="Freeform 209"/>
          <p:cNvSpPr>
            <a:spLocks/>
          </p:cNvSpPr>
          <p:nvPr userDrawn="1"/>
        </p:nvSpPr>
        <p:spPr bwMode="auto">
          <a:xfrm>
            <a:off x="3549650" y="-6687865"/>
            <a:ext cx="106363" cy="107950"/>
          </a:xfrm>
          <a:custGeom>
            <a:avLst/>
            <a:gdLst>
              <a:gd name="T0" fmla="*/ 33 w 33"/>
              <a:gd name="T1" fmla="*/ 34 h 34"/>
              <a:gd name="T2" fmla="*/ 18 w 33"/>
              <a:gd name="T3" fmla="*/ 34 h 34"/>
              <a:gd name="T4" fmla="*/ 18 w 33"/>
              <a:gd name="T5" fmla="*/ 21 h 34"/>
              <a:gd name="T6" fmla="*/ 12 w 33"/>
              <a:gd name="T7" fmla="*/ 16 h 34"/>
              <a:gd name="T8" fmla="*/ 0 w 33"/>
              <a:gd name="T9" fmla="*/ 16 h 34"/>
              <a:gd name="T10" fmla="*/ 0 w 33"/>
              <a:gd name="T11" fmla="*/ 0 h 34"/>
              <a:gd name="T12" fmla="*/ 12 w 33"/>
              <a:gd name="T13" fmla="*/ 0 h 34"/>
              <a:gd name="T14" fmla="*/ 33 w 33"/>
              <a:gd name="T15" fmla="*/ 21 h 34"/>
              <a:gd name="T16" fmla="*/ 33 w 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34"/>
                </a:moveTo>
                <a:cubicBezTo>
                  <a:pt x="18" y="34"/>
                  <a:pt x="18" y="34"/>
                  <a:pt x="18" y="34"/>
                </a:cubicBezTo>
                <a:cubicBezTo>
                  <a:pt x="18" y="21"/>
                  <a:pt x="18" y="21"/>
                  <a:pt x="18" y="21"/>
                </a:cubicBezTo>
                <a:cubicBezTo>
                  <a:pt x="18" y="18"/>
                  <a:pt x="15" y="16"/>
                  <a:pt x="12" y="16"/>
                </a:cubicBezTo>
                <a:cubicBezTo>
                  <a:pt x="0" y="16"/>
                  <a:pt x="0" y="16"/>
                  <a:pt x="0" y="16"/>
                </a:cubicBezTo>
                <a:cubicBezTo>
                  <a:pt x="0" y="0"/>
                  <a:pt x="0" y="0"/>
                  <a:pt x="0" y="0"/>
                </a:cubicBezTo>
                <a:cubicBezTo>
                  <a:pt x="12" y="0"/>
                  <a:pt x="12" y="0"/>
                  <a:pt x="12" y="0"/>
                </a:cubicBezTo>
                <a:cubicBezTo>
                  <a:pt x="24" y="0"/>
                  <a:pt x="33" y="10"/>
                  <a:pt x="33" y="21"/>
                </a:cubicBezTo>
                <a:lnTo>
                  <a:pt x="33"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6" name="Freeform 210"/>
          <p:cNvSpPr>
            <a:spLocks/>
          </p:cNvSpPr>
          <p:nvPr userDrawn="1"/>
        </p:nvSpPr>
        <p:spPr bwMode="auto">
          <a:xfrm>
            <a:off x="3311525" y="-6741840"/>
            <a:ext cx="196850" cy="104775"/>
          </a:xfrm>
          <a:custGeom>
            <a:avLst/>
            <a:gdLst>
              <a:gd name="T0" fmla="*/ 62 w 62"/>
              <a:gd name="T1" fmla="*/ 33 h 33"/>
              <a:gd name="T2" fmla="*/ 21 w 62"/>
              <a:gd name="T3" fmla="*/ 33 h 33"/>
              <a:gd name="T4" fmla="*/ 0 w 62"/>
              <a:gd name="T5" fmla="*/ 12 h 33"/>
              <a:gd name="T6" fmla="*/ 0 w 62"/>
              <a:gd name="T7" fmla="*/ 0 h 33"/>
              <a:gd name="T8" fmla="*/ 15 w 62"/>
              <a:gd name="T9" fmla="*/ 0 h 33"/>
              <a:gd name="T10" fmla="*/ 15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9" y="33"/>
                  <a:pt x="0" y="24"/>
                  <a:pt x="0" y="12"/>
                </a:cubicBezTo>
                <a:cubicBezTo>
                  <a:pt x="0" y="0"/>
                  <a:pt x="0" y="0"/>
                  <a:pt x="0" y="0"/>
                </a:cubicBezTo>
                <a:cubicBezTo>
                  <a:pt x="15" y="0"/>
                  <a:pt x="15" y="0"/>
                  <a:pt x="15" y="0"/>
                </a:cubicBezTo>
                <a:cubicBezTo>
                  <a:pt x="15" y="12"/>
                  <a:pt x="15" y="12"/>
                  <a:pt x="15" y="12"/>
                </a:cubicBezTo>
                <a:cubicBezTo>
                  <a:pt x="15"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7" name="Freeform 211"/>
          <p:cNvSpPr>
            <a:spLocks noEditPoints="1"/>
          </p:cNvSpPr>
          <p:nvPr userDrawn="1"/>
        </p:nvSpPr>
        <p:spPr bwMode="auto">
          <a:xfrm>
            <a:off x="5167313" y="-6773590"/>
            <a:ext cx="271463"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3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1"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9" y="309"/>
                  <a:pt x="55" y="305"/>
                  <a:pt x="55" y="301"/>
                </a:cubicBezTo>
                <a:cubicBezTo>
                  <a:pt x="55" y="67"/>
                  <a:pt x="55" y="67"/>
                  <a:pt x="55" y="67"/>
                </a:cubicBezTo>
                <a:moveTo>
                  <a:pt x="55" y="72"/>
                </a:moveTo>
                <a:cubicBezTo>
                  <a:pt x="55" y="50"/>
                  <a:pt x="55" y="50"/>
                  <a:pt x="55" y="50"/>
                </a:cubicBezTo>
                <a:cubicBezTo>
                  <a:pt x="55" y="37"/>
                  <a:pt x="45" y="27"/>
                  <a:pt x="32" y="27"/>
                </a:cubicBezTo>
                <a:cubicBezTo>
                  <a:pt x="32" y="27"/>
                  <a:pt x="32" y="27"/>
                  <a:pt x="32" y="27"/>
                </a:cubicBezTo>
                <a:cubicBezTo>
                  <a:pt x="23" y="27"/>
                  <a:pt x="23" y="27"/>
                  <a:pt x="23"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7"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8" name="Rectangle 212"/>
          <p:cNvSpPr>
            <a:spLocks noChangeArrowheads="1"/>
          </p:cNvSpPr>
          <p:nvPr userDrawn="1"/>
        </p:nvSpPr>
        <p:spPr bwMode="auto">
          <a:xfrm>
            <a:off x="2667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9" name="Freeform 213"/>
          <p:cNvSpPr>
            <a:spLocks noEditPoints="1"/>
          </p:cNvSpPr>
          <p:nvPr userDrawn="1"/>
        </p:nvSpPr>
        <p:spPr bwMode="auto">
          <a:xfrm>
            <a:off x="2660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0" name="Freeform 214"/>
          <p:cNvSpPr>
            <a:spLocks/>
          </p:cNvSpPr>
          <p:nvPr userDrawn="1"/>
        </p:nvSpPr>
        <p:spPr bwMode="auto">
          <a:xfrm>
            <a:off x="2146300" y="-6808515"/>
            <a:ext cx="209550" cy="355600"/>
          </a:xfrm>
          <a:custGeom>
            <a:avLst/>
            <a:gdLst>
              <a:gd name="T0" fmla="*/ 0 w 66"/>
              <a:gd name="T1" fmla="*/ 112 h 112"/>
              <a:gd name="T2" fmla="*/ 45 w 66"/>
              <a:gd name="T3" fmla="*/ 112 h 112"/>
              <a:gd name="T4" fmla="*/ 60 w 66"/>
              <a:gd name="T5" fmla="*/ 105 h 112"/>
              <a:gd name="T6" fmla="*/ 65 w 66"/>
              <a:gd name="T7" fmla="*/ 91 h 112"/>
              <a:gd name="T8" fmla="*/ 65 w 66"/>
              <a:gd name="T9" fmla="*/ 0 h 112"/>
              <a:gd name="T10" fmla="*/ 50 w 66"/>
              <a:gd name="T11" fmla="*/ 0 h 112"/>
              <a:gd name="T12" fmla="*/ 50 w 66"/>
              <a:gd name="T13" fmla="*/ 92 h 112"/>
              <a:gd name="T14" fmla="*/ 49 w 66"/>
              <a:gd name="T15" fmla="*/ 95 h 112"/>
              <a:gd name="T16" fmla="*/ 45 w 66"/>
              <a:gd name="T17" fmla="*/ 97 h 112"/>
              <a:gd name="T18" fmla="*/ 0 w 66"/>
              <a:gd name="T19" fmla="*/ 97 h 112"/>
              <a:gd name="T20" fmla="*/ 0 w 66"/>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2">
                <a:moveTo>
                  <a:pt x="0" y="112"/>
                </a:moveTo>
                <a:cubicBezTo>
                  <a:pt x="45" y="112"/>
                  <a:pt x="45" y="112"/>
                  <a:pt x="45" y="112"/>
                </a:cubicBezTo>
                <a:cubicBezTo>
                  <a:pt x="51" y="112"/>
                  <a:pt x="56" y="110"/>
                  <a:pt x="60" y="105"/>
                </a:cubicBezTo>
                <a:cubicBezTo>
                  <a:pt x="64" y="102"/>
                  <a:pt x="66" y="96"/>
                  <a:pt x="65" y="91"/>
                </a:cubicBezTo>
                <a:cubicBezTo>
                  <a:pt x="65" y="0"/>
                  <a:pt x="65" y="0"/>
                  <a:pt x="65" y="0"/>
                </a:cubicBezTo>
                <a:cubicBezTo>
                  <a:pt x="50" y="0"/>
                  <a:pt x="50" y="0"/>
                  <a:pt x="50" y="0"/>
                </a:cubicBezTo>
                <a:cubicBezTo>
                  <a:pt x="50" y="92"/>
                  <a:pt x="50" y="92"/>
                  <a:pt x="50" y="92"/>
                </a:cubicBezTo>
                <a:cubicBezTo>
                  <a:pt x="50" y="93"/>
                  <a:pt x="49" y="94"/>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1" name="Freeform 215"/>
          <p:cNvSpPr>
            <a:spLocks/>
          </p:cNvSpPr>
          <p:nvPr userDrawn="1"/>
        </p:nvSpPr>
        <p:spPr bwMode="auto">
          <a:xfrm>
            <a:off x="2051050" y="-6500540"/>
            <a:ext cx="209550" cy="593725"/>
          </a:xfrm>
          <a:custGeom>
            <a:avLst/>
            <a:gdLst>
              <a:gd name="T0" fmla="*/ 66 w 66"/>
              <a:gd name="T1" fmla="*/ 0 h 187"/>
              <a:gd name="T2" fmla="*/ 21 w 66"/>
              <a:gd name="T3" fmla="*/ 0 h 187"/>
              <a:gd name="T4" fmla="*/ 6 w 66"/>
              <a:gd name="T5" fmla="*/ 6 h 187"/>
              <a:gd name="T6" fmla="*/ 0 w 66"/>
              <a:gd name="T7" fmla="*/ 21 h 187"/>
              <a:gd name="T8" fmla="*/ 0 w 66"/>
              <a:gd name="T9" fmla="*/ 187 h 187"/>
              <a:gd name="T10" fmla="*/ 16 w 66"/>
              <a:gd name="T11" fmla="*/ 187 h 187"/>
              <a:gd name="T12" fmla="*/ 16 w 66"/>
              <a:gd name="T13" fmla="*/ 20 h 187"/>
              <a:gd name="T14" fmla="*/ 17 w 66"/>
              <a:gd name="T15" fmla="*/ 17 h 187"/>
              <a:gd name="T16" fmla="*/ 21 w 66"/>
              <a:gd name="T17" fmla="*/ 15 h 187"/>
              <a:gd name="T18" fmla="*/ 66 w 66"/>
              <a:gd name="T19" fmla="*/ 15 h 187"/>
              <a:gd name="T20" fmla="*/ 66 w 66"/>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87">
                <a:moveTo>
                  <a:pt x="66" y="0"/>
                </a:moveTo>
                <a:cubicBezTo>
                  <a:pt x="21" y="0"/>
                  <a:pt x="21" y="0"/>
                  <a:pt x="21" y="0"/>
                </a:cubicBezTo>
                <a:cubicBezTo>
                  <a:pt x="15" y="0"/>
                  <a:pt x="9" y="2"/>
                  <a:pt x="6" y="6"/>
                </a:cubicBezTo>
                <a:cubicBezTo>
                  <a:pt x="2" y="10"/>
                  <a:pt x="0" y="15"/>
                  <a:pt x="0" y="21"/>
                </a:cubicBezTo>
                <a:cubicBezTo>
                  <a:pt x="0" y="187"/>
                  <a:pt x="0" y="187"/>
                  <a:pt x="0" y="187"/>
                </a:cubicBezTo>
                <a:cubicBezTo>
                  <a:pt x="16" y="187"/>
                  <a:pt x="16" y="187"/>
                  <a:pt x="16" y="187"/>
                </a:cubicBezTo>
                <a:cubicBezTo>
                  <a:pt x="16" y="20"/>
                  <a:pt x="16" y="20"/>
                  <a:pt x="16" y="20"/>
                </a:cubicBezTo>
                <a:cubicBezTo>
                  <a:pt x="15" y="18"/>
                  <a:pt x="16" y="17"/>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2" name="Freeform 216"/>
          <p:cNvSpPr>
            <a:spLocks/>
          </p:cNvSpPr>
          <p:nvPr userDrawn="1"/>
        </p:nvSpPr>
        <p:spPr bwMode="auto">
          <a:xfrm>
            <a:off x="4437063" y="-6741840"/>
            <a:ext cx="206375" cy="355600"/>
          </a:xfrm>
          <a:custGeom>
            <a:avLst/>
            <a:gdLst>
              <a:gd name="T0" fmla="*/ 0 w 65"/>
              <a:gd name="T1" fmla="*/ 112 h 112"/>
              <a:gd name="T2" fmla="*/ 45 w 65"/>
              <a:gd name="T3" fmla="*/ 112 h 112"/>
              <a:gd name="T4" fmla="*/ 60 w 65"/>
              <a:gd name="T5" fmla="*/ 106 h 112"/>
              <a:gd name="T6" fmla="*/ 65 w 65"/>
              <a:gd name="T7" fmla="*/ 91 h 112"/>
              <a:gd name="T8" fmla="*/ 65 w 65"/>
              <a:gd name="T9" fmla="*/ 0 h 112"/>
              <a:gd name="T10" fmla="*/ 50 w 65"/>
              <a:gd name="T11" fmla="*/ 0 h 112"/>
              <a:gd name="T12" fmla="*/ 50 w 65"/>
              <a:gd name="T13" fmla="*/ 92 h 112"/>
              <a:gd name="T14" fmla="*/ 49 w 65"/>
              <a:gd name="T15" fmla="*/ 95 h 112"/>
              <a:gd name="T16" fmla="*/ 45 w 65"/>
              <a:gd name="T17" fmla="*/ 97 h 112"/>
              <a:gd name="T18" fmla="*/ 0 w 65"/>
              <a:gd name="T19" fmla="*/ 97 h 112"/>
              <a:gd name="T20" fmla="*/ 0 w 65"/>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2">
                <a:moveTo>
                  <a:pt x="0" y="112"/>
                </a:moveTo>
                <a:cubicBezTo>
                  <a:pt x="45" y="112"/>
                  <a:pt x="45" y="112"/>
                  <a:pt x="45" y="112"/>
                </a:cubicBezTo>
                <a:cubicBezTo>
                  <a:pt x="51" y="112"/>
                  <a:pt x="56" y="110"/>
                  <a:pt x="60" y="106"/>
                </a:cubicBezTo>
                <a:cubicBezTo>
                  <a:pt x="64" y="102"/>
                  <a:pt x="65" y="97"/>
                  <a:pt x="65" y="91"/>
                </a:cubicBezTo>
                <a:cubicBezTo>
                  <a:pt x="65" y="0"/>
                  <a:pt x="65" y="0"/>
                  <a:pt x="65" y="0"/>
                </a:cubicBezTo>
                <a:cubicBezTo>
                  <a:pt x="50" y="0"/>
                  <a:pt x="50" y="0"/>
                  <a:pt x="50" y="0"/>
                </a:cubicBezTo>
                <a:cubicBezTo>
                  <a:pt x="50" y="92"/>
                  <a:pt x="50" y="92"/>
                  <a:pt x="50" y="92"/>
                </a:cubicBezTo>
                <a:cubicBezTo>
                  <a:pt x="50" y="93"/>
                  <a:pt x="49" y="95"/>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3" name="Freeform 217"/>
          <p:cNvSpPr>
            <a:spLocks/>
          </p:cNvSpPr>
          <p:nvPr userDrawn="1"/>
        </p:nvSpPr>
        <p:spPr bwMode="auto">
          <a:xfrm>
            <a:off x="4341813" y="-6433865"/>
            <a:ext cx="206375" cy="593725"/>
          </a:xfrm>
          <a:custGeom>
            <a:avLst/>
            <a:gdLst>
              <a:gd name="T0" fmla="*/ 65 w 65"/>
              <a:gd name="T1" fmla="*/ 0 h 187"/>
              <a:gd name="T2" fmla="*/ 20 w 65"/>
              <a:gd name="T3" fmla="*/ 0 h 187"/>
              <a:gd name="T4" fmla="*/ 6 w 65"/>
              <a:gd name="T5" fmla="*/ 6 h 187"/>
              <a:gd name="T6" fmla="*/ 0 w 65"/>
              <a:gd name="T7" fmla="*/ 21 h 187"/>
              <a:gd name="T8" fmla="*/ 0 w 65"/>
              <a:gd name="T9" fmla="*/ 187 h 187"/>
              <a:gd name="T10" fmla="*/ 16 w 65"/>
              <a:gd name="T11" fmla="*/ 187 h 187"/>
              <a:gd name="T12" fmla="*/ 15 w 65"/>
              <a:gd name="T13" fmla="*/ 20 h 187"/>
              <a:gd name="T14" fmla="*/ 17 w 65"/>
              <a:gd name="T15" fmla="*/ 17 h 187"/>
              <a:gd name="T16" fmla="*/ 20 w 65"/>
              <a:gd name="T17" fmla="*/ 15 h 187"/>
              <a:gd name="T18" fmla="*/ 65 w 65"/>
              <a:gd name="T19" fmla="*/ 15 h 187"/>
              <a:gd name="T20" fmla="*/ 65 w 65"/>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87">
                <a:moveTo>
                  <a:pt x="65" y="0"/>
                </a:moveTo>
                <a:cubicBezTo>
                  <a:pt x="20" y="0"/>
                  <a:pt x="20" y="0"/>
                  <a:pt x="20" y="0"/>
                </a:cubicBezTo>
                <a:cubicBezTo>
                  <a:pt x="15" y="0"/>
                  <a:pt x="9" y="2"/>
                  <a:pt x="6" y="6"/>
                </a:cubicBezTo>
                <a:cubicBezTo>
                  <a:pt x="2" y="10"/>
                  <a:pt x="0" y="15"/>
                  <a:pt x="0" y="21"/>
                </a:cubicBezTo>
                <a:cubicBezTo>
                  <a:pt x="0" y="187"/>
                  <a:pt x="0" y="187"/>
                  <a:pt x="0" y="187"/>
                </a:cubicBezTo>
                <a:cubicBezTo>
                  <a:pt x="16" y="187"/>
                  <a:pt x="16" y="187"/>
                  <a:pt x="16" y="187"/>
                </a:cubicBezTo>
                <a:cubicBezTo>
                  <a:pt x="15" y="20"/>
                  <a:pt x="15" y="20"/>
                  <a:pt x="15" y="20"/>
                </a:cubicBezTo>
                <a:cubicBezTo>
                  <a:pt x="15" y="18"/>
                  <a:pt x="16" y="17"/>
                  <a:pt x="17" y="17"/>
                </a:cubicBezTo>
                <a:cubicBezTo>
                  <a:pt x="18" y="16"/>
                  <a:pt x="19" y="15"/>
                  <a:pt x="20" y="15"/>
                </a:cubicBezTo>
                <a:cubicBezTo>
                  <a:pt x="65" y="15"/>
                  <a:pt x="65" y="15"/>
                  <a:pt x="65" y="15"/>
                </a:cubicBezTo>
                <a:lnTo>
                  <a:pt x="65"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4" name="Freeform 218"/>
          <p:cNvSpPr>
            <a:spLocks/>
          </p:cNvSpPr>
          <p:nvPr userDrawn="1"/>
        </p:nvSpPr>
        <p:spPr bwMode="auto">
          <a:xfrm>
            <a:off x="6346825" y="-6849790"/>
            <a:ext cx="209550" cy="209550"/>
          </a:xfrm>
          <a:custGeom>
            <a:avLst/>
            <a:gdLst>
              <a:gd name="T0" fmla="*/ 0 w 66"/>
              <a:gd name="T1" fmla="*/ 66 h 66"/>
              <a:gd name="T2" fmla="*/ 45 w 66"/>
              <a:gd name="T3" fmla="*/ 66 h 66"/>
              <a:gd name="T4" fmla="*/ 60 w 66"/>
              <a:gd name="T5" fmla="*/ 60 h 66"/>
              <a:gd name="T6" fmla="*/ 66 w 66"/>
              <a:gd name="T7" fmla="*/ 45 h 66"/>
              <a:gd name="T8" fmla="*/ 66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6" y="45"/>
                </a:cubicBezTo>
                <a:cubicBezTo>
                  <a:pt x="66" y="0"/>
                  <a:pt x="66" y="0"/>
                  <a:pt x="66" y="0"/>
                </a:cubicBezTo>
                <a:cubicBezTo>
                  <a:pt x="50" y="0"/>
                  <a:pt x="50" y="0"/>
                  <a:pt x="50" y="0"/>
                </a:cubicBezTo>
                <a:cubicBezTo>
                  <a:pt x="50" y="46"/>
                  <a:pt x="50" y="46"/>
                  <a:pt x="50" y="46"/>
                </a:cubicBezTo>
                <a:cubicBezTo>
                  <a:pt x="50" y="48"/>
                  <a:pt x="50" y="49"/>
                  <a:pt x="49" y="49"/>
                </a:cubicBezTo>
                <a:cubicBezTo>
                  <a:pt x="48" y="50"/>
                  <a:pt x="47"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5" name="Freeform 219"/>
          <p:cNvSpPr>
            <a:spLocks/>
          </p:cNvSpPr>
          <p:nvPr userDrawn="1"/>
        </p:nvSpPr>
        <p:spPr bwMode="auto">
          <a:xfrm>
            <a:off x="6251575" y="-6687865"/>
            <a:ext cx="209550" cy="1019175"/>
          </a:xfrm>
          <a:custGeom>
            <a:avLst/>
            <a:gdLst>
              <a:gd name="T0" fmla="*/ 66 w 66"/>
              <a:gd name="T1" fmla="*/ 0 h 321"/>
              <a:gd name="T2" fmla="*/ 21 w 66"/>
              <a:gd name="T3" fmla="*/ 0 h 321"/>
              <a:gd name="T4" fmla="*/ 6 w 66"/>
              <a:gd name="T5" fmla="*/ 6 h 321"/>
              <a:gd name="T6" fmla="*/ 1 w 66"/>
              <a:gd name="T7" fmla="*/ 21 h 321"/>
              <a:gd name="T8" fmla="*/ 1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10" y="2"/>
                  <a:pt x="6" y="6"/>
                </a:cubicBezTo>
                <a:cubicBezTo>
                  <a:pt x="2" y="10"/>
                  <a:pt x="0" y="16"/>
                  <a:pt x="1" y="21"/>
                </a:cubicBezTo>
                <a:cubicBezTo>
                  <a:pt x="1" y="321"/>
                  <a:pt x="1" y="321"/>
                  <a:pt x="1" y="321"/>
                </a:cubicBezTo>
                <a:cubicBezTo>
                  <a:pt x="16" y="321"/>
                  <a:pt x="16" y="321"/>
                  <a:pt x="16" y="321"/>
                </a:cubicBezTo>
                <a:cubicBezTo>
                  <a:pt x="16" y="20"/>
                  <a:pt x="16" y="20"/>
                  <a:pt x="16" y="20"/>
                </a:cubicBezTo>
                <a:cubicBezTo>
                  <a:pt x="16" y="19"/>
                  <a:pt x="17" y="18"/>
                  <a:pt x="17" y="17"/>
                </a:cubicBezTo>
                <a:cubicBezTo>
                  <a:pt x="18" y="16"/>
                  <a:pt x="20"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6" name="Freeform 220"/>
          <p:cNvSpPr>
            <a:spLocks/>
          </p:cNvSpPr>
          <p:nvPr userDrawn="1"/>
        </p:nvSpPr>
        <p:spPr bwMode="auto">
          <a:xfrm>
            <a:off x="493713" y="-6735490"/>
            <a:ext cx="209550" cy="209550"/>
          </a:xfrm>
          <a:custGeom>
            <a:avLst/>
            <a:gdLst>
              <a:gd name="T0" fmla="*/ 0 w 66"/>
              <a:gd name="T1" fmla="*/ 66 h 66"/>
              <a:gd name="T2" fmla="*/ 45 w 66"/>
              <a:gd name="T3" fmla="*/ 66 h 66"/>
              <a:gd name="T4" fmla="*/ 60 w 66"/>
              <a:gd name="T5" fmla="*/ 60 h 66"/>
              <a:gd name="T6" fmla="*/ 65 w 66"/>
              <a:gd name="T7" fmla="*/ 45 h 66"/>
              <a:gd name="T8" fmla="*/ 65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5" y="45"/>
                </a:cubicBezTo>
                <a:cubicBezTo>
                  <a:pt x="65" y="0"/>
                  <a:pt x="65" y="0"/>
                  <a:pt x="65" y="0"/>
                </a:cubicBezTo>
                <a:cubicBezTo>
                  <a:pt x="50" y="0"/>
                  <a:pt x="50" y="0"/>
                  <a:pt x="50" y="0"/>
                </a:cubicBezTo>
                <a:cubicBezTo>
                  <a:pt x="50" y="46"/>
                  <a:pt x="50" y="46"/>
                  <a:pt x="50" y="46"/>
                </a:cubicBezTo>
                <a:cubicBezTo>
                  <a:pt x="50" y="48"/>
                  <a:pt x="49" y="49"/>
                  <a:pt x="49" y="49"/>
                </a:cubicBezTo>
                <a:cubicBezTo>
                  <a:pt x="48" y="50"/>
                  <a:pt x="46"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7" name="Freeform 221"/>
          <p:cNvSpPr>
            <a:spLocks/>
          </p:cNvSpPr>
          <p:nvPr userDrawn="1"/>
        </p:nvSpPr>
        <p:spPr bwMode="auto">
          <a:xfrm>
            <a:off x="398463" y="-6573565"/>
            <a:ext cx="209550" cy="1019175"/>
          </a:xfrm>
          <a:custGeom>
            <a:avLst/>
            <a:gdLst>
              <a:gd name="T0" fmla="*/ 66 w 66"/>
              <a:gd name="T1" fmla="*/ 0 h 321"/>
              <a:gd name="T2" fmla="*/ 21 w 66"/>
              <a:gd name="T3" fmla="*/ 0 h 321"/>
              <a:gd name="T4" fmla="*/ 6 w 66"/>
              <a:gd name="T5" fmla="*/ 6 h 321"/>
              <a:gd name="T6" fmla="*/ 0 w 66"/>
              <a:gd name="T7" fmla="*/ 21 h 321"/>
              <a:gd name="T8" fmla="*/ 0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9" y="2"/>
                  <a:pt x="6" y="6"/>
                </a:cubicBezTo>
                <a:cubicBezTo>
                  <a:pt x="2" y="10"/>
                  <a:pt x="0" y="16"/>
                  <a:pt x="0" y="21"/>
                </a:cubicBezTo>
                <a:cubicBezTo>
                  <a:pt x="0" y="321"/>
                  <a:pt x="0" y="321"/>
                  <a:pt x="0" y="321"/>
                </a:cubicBezTo>
                <a:cubicBezTo>
                  <a:pt x="16" y="321"/>
                  <a:pt x="16" y="321"/>
                  <a:pt x="16" y="321"/>
                </a:cubicBezTo>
                <a:cubicBezTo>
                  <a:pt x="16" y="20"/>
                  <a:pt x="16" y="20"/>
                  <a:pt x="16" y="20"/>
                </a:cubicBezTo>
                <a:cubicBezTo>
                  <a:pt x="15" y="19"/>
                  <a:pt x="16" y="18"/>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8" name="Freeform 222"/>
          <p:cNvSpPr>
            <a:spLocks/>
          </p:cNvSpPr>
          <p:nvPr userDrawn="1"/>
        </p:nvSpPr>
        <p:spPr bwMode="auto">
          <a:xfrm>
            <a:off x="6594475" y="-7011715"/>
            <a:ext cx="279400" cy="209550"/>
          </a:xfrm>
          <a:custGeom>
            <a:avLst/>
            <a:gdLst>
              <a:gd name="T0" fmla="*/ 0 w 88"/>
              <a:gd name="T1" fmla="*/ 66 h 66"/>
              <a:gd name="T2" fmla="*/ 0 w 88"/>
              <a:gd name="T3" fmla="*/ 50 h 66"/>
              <a:gd name="T4" fmla="*/ 67 w 88"/>
              <a:gd name="T5" fmla="*/ 50 h 66"/>
              <a:gd name="T6" fmla="*/ 71 w 88"/>
              <a:gd name="T7" fmla="*/ 49 h 66"/>
              <a:gd name="T8" fmla="*/ 72 w 88"/>
              <a:gd name="T9" fmla="*/ 45 h 66"/>
              <a:gd name="T10" fmla="*/ 72 w 88"/>
              <a:gd name="T11" fmla="*/ 0 h 66"/>
              <a:gd name="T12" fmla="*/ 88 w 88"/>
              <a:gd name="T13" fmla="*/ 0 h 66"/>
              <a:gd name="T14" fmla="*/ 88 w 88"/>
              <a:gd name="T15" fmla="*/ 45 h 66"/>
              <a:gd name="T16" fmla="*/ 81 w 88"/>
              <a:gd name="T17" fmla="*/ 60 h 66"/>
              <a:gd name="T18" fmla="*/ 67 w 88"/>
              <a:gd name="T19" fmla="*/ 66 h 66"/>
              <a:gd name="T20" fmla="*/ 0 w 88"/>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6">
                <a:moveTo>
                  <a:pt x="0" y="66"/>
                </a:moveTo>
                <a:cubicBezTo>
                  <a:pt x="0" y="50"/>
                  <a:pt x="0" y="50"/>
                  <a:pt x="0" y="50"/>
                </a:cubicBezTo>
                <a:cubicBezTo>
                  <a:pt x="67" y="50"/>
                  <a:pt x="67" y="50"/>
                  <a:pt x="67" y="50"/>
                </a:cubicBezTo>
                <a:cubicBezTo>
                  <a:pt x="69" y="50"/>
                  <a:pt x="70" y="50"/>
                  <a:pt x="71" y="49"/>
                </a:cubicBezTo>
                <a:cubicBezTo>
                  <a:pt x="72" y="48"/>
                  <a:pt x="72" y="47"/>
                  <a:pt x="72" y="45"/>
                </a:cubicBezTo>
                <a:cubicBezTo>
                  <a:pt x="72" y="0"/>
                  <a:pt x="72" y="0"/>
                  <a:pt x="72" y="0"/>
                </a:cubicBezTo>
                <a:cubicBezTo>
                  <a:pt x="88" y="0"/>
                  <a:pt x="88" y="0"/>
                  <a:pt x="88" y="0"/>
                </a:cubicBezTo>
                <a:cubicBezTo>
                  <a:pt x="88" y="45"/>
                  <a:pt x="88" y="45"/>
                  <a:pt x="88" y="45"/>
                </a:cubicBezTo>
                <a:cubicBezTo>
                  <a:pt x="88" y="51"/>
                  <a:pt x="85" y="56"/>
                  <a:pt x="81" y="60"/>
                </a:cubicBezTo>
                <a:cubicBezTo>
                  <a:pt x="77" y="64"/>
                  <a:pt x="72" y="66"/>
                  <a:pt x="67" y="66"/>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9" name="Rectangle 223"/>
          <p:cNvSpPr>
            <a:spLocks noChangeArrowheads="1"/>
          </p:cNvSpPr>
          <p:nvPr userDrawn="1"/>
        </p:nvSpPr>
        <p:spPr bwMode="auto">
          <a:xfrm>
            <a:off x="4564063"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30" name="Freeform 224"/>
          <p:cNvSpPr>
            <a:spLocks noEditPoints="1"/>
          </p:cNvSpPr>
          <p:nvPr userDrawn="1"/>
        </p:nvSpPr>
        <p:spPr bwMode="auto">
          <a:xfrm>
            <a:off x="4557713" y="-6868840"/>
            <a:ext cx="117475" cy="92075"/>
          </a:xfrm>
          <a:custGeom>
            <a:avLst/>
            <a:gdLst>
              <a:gd name="T0" fmla="*/ 68 w 74"/>
              <a:gd name="T1" fmla="*/ 54 h 58"/>
              <a:gd name="T2" fmla="*/ 4 w 74"/>
              <a:gd name="T3" fmla="*/ 54 h 58"/>
              <a:gd name="T4" fmla="*/ 4 w 74"/>
              <a:gd name="T5" fmla="*/ 4 h 58"/>
              <a:gd name="T6" fmla="*/ 68 w 74"/>
              <a:gd name="T7" fmla="*/ 4 h 58"/>
              <a:gd name="T8" fmla="*/ 68 w 74"/>
              <a:gd name="T9" fmla="*/ 54 h 58"/>
              <a:gd name="T10" fmla="*/ 74 w 74"/>
              <a:gd name="T11" fmla="*/ 0 h 58"/>
              <a:gd name="T12" fmla="*/ 68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68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54"/>
                </a:moveTo>
                <a:lnTo>
                  <a:pt x="4" y="54"/>
                </a:lnTo>
                <a:lnTo>
                  <a:pt x="4" y="4"/>
                </a:lnTo>
                <a:lnTo>
                  <a:pt x="68" y="4"/>
                </a:lnTo>
                <a:lnTo>
                  <a:pt x="68" y="54"/>
                </a:lnTo>
                <a:close/>
                <a:moveTo>
                  <a:pt x="74" y="0"/>
                </a:moveTo>
                <a:lnTo>
                  <a:pt x="68" y="0"/>
                </a:lnTo>
                <a:lnTo>
                  <a:pt x="4" y="0"/>
                </a:lnTo>
                <a:lnTo>
                  <a:pt x="0" y="0"/>
                </a:lnTo>
                <a:lnTo>
                  <a:pt x="0" y="4"/>
                </a:lnTo>
                <a:lnTo>
                  <a:pt x="0" y="54"/>
                </a:lnTo>
                <a:lnTo>
                  <a:pt x="0" y="58"/>
                </a:lnTo>
                <a:lnTo>
                  <a:pt x="4" y="58"/>
                </a:lnTo>
                <a:lnTo>
                  <a:pt x="68"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31" name="Rectangle 225"/>
          <p:cNvSpPr>
            <a:spLocks noChangeArrowheads="1"/>
          </p:cNvSpPr>
          <p:nvPr userDrawn="1"/>
        </p:nvSpPr>
        <p:spPr bwMode="auto">
          <a:xfrm>
            <a:off x="2282825"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4" name="Freeform 226"/>
          <p:cNvSpPr>
            <a:spLocks noEditPoints="1"/>
          </p:cNvSpPr>
          <p:nvPr userDrawn="1"/>
        </p:nvSpPr>
        <p:spPr bwMode="auto">
          <a:xfrm>
            <a:off x="2276475"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5" name="Rectangle 227"/>
          <p:cNvSpPr>
            <a:spLocks noChangeArrowheads="1"/>
          </p:cNvSpPr>
          <p:nvPr userDrawn="1"/>
        </p:nvSpPr>
        <p:spPr bwMode="auto">
          <a:xfrm>
            <a:off x="1655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7" name="Freeform 228"/>
          <p:cNvSpPr>
            <a:spLocks noEditPoints="1"/>
          </p:cNvSpPr>
          <p:nvPr userDrawn="1"/>
        </p:nvSpPr>
        <p:spPr bwMode="auto">
          <a:xfrm>
            <a:off x="1649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8" name="Rectangle 229"/>
          <p:cNvSpPr>
            <a:spLocks noChangeArrowheads="1"/>
          </p:cNvSpPr>
          <p:nvPr userDrawn="1"/>
        </p:nvSpPr>
        <p:spPr bwMode="auto">
          <a:xfrm>
            <a:off x="32766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9" name="Freeform 230"/>
          <p:cNvSpPr>
            <a:spLocks noEditPoints="1"/>
          </p:cNvSpPr>
          <p:nvPr userDrawn="1"/>
        </p:nvSpPr>
        <p:spPr bwMode="auto">
          <a:xfrm>
            <a:off x="32702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0" name="Rectangle 231"/>
          <p:cNvSpPr>
            <a:spLocks noChangeArrowheads="1"/>
          </p:cNvSpPr>
          <p:nvPr userDrawn="1"/>
        </p:nvSpPr>
        <p:spPr bwMode="auto">
          <a:xfrm>
            <a:off x="4830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1" name="Freeform 232"/>
          <p:cNvSpPr>
            <a:spLocks noEditPoints="1"/>
          </p:cNvSpPr>
          <p:nvPr userDrawn="1"/>
        </p:nvSpPr>
        <p:spPr bwMode="auto">
          <a:xfrm>
            <a:off x="4824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2" name="Rectangle 233"/>
          <p:cNvSpPr>
            <a:spLocks noChangeArrowheads="1"/>
          </p:cNvSpPr>
          <p:nvPr userDrawn="1"/>
        </p:nvSpPr>
        <p:spPr bwMode="auto">
          <a:xfrm>
            <a:off x="6480175"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3" name="Freeform 234"/>
          <p:cNvSpPr>
            <a:spLocks noEditPoints="1"/>
          </p:cNvSpPr>
          <p:nvPr userDrawn="1"/>
        </p:nvSpPr>
        <p:spPr bwMode="auto">
          <a:xfrm>
            <a:off x="6470650"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4" name="Freeform 235"/>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5" name="Freeform 236"/>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6" name="Rectangle 237"/>
          <p:cNvSpPr>
            <a:spLocks noChangeArrowheads="1"/>
          </p:cNvSpPr>
          <p:nvPr userDrawn="1"/>
        </p:nvSpPr>
        <p:spPr bwMode="auto">
          <a:xfrm>
            <a:off x="5715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7" name="Freeform 238"/>
          <p:cNvSpPr>
            <a:spLocks noEditPoints="1"/>
          </p:cNvSpPr>
          <p:nvPr userDrawn="1"/>
        </p:nvSpPr>
        <p:spPr bwMode="auto">
          <a:xfrm>
            <a:off x="5708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8" name="Rectangle 239"/>
          <p:cNvSpPr>
            <a:spLocks noChangeArrowheads="1"/>
          </p:cNvSpPr>
          <p:nvPr userDrawn="1"/>
        </p:nvSpPr>
        <p:spPr bwMode="auto">
          <a:xfrm>
            <a:off x="513873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9" name="Freeform 240"/>
          <p:cNvSpPr>
            <a:spLocks noEditPoints="1"/>
          </p:cNvSpPr>
          <p:nvPr userDrawn="1"/>
        </p:nvSpPr>
        <p:spPr bwMode="auto">
          <a:xfrm>
            <a:off x="512921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0" name="Rectangle 241"/>
          <p:cNvSpPr>
            <a:spLocks noChangeArrowheads="1"/>
          </p:cNvSpPr>
          <p:nvPr userDrawn="1"/>
        </p:nvSpPr>
        <p:spPr bwMode="auto">
          <a:xfrm>
            <a:off x="3302000"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1" name="Rectangle 242"/>
          <p:cNvSpPr>
            <a:spLocks noChangeArrowheads="1"/>
          </p:cNvSpPr>
          <p:nvPr userDrawn="1"/>
        </p:nvSpPr>
        <p:spPr bwMode="auto">
          <a:xfrm>
            <a:off x="3521075" y="-6697390"/>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2" name="Rectangle 243"/>
          <p:cNvSpPr>
            <a:spLocks noChangeArrowheads="1"/>
          </p:cNvSpPr>
          <p:nvPr userDrawn="1"/>
        </p:nvSpPr>
        <p:spPr bwMode="auto">
          <a:xfrm>
            <a:off x="3594100" y="-6564040"/>
            <a:ext cx="71438"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3" name="Rectangle 244"/>
          <p:cNvSpPr>
            <a:spLocks noChangeArrowheads="1"/>
          </p:cNvSpPr>
          <p:nvPr userDrawn="1"/>
        </p:nvSpPr>
        <p:spPr bwMode="auto">
          <a:xfrm>
            <a:off x="3606800" y="-6535465"/>
            <a:ext cx="49213"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4" name="Freeform 245"/>
          <p:cNvSpPr>
            <a:spLocks/>
          </p:cNvSpPr>
          <p:nvPr userDrawn="1"/>
        </p:nvSpPr>
        <p:spPr bwMode="auto">
          <a:xfrm>
            <a:off x="5988050" y="-6684690"/>
            <a:ext cx="101600" cy="107950"/>
          </a:xfrm>
          <a:custGeom>
            <a:avLst/>
            <a:gdLst>
              <a:gd name="T0" fmla="*/ 32 w 32"/>
              <a:gd name="T1" fmla="*/ 34 h 34"/>
              <a:gd name="T2" fmla="*/ 17 w 32"/>
              <a:gd name="T3" fmla="*/ 34 h 34"/>
              <a:gd name="T4" fmla="*/ 17 w 32"/>
              <a:gd name="T5" fmla="*/ 21 h 34"/>
              <a:gd name="T6" fmla="*/ 11 w 32"/>
              <a:gd name="T7" fmla="*/ 15 h 34"/>
              <a:gd name="T8" fmla="*/ 0 w 32"/>
              <a:gd name="T9" fmla="*/ 15 h 34"/>
              <a:gd name="T10" fmla="*/ 0 w 32"/>
              <a:gd name="T11" fmla="*/ 0 h 34"/>
              <a:gd name="T12" fmla="*/ 11 w 32"/>
              <a:gd name="T13" fmla="*/ 0 h 34"/>
              <a:gd name="T14" fmla="*/ 32 w 32"/>
              <a:gd name="T15" fmla="*/ 21 h 34"/>
              <a:gd name="T16" fmla="*/ 32 w 32"/>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32" y="34"/>
                </a:moveTo>
                <a:cubicBezTo>
                  <a:pt x="17" y="34"/>
                  <a:pt x="17" y="34"/>
                  <a:pt x="17" y="34"/>
                </a:cubicBezTo>
                <a:cubicBezTo>
                  <a:pt x="17" y="21"/>
                  <a:pt x="17" y="21"/>
                  <a:pt x="17" y="21"/>
                </a:cubicBezTo>
                <a:cubicBezTo>
                  <a:pt x="17" y="18"/>
                  <a:pt x="14" y="15"/>
                  <a:pt x="11" y="15"/>
                </a:cubicBezTo>
                <a:cubicBezTo>
                  <a:pt x="0" y="15"/>
                  <a:pt x="0" y="15"/>
                  <a:pt x="0" y="15"/>
                </a:cubicBezTo>
                <a:cubicBezTo>
                  <a:pt x="0" y="0"/>
                  <a:pt x="0" y="0"/>
                  <a:pt x="0" y="0"/>
                </a:cubicBezTo>
                <a:cubicBezTo>
                  <a:pt x="11" y="0"/>
                  <a:pt x="11" y="0"/>
                  <a:pt x="11" y="0"/>
                </a:cubicBezTo>
                <a:cubicBezTo>
                  <a:pt x="23" y="0"/>
                  <a:pt x="32" y="9"/>
                  <a:pt x="32" y="21"/>
                </a:cubicBezTo>
                <a:lnTo>
                  <a:pt x="32"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5" name="Freeform 246"/>
          <p:cNvSpPr>
            <a:spLocks/>
          </p:cNvSpPr>
          <p:nvPr userDrawn="1"/>
        </p:nvSpPr>
        <p:spPr bwMode="auto">
          <a:xfrm>
            <a:off x="5746750" y="-6738665"/>
            <a:ext cx="196850" cy="104775"/>
          </a:xfrm>
          <a:custGeom>
            <a:avLst/>
            <a:gdLst>
              <a:gd name="T0" fmla="*/ 62 w 62"/>
              <a:gd name="T1" fmla="*/ 33 h 33"/>
              <a:gd name="T2" fmla="*/ 21 w 62"/>
              <a:gd name="T3" fmla="*/ 33 h 33"/>
              <a:gd name="T4" fmla="*/ 0 w 62"/>
              <a:gd name="T5" fmla="*/ 12 h 33"/>
              <a:gd name="T6" fmla="*/ 0 w 62"/>
              <a:gd name="T7" fmla="*/ 0 h 33"/>
              <a:gd name="T8" fmla="*/ 16 w 62"/>
              <a:gd name="T9" fmla="*/ 0 h 33"/>
              <a:gd name="T10" fmla="*/ 16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10" y="33"/>
                  <a:pt x="0" y="23"/>
                  <a:pt x="0" y="12"/>
                </a:cubicBezTo>
                <a:cubicBezTo>
                  <a:pt x="0" y="0"/>
                  <a:pt x="0" y="0"/>
                  <a:pt x="0" y="0"/>
                </a:cubicBezTo>
                <a:cubicBezTo>
                  <a:pt x="16" y="0"/>
                  <a:pt x="16" y="0"/>
                  <a:pt x="16" y="0"/>
                </a:cubicBezTo>
                <a:cubicBezTo>
                  <a:pt x="16" y="12"/>
                  <a:pt x="16" y="12"/>
                  <a:pt x="16" y="12"/>
                </a:cubicBezTo>
                <a:cubicBezTo>
                  <a:pt x="16"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6" name="Rectangle 247"/>
          <p:cNvSpPr>
            <a:spLocks noChangeArrowheads="1"/>
          </p:cNvSpPr>
          <p:nvPr userDrawn="1"/>
        </p:nvSpPr>
        <p:spPr bwMode="auto">
          <a:xfrm>
            <a:off x="5737225"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7" name="Rectangle 248"/>
          <p:cNvSpPr>
            <a:spLocks noChangeArrowheads="1"/>
          </p:cNvSpPr>
          <p:nvPr userDrawn="1"/>
        </p:nvSpPr>
        <p:spPr bwMode="auto">
          <a:xfrm>
            <a:off x="5956300" y="-6694215"/>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8" name="Rectangle 249"/>
          <p:cNvSpPr>
            <a:spLocks noChangeArrowheads="1"/>
          </p:cNvSpPr>
          <p:nvPr userDrawn="1"/>
        </p:nvSpPr>
        <p:spPr bwMode="auto">
          <a:xfrm>
            <a:off x="6032500" y="-6564040"/>
            <a:ext cx="66675"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9" name="Rectangle 250"/>
          <p:cNvSpPr>
            <a:spLocks noChangeArrowheads="1"/>
          </p:cNvSpPr>
          <p:nvPr userDrawn="1"/>
        </p:nvSpPr>
        <p:spPr bwMode="auto">
          <a:xfrm>
            <a:off x="6042025" y="-6532290"/>
            <a:ext cx="47625"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0" name="Rectangle 251"/>
          <p:cNvSpPr>
            <a:spLocks noChangeArrowheads="1"/>
          </p:cNvSpPr>
          <p:nvPr userDrawn="1"/>
        </p:nvSpPr>
        <p:spPr bwMode="auto">
          <a:xfrm>
            <a:off x="392113" y="-7159353"/>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1" name="Freeform 252"/>
          <p:cNvSpPr>
            <a:spLocks/>
          </p:cNvSpPr>
          <p:nvPr userDrawn="1"/>
        </p:nvSpPr>
        <p:spPr bwMode="auto">
          <a:xfrm>
            <a:off x="363538" y="-7245078"/>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2" name="Rectangle 253"/>
          <p:cNvSpPr>
            <a:spLocks noChangeArrowheads="1"/>
          </p:cNvSpPr>
          <p:nvPr userDrawn="1"/>
        </p:nvSpPr>
        <p:spPr bwMode="auto">
          <a:xfrm>
            <a:off x="417513" y="-7083153"/>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3" name="Rectangle 254"/>
          <p:cNvSpPr>
            <a:spLocks noChangeArrowheads="1"/>
          </p:cNvSpPr>
          <p:nvPr userDrawn="1"/>
        </p:nvSpPr>
        <p:spPr bwMode="auto">
          <a:xfrm>
            <a:off x="646113" y="-7083153"/>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4" name="Rectangle 255"/>
          <p:cNvSpPr>
            <a:spLocks noChangeArrowheads="1"/>
          </p:cNvSpPr>
          <p:nvPr userDrawn="1"/>
        </p:nvSpPr>
        <p:spPr bwMode="auto">
          <a:xfrm>
            <a:off x="439738"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5" name="Freeform 256"/>
          <p:cNvSpPr>
            <a:spLocks/>
          </p:cNvSpPr>
          <p:nvPr userDrawn="1"/>
        </p:nvSpPr>
        <p:spPr bwMode="auto">
          <a:xfrm>
            <a:off x="392113" y="-6722790"/>
            <a:ext cx="41275" cy="57150"/>
          </a:xfrm>
          <a:custGeom>
            <a:avLst/>
            <a:gdLst>
              <a:gd name="T0" fmla="*/ 7 w 13"/>
              <a:gd name="T1" fmla="*/ 0 h 18"/>
              <a:gd name="T2" fmla="*/ 6 w 13"/>
              <a:gd name="T3" fmla="*/ 0 h 18"/>
              <a:gd name="T4" fmla="*/ 0 w 13"/>
              <a:gd name="T5" fmla="*/ 8 h 18"/>
              <a:gd name="T6" fmla="*/ 1 w 13"/>
              <a:gd name="T7" fmla="*/ 14 h 18"/>
              <a:gd name="T8" fmla="*/ 6 w 13"/>
              <a:gd name="T9" fmla="*/ 18 h 18"/>
              <a:gd name="T10" fmla="*/ 6 w 13"/>
              <a:gd name="T11" fmla="*/ 18 h 18"/>
              <a:gd name="T12" fmla="*/ 6 w 13"/>
              <a:gd name="T13" fmla="*/ 18 h 18"/>
              <a:gd name="T14" fmla="*/ 11 w 13"/>
              <a:gd name="T15" fmla="*/ 14 h 18"/>
              <a:gd name="T16" fmla="*/ 13 w 13"/>
              <a:gd name="T17" fmla="*/ 9 h 18"/>
              <a:gd name="T18" fmla="*/ 13 w 13"/>
              <a:gd name="T19" fmla="*/ 9 h 18"/>
              <a:gd name="T20" fmla="*/ 13 w 13"/>
              <a:gd name="T21" fmla="*/ 8 h 18"/>
              <a:gd name="T22" fmla="*/ 7 w 13"/>
              <a:gd name="T23" fmla="*/ 0 h 18"/>
              <a:gd name="T24" fmla="*/ 7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7" y="0"/>
                </a:moveTo>
                <a:cubicBezTo>
                  <a:pt x="6" y="0"/>
                  <a:pt x="6" y="0"/>
                  <a:pt x="6" y="0"/>
                </a:cubicBezTo>
                <a:cubicBezTo>
                  <a:pt x="1" y="0"/>
                  <a:pt x="0" y="6"/>
                  <a:pt x="0" y="8"/>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9"/>
                  <a:pt x="13" y="9"/>
                  <a:pt x="13" y="9"/>
                </a:cubicBezTo>
                <a:cubicBezTo>
                  <a:pt x="13" y="8"/>
                  <a:pt x="13" y="8"/>
                  <a:pt x="13" y="8"/>
                </a:cubicBezTo>
                <a:cubicBezTo>
                  <a:pt x="13" y="5"/>
                  <a:pt x="12" y="0"/>
                  <a:pt x="7" y="0"/>
                </a:cubicBezTo>
                <a:cubicBezTo>
                  <a:pt x="7" y="0"/>
                  <a:pt x="7" y="0"/>
                  <a:pt x="7"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6" name="Freeform 257"/>
          <p:cNvSpPr>
            <a:spLocks/>
          </p:cNvSpPr>
          <p:nvPr userDrawn="1"/>
        </p:nvSpPr>
        <p:spPr bwMode="auto">
          <a:xfrm>
            <a:off x="360363"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8"/>
                  <a:pt x="10" y="5"/>
                </a:cubicBezTo>
                <a:cubicBezTo>
                  <a:pt x="10" y="5"/>
                  <a:pt x="10" y="5"/>
                  <a:pt x="10" y="5"/>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7" name="Freeform 258"/>
          <p:cNvSpPr>
            <a:spLocks/>
          </p:cNvSpPr>
          <p:nvPr userDrawn="1"/>
        </p:nvSpPr>
        <p:spPr bwMode="auto">
          <a:xfrm>
            <a:off x="455613" y="-6687865"/>
            <a:ext cx="31750" cy="28575"/>
          </a:xfrm>
          <a:custGeom>
            <a:avLst/>
            <a:gdLst>
              <a:gd name="T0" fmla="*/ 5 w 10"/>
              <a:gd name="T1" fmla="*/ 0 h 9"/>
              <a:gd name="T2" fmla="*/ 5 w 10"/>
              <a:gd name="T3" fmla="*/ 0 h 9"/>
              <a:gd name="T4" fmla="*/ 0 w 10"/>
              <a:gd name="T5" fmla="*/ 4 h 9"/>
              <a:gd name="T6" fmla="*/ 0 w 10"/>
              <a:gd name="T7" fmla="*/ 5 h 9"/>
              <a:gd name="T8" fmla="*/ 5 w 10"/>
              <a:gd name="T9" fmla="*/ 9 h 9"/>
              <a:gd name="T10" fmla="*/ 10 w 10"/>
              <a:gd name="T11" fmla="*/ 5 h 9"/>
              <a:gd name="T12" fmla="*/ 10 w 10"/>
              <a:gd name="T13" fmla="*/ 5 h 9"/>
              <a:gd name="T14" fmla="*/ 5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5" y="0"/>
                </a:moveTo>
                <a:cubicBezTo>
                  <a:pt x="5" y="0"/>
                  <a:pt x="5" y="0"/>
                  <a:pt x="5" y="0"/>
                </a:cubicBezTo>
                <a:cubicBezTo>
                  <a:pt x="2" y="0"/>
                  <a:pt x="0" y="2"/>
                  <a:pt x="0" y="4"/>
                </a:cubicBezTo>
                <a:cubicBezTo>
                  <a:pt x="0" y="5"/>
                  <a:pt x="0" y="5"/>
                  <a:pt x="0" y="5"/>
                </a:cubicBezTo>
                <a:cubicBezTo>
                  <a:pt x="0" y="7"/>
                  <a:pt x="2" y="9"/>
                  <a:pt x="5" y="9"/>
                </a:cubicBezTo>
                <a:cubicBezTo>
                  <a:pt x="7" y="9"/>
                  <a:pt x="10" y="7"/>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8" name="Freeform 259"/>
          <p:cNvSpPr>
            <a:spLocks/>
          </p:cNvSpPr>
          <p:nvPr userDrawn="1"/>
        </p:nvSpPr>
        <p:spPr bwMode="auto">
          <a:xfrm>
            <a:off x="452438" y="-6725965"/>
            <a:ext cx="28575" cy="25400"/>
          </a:xfrm>
          <a:custGeom>
            <a:avLst/>
            <a:gdLst>
              <a:gd name="T0" fmla="*/ 5 w 9"/>
              <a:gd name="T1" fmla="*/ 0 h 8"/>
              <a:gd name="T2" fmla="*/ 4 w 9"/>
              <a:gd name="T3" fmla="*/ 0 h 8"/>
              <a:gd name="T4" fmla="*/ 0 w 9"/>
              <a:gd name="T5" fmla="*/ 4 h 8"/>
              <a:gd name="T6" fmla="*/ 0 w 9"/>
              <a:gd name="T7" fmla="*/ 4 h 8"/>
              <a:gd name="T8" fmla="*/ 4 w 9"/>
              <a:gd name="T9" fmla="*/ 8 h 8"/>
              <a:gd name="T10" fmla="*/ 5 w 9"/>
              <a:gd name="T11" fmla="*/ 8 h 8"/>
              <a:gd name="T12" fmla="*/ 9 w 9"/>
              <a:gd name="T13" fmla="*/ 4 h 8"/>
              <a:gd name="T14" fmla="*/ 9 w 9"/>
              <a:gd name="T15" fmla="*/ 4 h 8"/>
              <a:gd name="T16" fmla="*/ 5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0"/>
                </a:moveTo>
                <a:cubicBezTo>
                  <a:pt x="4" y="0"/>
                  <a:pt x="4" y="0"/>
                  <a:pt x="4" y="0"/>
                </a:cubicBezTo>
                <a:cubicBezTo>
                  <a:pt x="2" y="0"/>
                  <a:pt x="0" y="1"/>
                  <a:pt x="0" y="4"/>
                </a:cubicBezTo>
                <a:cubicBezTo>
                  <a:pt x="0" y="4"/>
                  <a:pt x="0" y="4"/>
                  <a:pt x="0" y="4"/>
                </a:cubicBezTo>
                <a:cubicBezTo>
                  <a:pt x="0" y="6"/>
                  <a:pt x="2" y="8"/>
                  <a:pt x="4" y="8"/>
                </a:cubicBezTo>
                <a:cubicBezTo>
                  <a:pt x="5" y="8"/>
                  <a:pt x="5" y="8"/>
                  <a:pt x="5" y="8"/>
                </a:cubicBezTo>
                <a:cubicBezTo>
                  <a:pt x="7" y="8"/>
                  <a:pt x="8" y="6"/>
                  <a:pt x="9" y="4"/>
                </a:cubicBezTo>
                <a:cubicBezTo>
                  <a:pt x="9" y="4"/>
                  <a:pt x="9" y="4"/>
                  <a:pt x="9"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9" name="Freeform 260"/>
          <p:cNvSpPr>
            <a:spLocks/>
          </p:cNvSpPr>
          <p:nvPr userDrawn="1"/>
        </p:nvSpPr>
        <p:spPr bwMode="auto">
          <a:xfrm>
            <a:off x="496888" y="-6716440"/>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1" y="0"/>
                  <a:pt x="0" y="1"/>
                  <a:pt x="0" y="3"/>
                </a:cubicBezTo>
                <a:cubicBezTo>
                  <a:pt x="0" y="4"/>
                  <a:pt x="0" y="4"/>
                  <a:pt x="0" y="4"/>
                </a:cubicBezTo>
                <a:cubicBezTo>
                  <a:pt x="0" y="6"/>
                  <a:pt x="1" y="7"/>
                  <a:pt x="3" y="7"/>
                </a:cubicBezTo>
                <a:cubicBezTo>
                  <a:pt x="5" y="7"/>
                  <a:pt x="6" y="6"/>
                  <a:pt x="6" y="4"/>
                </a:cubicBezTo>
                <a:cubicBezTo>
                  <a:pt x="6" y="2"/>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0" name="Freeform 261"/>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1" name="Freeform 262"/>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2" name="Rectangle 263"/>
          <p:cNvSpPr>
            <a:spLocks noChangeArrowheads="1"/>
          </p:cNvSpPr>
          <p:nvPr userDrawn="1"/>
        </p:nvSpPr>
        <p:spPr bwMode="auto">
          <a:xfrm>
            <a:off x="617538"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3" name="Freeform 264"/>
          <p:cNvSpPr>
            <a:spLocks noEditPoints="1"/>
          </p:cNvSpPr>
          <p:nvPr userDrawn="1"/>
        </p:nvSpPr>
        <p:spPr bwMode="auto">
          <a:xfrm>
            <a:off x="611188"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4" name="Rectangle 265"/>
          <p:cNvSpPr>
            <a:spLocks noChangeArrowheads="1"/>
          </p:cNvSpPr>
          <p:nvPr userDrawn="1"/>
        </p:nvSpPr>
        <p:spPr bwMode="auto">
          <a:xfrm>
            <a:off x="639763"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5" name="Freeform 266"/>
          <p:cNvSpPr>
            <a:spLocks/>
          </p:cNvSpPr>
          <p:nvPr userDrawn="1"/>
        </p:nvSpPr>
        <p:spPr bwMode="auto">
          <a:xfrm>
            <a:off x="3035300" y="-6443390"/>
            <a:ext cx="206375" cy="952500"/>
          </a:xfrm>
          <a:custGeom>
            <a:avLst/>
            <a:gdLst>
              <a:gd name="T0" fmla="*/ 65 w 65"/>
              <a:gd name="T1" fmla="*/ 300 h 300"/>
              <a:gd name="T2" fmla="*/ 50 w 65"/>
              <a:gd name="T3" fmla="*/ 300 h 300"/>
              <a:gd name="T4" fmla="*/ 50 w 65"/>
              <a:gd name="T5" fmla="*/ 21 h 300"/>
              <a:gd name="T6" fmla="*/ 49 w 65"/>
              <a:gd name="T7" fmla="*/ 17 h 300"/>
              <a:gd name="T8" fmla="*/ 45 w 65"/>
              <a:gd name="T9" fmla="*/ 16 h 300"/>
              <a:gd name="T10" fmla="*/ 0 w 65"/>
              <a:gd name="T11" fmla="*/ 16 h 300"/>
              <a:gd name="T12" fmla="*/ 0 w 65"/>
              <a:gd name="T13" fmla="*/ 0 h 300"/>
              <a:gd name="T14" fmla="*/ 45 w 65"/>
              <a:gd name="T15" fmla="*/ 0 h 300"/>
              <a:gd name="T16" fmla="*/ 60 w 65"/>
              <a:gd name="T17" fmla="*/ 7 h 300"/>
              <a:gd name="T18" fmla="*/ 65 w 65"/>
              <a:gd name="T19" fmla="*/ 21 h 300"/>
              <a:gd name="T20" fmla="*/ 65 w 65"/>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300">
                <a:moveTo>
                  <a:pt x="65" y="300"/>
                </a:moveTo>
                <a:cubicBezTo>
                  <a:pt x="50" y="300"/>
                  <a:pt x="50" y="300"/>
                  <a:pt x="50" y="300"/>
                </a:cubicBezTo>
                <a:cubicBezTo>
                  <a:pt x="50" y="21"/>
                  <a:pt x="50" y="21"/>
                  <a:pt x="50" y="21"/>
                </a:cubicBezTo>
                <a:cubicBezTo>
                  <a:pt x="50" y="19"/>
                  <a:pt x="49" y="18"/>
                  <a:pt x="49" y="17"/>
                </a:cubicBezTo>
                <a:cubicBezTo>
                  <a:pt x="48" y="16"/>
                  <a:pt x="46" y="16"/>
                  <a:pt x="45" y="16"/>
                </a:cubicBezTo>
                <a:cubicBezTo>
                  <a:pt x="0" y="16"/>
                  <a:pt x="0" y="16"/>
                  <a:pt x="0" y="16"/>
                </a:cubicBezTo>
                <a:cubicBezTo>
                  <a:pt x="0" y="0"/>
                  <a:pt x="0" y="0"/>
                  <a:pt x="0" y="0"/>
                </a:cubicBezTo>
                <a:cubicBezTo>
                  <a:pt x="45" y="0"/>
                  <a:pt x="45" y="0"/>
                  <a:pt x="45" y="0"/>
                </a:cubicBezTo>
                <a:cubicBezTo>
                  <a:pt x="50" y="0"/>
                  <a:pt x="56" y="3"/>
                  <a:pt x="60" y="7"/>
                </a:cubicBezTo>
                <a:cubicBezTo>
                  <a:pt x="64" y="11"/>
                  <a:pt x="65" y="16"/>
                  <a:pt x="65" y="21"/>
                </a:cubicBezTo>
                <a:lnTo>
                  <a:pt x="65" y="30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6" name="Freeform 267"/>
          <p:cNvSpPr>
            <a:spLocks/>
          </p:cNvSpPr>
          <p:nvPr userDrawn="1"/>
        </p:nvSpPr>
        <p:spPr bwMode="auto">
          <a:xfrm>
            <a:off x="2886075" y="-6516415"/>
            <a:ext cx="200025" cy="200025"/>
          </a:xfrm>
          <a:custGeom>
            <a:avLst/>
            <a:gdLst>
              <a:gd name="T0" fmla="*/ 60 w 63"/>
              <a:gd name="T1" fmla="*/ 28 h 63"/>
              <a:gd name="T2" fmla="*/ 28 w 63"/>
              <a:gd name="T3" fmla="*/ 60 h 63"/>
              <a:gd name="T4" fmla="*/ 3 w 63"/>
              <a:gd name="T5" fmla="*/ 35 h 63"/>
              <a:gd name="T6" fmla="*/ 35 w 63"/>
              <a:gd name="T7" fmla="*/ 3 h 63"/>
              <a:gd name="T8" fmla="*/ 60 w 63"/>
              <a:gd name="T9" fmla="*/ 28 h 63"/>
            </a:gdLst>
            <a:ahLst/>
            <a:cxnLst>
              <a:cxn ang="0">
                <a:pos x="T0" y="T1"/>
              </a:cxn>
              <a:cxn ang="0">
                <a:pos x="T2" y="T3"/>
              </a:cxn>
              <a:cxn ang="0">
                <a:pos x="T4" y="T5"/>
              </a:cxn>
              <a:cxn ang="0">
                <a:pos x="T6" y="T7"/>
              </a:cxn>
              <a:cxn ang="0">
                <a:pos x="T8" y="T9"/>
              </a:cxn>
            </a:cxnLst>
            <a:rect l="0" t="0" r="r" b="b"/>
            <a:pathLst>
              <a:path w="63" h="63">
                <a:moveTo>
                  <a:pt x="60" y="28"/>
                </a:moveTo>
                <a:cubicBezTo>
                  <a:pt x="63" y="47"/>
                  <a:pt x="47" y="63"/>
                  <a:pt x="28" y="60"/>
                </a:cubicBezTo>
                <a:cubicBezTo>
                  <a:pt x="15" y="59"/>
                  <a:pt x="4" y="48"/>
                  <a:pt x="3" y="35"/>
                </a:cubicBezTo>
                <a:cubicBezTo>
                  <a:pt x="0" y="16"/>
                  <a:pt x="16" y="0"/>
                  <a:pt x="35" y="3"/>
                </a:cubicBezTo>
                <a:cubicBezTo>
                  <a:pt x="48" y="4"/>
                  <a:pt x="59" y="15"/>
                  <a:pt x="60" y="28"/>
                </a:cubicBezTo>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7" name="Freeform 268"/>
          <p:cNvSpPr>
            <a:spLocks noEditPoints="1"/>
          </p:cNvSpPr>
          <p:nvPr userDrawn="1"/>
        </p:nvSpPr>
        <p:spPr bwMode="auto">
          <a:xfrm>
            <a:off x="2901950" y="-6500540"/>
            <a:ext cx="168275" cy="165100"/>
          </a:xfrm>
          <a:custGeom>
            <a:avLst/>
            <a:gdLst>
              <a:gd name="T0" fmla="*/ 10 w 53"/>
              <a:gd name="T1" fmla="*/ 10 h 52"/>
              <a:gd name="T2" fmla="*/ 10 w 53"/>
              <a:gd name="T3" fmla="*/ 44 h 52"/>
              <a:gd name="T4" fmla="*/ 43 w 53"/>
              <a:gd name="T5" fmla="*/ 44 h 52"/>
              <a:gd name="T6" fmla="*/ 43 w 53"/>
              <a:gd name="T7" fmla="*/ 10 h 52"/>
              <a:gd name="T8" fmla="*/ 10 w 53"/>
              <a:gd name="T9" fmla="*/ 10 h 52"/>
              <a:gd name="T10" fmla="*/ 13 w 53"/>
              <a:gd name="T11" fmla="*/ 40 h 52"/>
              <a:gd name="T12" fmla="*/ 11 w 53"/>
              <a:gd name="T13" fmla="*/ 16 h 52"/>
              <a:gd name="T14" fmla="*/ 18 w 53"/>
              <a:gd name="T15" fmla="*/ 22 h 52"/>
              <a:gd name="T16" fmla="*/ 20 w 53"/>
              <a:gd name="T17" fmla="*/ 33 h 52"/>
              <a:gd name="T18" fmla="*/ 25 w 53"/>
              <a:gd name="T19" fmla="*/ 36 h 52"/>
              <a:gd name="T20" fmla="*/ 25 w 53"/>
              <a:gd name="T21" fmla="*/ 45 h 52"/>
              <a:gd name="T22" fmla="*/ 13 w 53"/>
              <a:gd name="T23" fmla="*/ 40 h 52"/>
              <a:gd name="T24" fmla="*/ 40 w 53"/>
              <a:gd name="T25" fmla="*/ 40 h 52"/>
              <a:gd name="T26" fmla="*/ 30 w 53"/>
              <a:gd name="T27" fmla="*/ 45 h 52"/>
              <a:gd name="T28" fmla="*/ 30 w 53"/>
              <a:gd name="T29" fmla="*/ 36 h 52"/>
              <a:gd name="T30" fmla="*/ 33 w 53"/>
              <a:gd name="T31" fmla="*/ 33 h 52"/>
              <a:gd name="T32" fmla="*/ 35 w 53"/>
              <a:gd name="T33" fmla="*/ 31 h 52"/>
              <a:gd name="T34" fmla="*/ 44 w 53"/>
              <a:gd name="T35" fmla="*/ 31 h 52"/>
              <a:gd name="T36" fmla="*/ 40 w 53"/>
              <a:gd name="T37" fmla="*/ 40 h 52"/>
              <a:gd name="T38" fmla="*/ 45 w 53"/>
              <a:gd name="T39" fmla="*/ 26 h 52"/>
              <a:gd name="T40" fmla="*/ 36 w 53"/>
              <a:gd name="T41" fmla="*/ 26 h 52"/>
              <a:gd name="T42" fmla="*/ 33 w 53"/>
              <a:gd name="T43" fmla="*/ 20 h 52"/>
              <a:gd name="T44" fmla="*/ 21 w 53"/>
              <a:gd name="T45" fmla="*/ 18 h 52"/>
              <a:gd name="T46" fmla="*/ 15 w 53"/>
              <a:gd name="T47" fmla="*/ 12 h 52"/>
              <a:gd name="T48" fmla="*/ 40 w 53"/>
              <a:gd name="T49" fmla="*/ 13 h 52"/>
              <a:gd name="T50" fmla="*/ 45 w 53"/>
              <a:gd name="T5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2">
                <a:moveTo>
                  <a:pt x="10" y="10"/>
                </a:moveTo>
                <a:cubicBezTo>
                  <a:pt x="0" y="19"/>
                  <a:pt x="0" y="35"/>
                  <a:pt x="10" y="44"/>
                </a:cubicBezTo>
                <a:cubicBezTo>
                  <a:pt x="19" y="52"/>
                  <a:pt x="34" y="52"/>
                  <a:pt x="43" y="44"/>
                </a:cubicBezTo>
                <a:cubicBezTo>
                  <a:pt x="53" y="35"/>
                  <a:pt x="53" y="19"/>
                  <a:pt x="43" y="10"/>
                </a:cubicBezTo>
                <a:cubicBezTo>
                  <a:pt x="34" y="0"/>
                  <a:pt x="19" y="0"/>
                  <a:pt x="10" y="10"/>
                </a:cubicBezTo>
                <a:moveTo>
                  <a:pt x="13" y="40"/>
                </a:moveTo>
                <a:cubicBezTo>
                  <a:pt x="7" y="33"/>
                  <a:pt x="6" y="23"/>
                  <a:pt x="11" y="16"/>
                </a:cubicBezTo>
                <a:cubicBezTo>
                  <a:pt x="18" y="22"/>
                  <a:pt x="18" y="22"/>
                  <a:pt x="18" y="22"/>
                </a:cubicBezTo>
                <a:cubicBezTo>
                  <a:pt x="16" y="26"/>
                  <a:pt x="17" y="30"/>
                  <a:pt x="20" y="33"/>
                </a:cubicBezTo>
                <a:cubicBezTo>
                  <a:pt x="21" y="35"/>
                  <a:pt x="23" y="36"/>
                  <a:pt x="25" y="36"/>
                </a:cubicBezTo>
                <a:cubicBezTo>
                  <a:pt x="25" y="45"/>
                  <a:pt x="25" y="45"/>
                  <a:pt x="25" y="45"/>
                </a:cubicBezTo>
                <a:cubicBezTo>
                  <a:pt x="21" y="45"/>
                  <a:pt x="17" y="43"/>
                  <a:pt x="13" y="40"/>
                </a:cubicBezTo>
                <a:moveTo>
                  <a:pt x="40" y="40"/>
                </a:moveTo>
                <a:cubicBezTo>
                  <a:pt x="37" y="42"/>
                  <a:pt x="34" y="44"/>
                  <a:pt x="30" y="45"/>
                </a:cubicBezTo>
                <a:cubicBezTo>
                  <a:pt x="30" y="36"/>
                  <a:pt x="30" y="36"/>
                  <a:pt x="30" y="36"/>
                </a:cubicBezTo>
                <a:cubicBezTo>
                  <a:pt x="32" y="35"/>
                  <a:pt x="33" y="34"/>
                  <a:pt x="33" y="33"/>
                </a:cubicBezTo>
                <a:cubicBezTo>
                  <a:pt x="34" y="33"/>
                  <a:pt x="35" y="32"/>
                  <a:pt x="35" y="31"/>
                </a:cubicBezTo>
                <a:cubicBezTo>
                  <a:pt x="44" y="31"/>
                  <a:pt x="44" y="31"/>
                  <a:pt x="44" y="31"/>
                </a:cubicBezTo>
                <a:cubicBezTo>
                  <a:pt x="44" y="34"/>
                  <a:pt x="42" y="37"/>
                  <a:pt x="40" y="40"/>
                </a:cubicBezTo>
                <a:moveTo>
                  <a:pt x="45" y="26"/>
                </a:moveTo>
                <a:cubicBezTo>
                  <a:pt x="36" y="26"/>
                  <a:pt x="36" y="26"/>
                  <a:pt x="36" y="26"/>
                </a:cubicBezTo>
                <a:cubicBezTo>
                  <a:pt x="36" y="24"/>
                  <a:pt x="35" y="21"/>
                  <a:pt x="33" y="20"/>
                </a:cubicBezTo>
                <a:cubicBezTo>
                  <a:pt x="30" y="16"/>
                  <a:pt x="25" y="16"/>
                  <a:pt x="21" y="18"/>
                </a:cubicBezTo>
                <a:cubicBezTo>
                  <a:pt x="15" y="12"/>
                  <a:pt x="15" y="12"/>
                  <a:pt x="15" y="12"/>
                </a:cubicBezTo>
                <a:cubicBezTo>
                  <a:pt x="22" y="6"/>
                  <a:pt x="33" y="7"/>
                  <a:pt x="40" y="13"/>
                </a:cubicBezTo>
                <a:cubicBezTo>
                  <a:pt x="43" y="17"/>
                  <a:pt x="45" y="21"/>
                  <a:pt x="45" y="26"/>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8" name="Rectangle 269"/>
          <p:cNvSpPr>
            <a:spLocks noChangeArrowheads="1"/>
          </p:cNvSpPr>
          <p:nvPr userDrawn="1"/>
        </p:nvSpPr>
        <p:spPr bwMode="auto">
          <a:xfrm>
            <a:off x="2679700" y="-65195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9" name="Freeform 270"/>
          <p:cNvSpPr>
            <a:spLocks noEditPoints="1"/>
          </p:cNvSpPr>
          <p:nvPr userDrawn="1"/>
        </p:nvSpPr>
        <p:spPr bwMode="auto">
          <a:xfrm>
            <a:off x="2673350" y="-6525940"/>
            <a:ext cx="95250" cy="31750"/>
          </a:xfrm>
          <a:custGeom>
            <a:avLst/>
            <a:gdLst>
              <a:gd name="T0" fmla="*/ 54 w 60"/>
              <a:gd name="T1" fmla="*/ 16 h 20"/>
              <a:gd name="T2" fmla="*/ 4 w 60"/>
              <a:gd name="T3" fmla="*/ 16 h 20"/>
              <a:gd name="T4" fmla="*/ 4 w 60"/>
              <a:gd name="T5" fmla="*/ 4 h 20"/>
              <a:gd name="T6" fmla="*/ 54 w 60"/>
              <a:gd name="T7" fmla="*/ 4 h 20"/>
              <a:gd name="T8" fmla="*/ 54 w 60"/>
              <a:gd name="T9" fmla="*/ 16 h 20"/>
              <a:gd name="T10" fmla="*/ 60 w 60"/>
              <a:gd name="T11" fmla="*/ 0 h 20"/>
              <a:gd name="T12" fmla="*/ 54 w 60"/>
              <a:gd name="T13" fmla="*/ 0 h 20"/>
              <a:gd name="T14" fmla="*/ 4 w 60"/>
              <a:gd name="T15" fmla="*/ 0 h 20"/>
              <a:gd name="T16" fmla="*/ 0 w 60"/>
              <a:gd name="T17" fmla="*/ 0 h 20"/>
              <a:gd name="T18" fmla="*/ 0 w 60"/>
              <a:gd name="T19" fmla="*/ 4 h 20"/>
              <a:gd name="T20" fmla="*/ 0 w 60"/>
              <a:gd name="T21" fmla="*/ 16 h 20"/>
              <a:gd name="T22" fmla="*/ 0 w 60"/>
              <a:gd name="T23" fmla="*/ 20 h 20"/>
              <a:gd name="T24" fmla="*/ 4 w 60"/>
              <a:gd name="T25" fmla="*/ 20 h 20"/>
              <a:gd name="T26" fmla="*/ 54 w 60"/>
              <a:gd name="T27" fmla="*/ 20 h 20"/>
              <a:gd name="T28" fmla="*/ 60 w 60"/>
              <a:gd name="T29" fmla="*/ 20 h 20"/>
              <a:gd name="T30" fmla="*/ 60 w 60"/>
              <a:gd name="T31" fmla="*/ 16 h 20"/>
              <a:gd name="T32" fmla="*/ 60 w 60"/>
              <a:gd name="T33" fmla="*/ 4 h 20"/>
              <a:gd name="T34" fmla="*/ 60 w 60"/>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0">
                <a:moveTo>
                  <a:pt x="54" y="16"/>
                </a:moveTo>
                <a:lnTo>
                  <a:pt x="4" y="16"/>
                </a:lnTo>
                <a:lnTo>
                  <a:pt x="4" y="4"/>
                </a:lnTo>
                <a:lnTo>
                  <a:pt x="54" y="4"/>
                </a:lnTo>
                <a:lnTo>
                  <a:pt x="54" y="16"/>
                </a:lnTo>
                <a:close/>
                <a:moveTo>
                  <a:pt x="60" y="0"/>
                </a:moveTo>
                <a:lnTo>
                  <a:pt x="54" y="0"/>
                </a:lnTo>
                <a:lnTo>
                  <a:pt x="4" y="0"/>
                </a:lnTo>
                <a:lnTo>
                  <a:pt x="0" y="0"/>
                </a:lnTo>
                <a:lnTo>
                  <a:pt x="0" y="4"/>
                </a:lnTo>
                <a:lnTo>
                  <a:pt x="0" y="16"/>
                </a:lnTo>
                <a:lnTo>
                  <a:pt x="0" y="20"/>
                </a:lnTo>
                <a:lnTo>
                  <a:pt x="4" y="20"/>
                </a:lnTo>
                <a:lnTo>
                  <a:pt x="54" y="20"/>
                </a:lnTo>
                <a:lnTo>
                  <a:pt x="60" y="20"/>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0" name="Rectangle 271"/>
          <p:cNvSpPr>
            <a:spLocks noChangeArrowheads="1"/>
          </p:cNvSpPr>
          <p:nvPr userDrawn="1"/>
        </p:nvSpPr>
        <p:spPr bwMode="auto">
          <a:xfrm>
            <a:off x="2790825" y="-6456090"/>
            <a:ext cx="1905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1" name="Freeform 272"/>
          <p:cNvSpPr>
            <a:spLocks noEditPoints="1"/>
          </p:cNvSpPr>
          <p:nvPr userDrawn="1"/>
        </p:nvSpPr>
        <p:spPr bwMode="auto">
          <a:xfrm>
            <a:off x="2781300" y="-6462440"/>
            <a:ext cx="34925" cy="92075"/>
          </a:xfrm>
          <a:custGeom>
            <a:avLst/>
            <a:gdLst>
              <a:gd name="T0" fmla="*/ 18 w 22"/>
              <a:gd name="T1" fmla="*/ 54 h 58"/>
              <a:gd name="T2" fmla="*/ 6 w 22"/>
              <a:gd name="T3" fmla="*/ 54 h 58"/>
              <a:gd name="T4" fmla="*/ 6 w 22"/>
              <a:gd name="T5" fmla="*/ 4 h 58"/>
              <a:gd name="T6" fmla="*/ 18 w 22"/>
              <a:gd name="T7" fmla="*/ 4 h 58"/>
              <a:gd name="T8" fmla="*/ 18 w 22"/>
              <a:gd name="T9" fmla="*/ 54 h 58"/>
              <a:gd name="T10" fmla="*/ 22 w 22"/>
              <a:gd name="T11" fmla="*/ 0 h 58"/>
              <a:gd name="T12" fmla="*/ 18 w 22"/>
              <a:gd name="T13" fmla="*/ 0 h 58"/>
              <a:gd name="T14" fmla="*/ 6 w 22"/>
              <a:gd name="T15" fmla="*/ 0 h 58"/>
              <a:gd name="T16" fmla="*/ 0 w 22"/>
              <a:gd name="T17" fmla="*/ 0 h 58"/>
              <a:gd name="T18" fmla="*/ 0 w 22"/>
              <a:gd name="T19" fmla="*/ 4 h 58"/>
              <a:gd name="T20" fmla="*/ 0 w 22"/>
              <a:gd name="T21" fmla="*/ 54 h 58"/>
              <a:gd name="T22" fmla="*/ 0 w 22"/>
              <a:gd name="T23" fmla="*/ 58 h 58"/>
              <a:gd name="T24" fmla="*/ 6 w 22"/>
              <a:gd name="T25" fmla="*/ 58 h 58"/>
              <a:gd name="T26" fmla="*/ 18 w 22"/>
              <a:gd name="T27" fmla="*/ 58 h 58"/>
              <a:gd name="T28" fmla="*/ 22 w 22"/>
              <a:gd name="T29" fmla="*/ 58 h 58"/>
              <a:gd name="T30" fmla="*/ 22 w 22"/>
              <a:gd name="T31" fmla="*/ 54 h 58"/>
              <a:gd name="T32" fmla="*/ 22 w 22"/>
              <a:gd name="T33" fmla="*/ 4 h 58"/>
              <a:gd name="T34" fmla="*/ 22 w 22"/>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8">
                <a:moveTo>
                  <a:pt x="18" y="54"/>
                </a:moveTo>
                <a:lnTo>
                  <a:pt x="6" y="54"/>
                </a:lnTo>
                <a:lnTo>
                  <a:pt x="6" y="4"/>
                </a:lnTo>
                <a:lnTo>
                  <a:pt x="18" y="4"/>
                </a:lnTo>
                <a:lnTo>
                  <a:pt x="18" y="54"/>
                </a:lnTo>
                <a:close/>
                <a:moveTo>
                  <a:pt x="22" y="0"/>
                </a:moveTo>
                <a:lnTo>
                  <a:pt x="18" y="0"/>
                </a:lnTo>
                <a:lnTo>
                  <a:pt x="6" y="0"/>
                </a:lnTo>
                <a:lnTo>
                  <a:pt x="0" y="0"/>
                </a:lnTo>
                <a:lnTo>
                  <a:pt x="0" y="4"/>
                </a:lnTo>
                <a:lnTo>
                  <a:pt x="0" y="54"/>
                </a:lnTo>
                <a:lnTo>
                  <a:pt x="0" y="58"/>
                </a:lnTo>
                <a:lnTo>
                  <a:pt x="6" y="58"/>
                </a:lnTo>
                <a:lnTo>
                  <a:pt x="18" y="58"/>
                </a:lnTo>
                <a:lnTo>
                  <a:pt x="22" y="58"/>
                </a:lnTo>
                <a:lnTo>
                  <a:pt x="22" y="54"/>
                </a:lnTo>
                <a:lnTo>
                  <a:pt x="22" y="4"/>
                </a:lnTo>
                <a:lnTo>
                  <a:pt x="22"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2" name="Rectangle 273"/>
          <p:cNvSpPr>
            <a:spLocks noChangeArrowheads="1"/>
          </p:cNvSpPr>
          <p:nvPr userDrawn="1"/>
        </p:nvSpPr>
        <p:spPr bwMode="auto">
          <a:xfrm>
            <a:off x="514826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3" name="Freeform 274"/>
          <p:cNvSpPr>
            <a:spLocks noEditPoints="1"/>
          </p:cNvSpPr>
          <p:nvPr userDrawn="1"/>
        </p:nvSpPr>
        <p:spPr bwMode="auto">
          <a:xfrm>
            <a:off x="514191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4" name="Rectangle 275"/>
          <p:cNvSpPr>
            <a:spLocks noChangeArrowheads="1"/>
          </p:cNvSpPr>
          <p:nvPr userDrawn="1"/>
        </p:nvSpPr>
        <p:spPr bwMode="auto">
          <a:xfrm>
            <a:off x="528161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5" name="Freeform 276"/>
          <p:cNvSpPr>
            <a:spLocks noEditPoints="1"/>
          </p:cNvSpPr>
          <p:nvPr userDrawn="1"/>
        </p:nvSpPr>
        <p:spPr bwMode="auto">
          <a:xfrm>
            <a:off x="527208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6" name="Freeform 277"/>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7" name="Freeform 278"/>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8" name="Freeform 279"/>
          <p:cNvSpPr>
            <a:spLocks/>
          </p:cNvSpPr>
          <p:nvPr userDrawn="1"/>
        </p:nvSpPr>
        <p:spPr bwMode="auto">
          <a:xfrm>
            <a:off x="1182688" y="-7241903"/>
            <a:ext cx="85725"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9" name="Freeform 280"/>
          <p:cNvSpPr>
            <a:spLocks noEditPoints="1"/>
          </p:cNvSpPr>
          <p:nvPr userDrawn="1"/>
        </p:nvSpPr>
        <p:spPr bwMode="auto">
          <a:xfrm>
            <a:off x="900113" y="-7400653"/>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0" name="Freeform 281"/>
          <p:cNvSpPr>
            <a:spLocks noEditPoints="1"/>
          </p:cNvSpPr>
          <p:nvPr userDrawn="1"/>
        </p:nvSpPr>
        <p:spPr bwMode="auto">
          <a:xfrm>
            <a:off x="1008063" y="-6773590"/>
            <a:ext cx="269875"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2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0"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8" y="309"/>
                  <a:pt x="55" y="305"/>
                  <a:pt x="55" y="301"/>
                </a:cubicBezTo>
                <a:cubicBezTo>
                  <a:pt x="55" y="67"/>
                  <a:pt x="55" y="67"/>
                  <a:pt x="55" y="67"/>
                </a:cubicBezTo>
                <a:moveTo>
                  <a:pt x="55" y="72"/>
                </a:moveTo>
                <a:cubicBezTo>
                  <a:pt x="55" y="50"/>
                  <a:pt x="55" y="50"/>
                  <a:pt x="55" y="50"/>
                </a:cubicBezTo>
                <a:cubicBezTo>
                  <a:pt x="55" y="37"/>
                  <a:pt x="44" y="27"/>
                  <a:pt x="32" y="27"/>
                </a:cubicBezTo>
                <a:cubicBezTo>
                  <a:pt x="32" y="27"/>
                  <a:pt x="32" y="27"/>
                  <a:pt x="32" y="27"/>
                </a:cubicBezTo>
                <a:cubicBezTo>
                  <a:pt x="22" y="27"/>
                  <a:pt x="22" y="27"/>
                  <a:pt x="22"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6"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1" name="Rectangle 282"/>
          <p:cNvSpPr>
            <a:spLocks noChangeArrowheads="1"/>
          </p:cNvSpPr>
          <p:nvPr userDrawn="1"/>
        </p:nvSpPr>
        <p:spPr bwMode="auto">
          <a:xfrm>
            <a:off x="97948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2" name="Freeform 283"/>
          <p:cNvSpPr>
            <a:spLocks noEditPoints="1"/>
          </p:cNvSpPr>
          <p:nvPr userDrawn="1"/>
        </p:nvSpPr>
        <p:spPr bwMode="auto">
          <a:xfrm>
            <a:off x="96996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3" name="Rectangle 284"/>
          <p:cNvSpPr>
            <a:spLocks noChangeArrowheads="1"/>
          </p:cNvSpPr>
          <p:nvPr userDrawn="1"/>
        </p:nvSpPr>
        <p:spPr bwMode="auto">
          <a:xfrm>
            <a:off x="98901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4" name="Freeform 285"/>
          <p:cNvSpPr>
            <a:spLocks noEditPoints="1"/>
          </p:cNvSpPr>
          <p:nvPr userDrawn="1"/>
        </p:nvSpPr>
        <p:spPr bwMode="auto">
          <a:xfrm>
            <a:off x="98266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5" name="Rectangle 286"/>
          <p:cNvSpPr>
            <a:spLocks noChangeArrowheads="1"/>
          </p:cNvSpPr>
          <p:nvPr userDrawn="1"/>
        </p:nvSpPr>
        <p:spPr bwMode="auto">
          <a:xfrm>
            <a:off x="112236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6" name="Freeform 287"/>
          <p:cNvSpPr>
            <a:spLocks noEditPoints="1"/>
          </p:cNvSpPr>
          <p:nvPr userDrawn="1"/>
        </p:nvSpPr>
        <p:spPr bwMode="auto">
          <a:xfrm>
            <a:off x="111283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7" name="Rectangle 288"/>
          <p:cNvSpPr>
            <a:spLocks noChangeArrowheads="1"/>
          </p:cNvSpPr>
          <p:nvPr userDrawn="1"/>
        </p:nvSpPr>
        <p:spPr bwMode="auto">
          <a:xfrm>
            <a:off x="2689225" y="-677359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8" name="Rectangle 289"/>
          <p:cNvSpPr>
            <a:spLocks noChangeArrowheads="1"/>
          </p:cNvSpPr>
          <p:nvPr userDrawn="1"/>
        </p:nvSpPr>
        <p:spPr bwMode="auto">
          <a:xfrm>
            <a:off x="4583113"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9" name="Freeform 290"/>
          <p:cNvSpPr>
            <a:spLocks/>
          </p:cNvSpPr>
          <p:nvPr userDrawn="1"/>
        </p:nvSpPr>
        <p:spPr bwMode="auto">
          <a:xfrm>
            <a:off x="7745413" y="-6691040"/>
            <a:ext cx="136525" cy="111125"/>
          </a:xfrm>
          <a:custGeom>
            <a:avLst/>
            <a:gdLst>
              <a:gd name="T0" fmla="*/ 68 w 86"/>
              <a:gd name="T1" fmla="*/ 70 h 70"/>
              <a:gd name="T2" fmla="*/ 56 w 86"/>
              <a:gd name="T3" fmla="*/ 70 h 70"/>
              <a:gd name="T4" fmla="*/ 44 w 86"/>
              <a:gd name="T5" fmla="*/ 28 h 70"/>
              <a:gd name="T6" fmla="*/ 30 w 86"/>
              <a:gd name="T7" fmla="*/ 70 h 70"/>
              <a:gd name="T8" fmla="*/ 18 w 86"/>
              <a:gd name="T9" fmla="*/ 70 h 70"/>
              <a:gd name="T10" fmla="*/ 0 w 86"/>
              <a:gd name="T11" fmla="*/ 0 h 70"/>
              <a:gd name="T12" fmla="*/ 14 w 86"/>
              <a:gd name="T13" fmla="*/ 0 h 70"/>
              <a:gd name="T14" fmla="*/ 26 w 86"/>
              <a:gd name="T15" fmla="*/ 44 h 70"/>
              <a:gd name="T16" fmla="*/ 38 w 86"/>
              <a:gd name="T17" fmla="*/ 0 h 70"/>
              <a:gd name="T18" fmla="*/ 48 w 86"/>
              <a:gd name="T19" fmla="*/ 0 h 70"/>
              <a:gd name="T20" fmla="*/ 62 w 86"/>
              <a:gd name="T21" fmla="*/ 44 h 70"/>
              <a:gd name="T22" fmla="*/ 72 w 86"/>
              <a:gd name="T23" fmla="*/ 0 h 70"/>
              <a:gd name="T24" fmla="*/ 86 w 86"/>
              <a:gd name="T25" fmla="*/ 0 h 70"/>
              <a:gd name="T26" fmla="*/ 68 w 86"/>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70">
                <a:moveTo>
                  <a:pt x="68" y="70"/>
                </a:moveTo>
                <a:lnTo>
                  <a:pt x="56" y="70"/>
                </a:lnTo>
                <a:lnTo>
                  <a:pt x="44" y="28"/>
                </a:lnTo>
                <a:lnTo>
                  <a:pt x="30" y="70"/>
                </a:lnTo>
                <a:lnTo>
                  <a:pt x="18" y="70"/>
                </a:lnTo>
                <a:lnTo>
                  <a:pt x="0" y="0"/>
                </a:lnTo>
                <a:lnTo>
                  <a:pt x="14" y="0"/>
                </a:lnTo>
                <a:lnTo>
                  <a:pt x="26" y="44"/>
                </a:lnTo>
                <a:lnTo>
                  <a:pt x="38" y="0"/>
                </a:lnTo>
                <a:lnTo>
                  <a:pt x="48" y="0"/>
                </a:lnTo>
                <a:lnTo>
                  <a:pt x="62" y="44"/>
                </a:lnTo>
                <a:lnTo>
                  <a:pt x="72" y="0"/>
                </a:lnTo>
                <a:lnTo>
                  <a:pt x="86"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0" name="Freeform 291"/>
          <p:cNvSpPr>
            <a:spLocks noEditPoints="1"/>
          </p:cNvSpPr>
          <p:nvPr userDrawn="1"/>
        </p:nvSpPr>
        <p:spPr bwMode="auto">
          <a:xfrm>
            <a:off x="7875588" y="-6691040"/>
            <a:ext cx="98425" cy="111125"/>
          </a:xfrm>
          <a:custGeom>
            <a:avLst/>
            <a:gdLst>
              <a:gd name="T0" fmla="*/ 32 w 62"/>
              <a:gd name="T1" fmla="*/ 20 h 70"/>
              <a:gd name="T2" fmla="*/ 22 w 62"/>
              <a:gd name="T3" fmla="*/ 46 h 70"/>
              <a:gd name="T4" fmla="*/ 40 w 62"/>
              <a:gd name="T5" fmla="*/ 46 h 70"/>
              <a:gd name="T6" fmla="*/ 32 w 62"/>
              <a:gd name="T7" fmla="*/ 20 h 70"/>
              <a:gd name="T8" fmla="*/ 48 w 62"/>
              <a:gd name="T9" fmla="*/ 70 h 70"/>
              <a:gd name="T10" fmla="*/ 44 w 62"/>
              <a:gd name="T11" fmla="*/ 58 h 70"/>
              <a:gd name="T12" fmla="*/ 18 w 62"/>
              <a:gd name="T13" fmla="*/ 58 h 70"/>
              <a:gd name="T14" fmla="*/ 14 w 62"/>
              <a:gd name="T15" fmla="*/ 70 h 70"/>
              <a:gd name="T16" fmla="*/ 0 w 62"/>
              <a:gd name="T17" fmla="*/ 70 h 70"/>
              <a:gd name="T18" fmla="*/ 26 w 62"/>
              <a:gd name="T19" fmla="*/ 0 h 70"/>
              <a:gd name="T20" fmla="*/ 36 w 62"/>
              <a:gd name="T21" fmla="*/ 0 h 70"/>
              <a:gd name="T22" fmla="*/ 62 w 62"/>
              <a:gd name="T23" fmla="*/ 70 h 70"/>
              <a:gd name="T24" fmla="*/ 48 w 62"/>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0">
                <a:moveTo>
                  <a:pt x="32" y="20"/>
                </a:moveTo>
                <a:lnTo>
                  <a:pt x="22" y="46"/>
                </a:lnTo>
                <a:lnTo>
                  <a:pt x="40" y="46"/>
                </a:lnTo>
                <a:lnTo>
                  <a:pt x="32" y="20"/>
                </a:lnTo>
                <a:close/>
                <a:moveTo>
                  <a:pt x="48" y="70"/>
                </a:moveTo>
                <a:lnTo>
                  <a:pt x="44" y="58"/>
                </a:lnTo>
                <a:lnTo>
                  <a:pt x="18" y="58"/>
                </a:lnTo>
                <a:lnTo>
                  <a:pt x="14" y="70"/>
                </a:lnTo>
                <a:lnTo>
                  <a:pt x="0" y="70"/>
                </a:lnTo>
                <a:lnTo>
                  <a:pt x="26" y="0"/>
                </a:lnTo>
                <a:lnTo>
                  <a:pt x="36" y="0"/>
                </a:lnTo>
                <a:lnTo>
                  <a:pt x="62" y="70"/>
                </a:lnTo>
                <a:lnTo>
                  <a:pt x="4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1" name="Freeform 292"/>
          <p:cNvSpPr>
            <a:spLocks/>
          </p:cNvSpPr>
          <p:nvPr userDrawn="1"/>
        </p:nvSpPr>
        <p:spPr bwMode="auto">
          <a:xfrm>
            <a:off x="7989888" y="-6691040"/>
            <a:ext cx="73025" cy="111125"/>
          </a:xfrm>
          <a:custGeom>
            <a:avLst/>
            <a:gdLst>
              <a:gd name="T0" fmla="*/ 0 w 46"/>
              <a:gd name="T1" fmla="*/ 70 h 70"/>
              <a:gd name="T2" fmla="*/ 0 w 46"/>
              <a:gd name="T3" fmla="*/ 0 h 70"/>
              <a:gd name="T4" fmla="*/ 14 w 46"/>
              <a:gd name="T5" fmla="*/ 0 h 70"/>
              <a:gd name="T6" fmla="*/ 14 w 46"/>
              <a:gd name="T7" fmla="*/ 58 h 70"/>
              <a:gd name="T8" fmla="*/ 46 w 46"/>
              <a:gd name="T9" fmla="*/ 58 h 70"/>
              <a:gd name="T10" fmla="*/ 46 w 46"/>
              <a:gd name="T11" fmla="*/ 70 h 70"/>
              <a:gd name="T12" fmla="*/ 0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0" y="70"/>
                </a:moveTo>
                <a:lnTo>
                  <a:pt x="0" y="0"/>
                </a:lnTo>
                <a:lnTo>
                  <a:pt x="14" y="0"/>
                </a:lnTo>
                <a:lnTo>
                  <a:pt x="14" y="58"/>
                </a:lnTo>
                <a:lnTo>
                  <a:pt x="46" y="58"/>
                </a:lnTo>
                <a:lnTo>
                  <a:pt x="46"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2" name="Freeform 293"/>
          <p:cNvSpPr>
            <a:spLocks/>
          </p:cNvSpPr>
          <p:nvPr userDrawn="1"/>
        </p:nvSpPr>
        <p:spPr bwMode="auto">
          <a:xfrm>
            <a:off x="80787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3" name="Freeform 294"/>
          <p:cNvSpPr>
            <a:spLocks/>
          </p:cNvSpPr>
          <p:nvPr userDrawn="1"/>
        </p:nvSpPr>
        <p:spPr bwMode="auto">
          <a:xfrm>
            <a:off x="81645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2 w 26"/>
              <a:gd name="T33" fmla="*/ 14 h 36"/>
              <a:gd name="T34" fmla="*/ 17 w 26"/>
              <a:gd name="T35" fmla="*/ 15 h 36"/>
              <a:gd name="T36" fmla="*/ 23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8" y="12"/>
                  <a:pt x="9" y="13"/>
                </a:cubicBezTo>
                <a:cubicBezTo>
                  <a:pt x="10" y="13"/>
                  <a:pt x="11" y="14"/>
                  <a:pt x="12" y="14"/>
                </a:cubicBezTo>
                <a:cubicBezTo>
                  <a:pt x="17" y="15"/>
                  <a:pt x="17" y="15"/>
                  <a:pt x="17" y="15"/>
                </a:cubicBezTo>
                <a:cubicBezTo>
                  <a:pt x="20" y="15"/>
                  <a:pt x="22" y="16"/>
                  <a:pt x="23" y="17"/>
                </a:cubicBezTo>
                <a:cubicBezTo>
                  <a:pt x="25" y="19"/>
                  <a:pt x="26" y="22"/>
                  <a:pt x="26" y="25"/>
                </a:cubicBezTo>
                <a:cubicBezTo>
                  <a:pt x="26" y="32"/>
                  <a:pt x="20"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4" name="Freeform 295"/>
          <p:cNvSpPr>
            <a:spLocks noEditPoints="1"/>
          </p:cNvSpPr>
          <p:nvPr userDrawn="1"/>
        </p:nvSpPr>
        <p:spPr bwMode="auto">
          <a:xfrm>
            <a:off x="8266113" y="-6691040"/>
            <a:ext cx="98425" cy="114300"/>
          </a:xfrm>
          <a:custGeom>
            <a:avLst/>
            <a:gdLst>
              <a:gd name="T0" fmla="*/ 12 w 31"/>
              <a:gd name="T1" fmla="*/ 4 h 36"/>
              <a:gd name="T2" fmla="*/ 8 w 31"/>
              <a:gd name="T3" fmla="*/ 8 h 36"/>
              <a:gd name="T4" fmla="*/ 11 w 31"/>
              <a:gd name="T5" fmla="*/ 12 h 36"/>
              <a:gd name="T6" fmla="*/ 13 w 31"/>
              <a:gd name="T7" fmla="*/ 11 h 36"/>
              <a:gd name="T8" fmla="*/ 15 w 31"/>
              <a:gd name="T9" fmla="*/ 8 h 36"/>
              <a:gd name="T10" fmla="*/ 12 w 31"/>
              <a:gd name="T11" fmla="*/ 4 h 36"/>
              <a:gd name="T12" fmla="*/ 10 w 31"/>
              <a:gd name="T13" fmla="*/ 18 h 36"/>
              <a:gd name="T14" fmla="*/ 5 w 31"/>
              <a:gd name="T15" fmla="*/ 25 h 36"/>
              <a:gd name="T16" fmla="*/ 11 w 31"/>
              <a:gd name="T17" fmla="*/ 31 h 36"/>
              <a:gd name="T18" fmla="*/ 18 w 31"/>
              <a:gd name="T19" fmla="*/ 28 h 36"/>
              <a:gd name="T20" fmla="*/ 10 w 31"/>
              <a:gd name="T21" fmla="*/ 18 h 36"/>
              <a:gd name="T22" fmla="*/ 24 w 31"/>
              <a:gd name="T23" fmla="*/ 35 h 36"/>
              <a:gd name="T24" fmla="*/ 21 w 31"/>
              <a:gd name="T25" fmla="*/ 32 h 36"/>
              <a:gd name="T26" fmla="*/ 11 w 31"/>
              <a:gd name="T27" fmla="*/ 36 h 36"/>
              <a:gd name="T28" fmla="*/ 0 w 31"/>
              <a:gd name="T29" fmla="*/ 25 h 36"/>
              <a:gd name="T30" fmla="*/ 7 w 31"/>
              <a:gd name="T31" fmla="*/ 15 h 36"/>
              <a:gd name="T32" fmla="*/ 3 w 31"/>
              <a:gd name="T33" fmla="*/ 8 h 36"/>
              <a:gd name="T34" fmla="*/ 12 w 31"/>
              <a:gd name="T35" fmla="*/ 0 h 36"/>
              <a:gd name="T36" fmla="*/ 20 w 31"/>
              <a:gd name="T37" fmla="*/ 8 h 36"/>
              <a:gd name="T38" fmla="*/ 17 w 31"/>
              <a:gd name="T39" fmla="*/ 14 h 36"/>
              <a:gd name="T40" fmla="*/ 14 w 31"/>
              <a:gd name="T41" fmla="*/ 16 h 36"/>
              <a:gd name="T42" fmla="*/ 21 w 31"/>
              <a:gd name="T43" fmla="*/ 25 h 36"/>
              <a:gd name="T44" fmla="*/ 23 w 31"/>
              <a:gd name="T45" fmla="*/ 17 h 36"/>
              <a:gd name="T46" fmla="*/ 28 w 31"/>
              <a:gd name="T47" fmla="*/ 17 h 36"/>
              <a:gd name="T48" fmla="*/ 25 w 31"/>
              <a:gd name="T49" fmla="*/ 28 h 36"/>
              <a:gd name="T50" fmla="*/ 31 w 31"/>
              <a:gd name="T51" fmla="*/ 35 h 36"/>
              <a:gd name="T52" fmla="*/ 24 w 31"/>
              <a:gd name="T5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6">
                <a:moveTo>
                  <a:pt x="12" y="4"/>
                </a:moveTo>
                <a:cubicBezTo>
                  <a:pt x="10" y="4"/>
                  <a:pt x="8" y="6"/>
                  <a:pt x="8" y="8"/>
                </a:cubicBezTo>
                <a:cubicBezTo>
                  <a:pt x="8" y="9"/>
                  <a:pt x="9" y="10"/>
                  <a:pt x="11" y="12"/>
                </a:cubicBezTo>
                <a:cubicBezTo>
                  <a:pt x="12" y="12"/>
                  <a:pt x="13" y="11"/>
                  <a:pt x="13" y="11"/>
                </a:cubicBezTo>
                <a:cubicBezTo>
                  <a:pt x="14" y="10"/>
                  <a:pt x="15" y="9"/>
                  <a:pt x="15" y="8"/>
                </a:cubicBezTo>
                <a:cubicBezTo>
                  <a:pt x="15" y="6"/>
                  <a:pt x="14" y="4"/>
                  <a:pt x="12" y="4"/>
                </a:cubicBezTo>
                <a:moveTo>
                  <a:pt x="10" y="18"/>
                </a:moveTo>
                <a:cubicBezTo>
                  <a:pt x="7" y="20"/>
                  <a:pt x="5" y="22"/>
                  <a:pt x="5" y="25"/>
                </a:cubicBezTo>
                <a:cubicBezTo>
                  <a:pt x="5" y="29"/>
                  <a:pt x="8" y="31"/>
                  <a:pt x="11" y="31"/>
                </a:cubicBezTo>
                <a:cubicBezTo>
                  <a:pt x="14" y="31"/>
                  <a:pt x="16" y="30"/>
                  <a:pt x="18" y="28"/>
                </a:cubicBezTo>
                <a:lnTo>
                  <a:pt x="10" y="18"/>
                </a:lnTo>
                <a:close/>
                <a:moveTo>
                  <a:pt x="24" y="35"/>
                </a:moveTo>
                <a:cubicBezTo>
                  <a:pt x="21" y="32"/>
                  <a:pt x="21" y="32"/>
                  <a:pt x="21" y="32"/>
                </a:cubicBezTo>
                <a:cubicBezTo>
                  <a:pt x="20" y="33"/>
                  <a:pt x="17" y="36"/>
                  <a:pt x="11" y="36"/>
                </a:cubicBezTo>
                <a:cubicBezTo>
                  <a:pt x="4" y="36"/>
                  <a:pt x="0" y="32"/>
                  <a:pt x="0" y="25"/>
                </a:cubicBezTo>
                <a:cubicBezTo>
                  <a:pt x="0" y="20"/>
                  <a:pt x="3" y="17"/>
                  <a:pt x="7" y="15"/>
                </a:cubicBezTo>
                <a:cubicBezTo>
                  <a:pt x="5" y="13"/>
                  <a:pt x="3" y="11"/>
                  <a:pt x="3" y="8"/>
                </a:cubicBezTo>
                <a:cubicBezTo>
                  <a:pt x="3" y="3"/>
                  <a:pt x="7" y="0"/>
                  <a:pt x="12" y="0"/>
                </a:cubicBezTo>
                <a:cubicBezTo>
                  <a:pt x="17" y="0"/>
                  <a:pt x="20" y="3"/>
                  <a:pt x="20" y="8"/>
                </a:cubicBezTo>
                <a:cubicBezTo>
                  <a:pt x="20" y="10"/>
                  <a:pt x="19" y="12"/>
                  <a:pt x="17" y="14"/>
                </a:cubicBezTo>
                <a:cubicBezTo>
                  <a:pt x="17" y="14"/>
                  <a:pt x="15" y="15"/>
                  <a:pt x="14" y="16"/>
                </a:cubicBezTo>
                <a:cubicBezTo>
                  <a:pt x="21" y="25"/>
                  <a:pt x="21" y="25"/>
                  <a:pt x="21" y="25"/>
                </a:cubicBezTo>
                <a:cubicBezTo>
                  <a:pt x="23" y="23"/>
                  <a:pt x="23" y="21"/>
                  <a:pt x="23" y="17"/>
                </a:cubicBezTo>
                <a:cubicBezTo>
                  <a:pt x="28" y="17"/>
                  <a:pt x="28" y="17"/>
                  <a:pt x="28" y="17"/>
                </a:cubicBezTo>
                <a:cubicBezTo>
                  <a:pt x="28" y="22"/>
                  <a:pt x="27" y="26"/>
                  <a:pt x="25" y="28"/>
                </a:cubicBezTo>
                <a:cubicBezTo>
                  <a:pt x="31" y="35"/>
                  <a:pt x="31" y="35"/>
                  <a:pt x="31" y="35"/>
                </a:cubicBezTo>
                <a:lnTo>
                  <a:pt x="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5" name="Freeform 296"/>
          <p:cNvSpPr>
            <a:spLocks/>
          </p:cNvSpPr>
          <p:nvPr userDrawn="1"/>
        </p:nvSpPr>
        <p:spPr bwMode="auto">
          <a:xfrm>
            <a:off x="8358188" y="-6691040"/>
            <a:ext cx="139700" cy="111125"/>
          </a:xfrm>
          <a:custGeom>
            <a:avLst/>
            <a:gdLst>
              <a:gd name="T0" fmla="*/ 68 w 88"/>
              <a:gd name="T1" fmla="*/ 70 h 70"/>
              <a:gd name="T2" fmla="*/ 58 w 88"/>
              <a:gd name="T3" fmla="*/ 70 h 70"/>
              <a:gd name="T4" fmla="*/ 44 w 88"/>
              <a:gd name="T5" fmla="*/ 28 h 70"/>
              <a:gd name="T6" fmla="*/ 32 w 88"/>
              <a:gd name="T7" fmla="*/ 70 h 70"/>
              <a:gd name="T8" fmla="*/ 20 w 88"/>
              <a:gd name="T9" fmla="*/ 70 h 70"/>
              <a:gd name="T10" fmla="*/ 0 w 88"/>
              <a:gd name="T11" fmla="*/ 0 h 70"/>
              <a:gd name="T12" fmla="*/ 16 w 88"/>
              <a:gd name="T13" fmla="*/ 0 h 70"/>
              <a:gd name="T14" fmla="*/ 26 w 88"/>
              <a:gd name="T15" fmla="*/ 44 h 70"/>
              <a:gd name="T16" fmla="*/ 40 w 88"/>
              <a:gd name="T17" fmla="*/ 0 h 70"/>
              <a:gd name="T18" fmla="*/ 50 w 88"/>
              <a:gd name="T19" fmla="*/ 0 h 70"/>
              <a:gd name="T20" fmla="*/ 62 w 88"/>
              <a:gd name="T21" fmla="*/ 44 h 70"/>
              <a:gd name="T22" fmla="*/ 74 w 88"/>
              <a:gd name="T23" fmla="*/ 0 h 70"/>
              <a:gd name="T24" fmla="*/ 88 w 88"/>
              <a:gd name="T25" fmla="*/ 0 h 70"/>
              <a:gd name="T26" fmla="*/ 68 w 88"/>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0">
                <a:moveTo>
                  <a:pt x="68" y="70"/>
                </a:moveTo>
                <a:lnTo>
                  <a:pt x="58" y="70"/>
                </a:lnTo>
                <a:lnTo>
                  <a:pt x="44" y="28"/>
                </a:lnTo>
                <a:lnTo>
                  <a:pt x="32" y="70"/>
                </a:lnTo>
                <a:lnTo>
                  <a:pt x="20" y="70"/>
                </a:lnTo>
                <a:lnTo>
                  <a:pt x="0" y="0"/>
                </a:lnTo>
                <a:lnTo>
                  <a:pt x="16" y="0"/>
                </a:lnTo>
                <a:lnTo>
                  <a:pt x="26" y="44"/>
                </a:lnTo>
                <a:lnTo>
                  <a:pt x="40" y="0"/>
                </a:lnTo>
                <a:lnTo>
                  <a:pt x="50" y="0"/>
                </a:lnTo>
                <a:lnTo>
                  <a:pt x="62" y="44"/>
                </a:lnTo>
                <a:lnTo>
                  <a:pt x="74" y="0"/>
                </a:lnTo>
                <a:lnTo>
                  <a:pt x="88"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6" name="Freeform 297"/>
          <p:cNvSpPr>
            <a:spLocks/>
          </p:cNvSpPr>
          <p:nvPr userDrawn="1"/>
        </p:nvSpPr>
        <p:spPr bwMode="auto">
          <a:xfrm>
            <a:off x="85105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7" name="Freeform 298"/>
          <p:cNvSpPr>
            <a:spLocks/>
          </p:cNvSpPr>
          <p:nvPr userDrawn="1"/>
        </p:nvSpPr>
        <p:spPr bwMode="auto">
          <a:xfrm>
            <a:off x="85963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3 w 26"/>
              <a:gd name="T33" fmla="*/ 14 h 36"/>
              <a:gd name="T34" fmla="*/ 17 w 26"/>
              <a:gd name="T35" fmla="*/ 15 h 36"/>
              <a:gd name="T36" fmla="*/ 24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9" y="12"/>
                  <a:pt x="9" y="13"/>
                </a:cubicBezTo>
                <a:cubicBezTo>
                  <a:pt x="10" y="13"/>
                  <a:pt x="11" y="14"/>
                  <a:pt x="13" y="14"/>
                </a:cubicBezTo>
                <a:cubicBezTo>
                  <a:pt x="17" y="15"/>
                  <a:pt x="17" y="15"/>
                  <a:pt x="17" y="15"/>
                </a:cubicBezTo>
                <a:cubicBezTo>
                  <a:pt x="20" y="15"/>
                  <a:pt x="22" y="16"/>
                  <a:pt x="24" y="17"/>
                </a:cubicBezTo>
                <a:cubicBezTo>
                  <a:pt x="25" y="19"/>
                  <a:pt x="26" y="22"/>
                  <a:pt x="26" y="25"/>
                </a:cubicBezTo>
                <a:cubicBezTo>
                  <a:pt x="26" y="32"/>
                  <a:pt x="21"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8" name="Freeform 299"/>
          <p:cNvSpPr>
            <a:spLocks/>
          </p:cNvSpPr>
          <p:nvPr userDrawn="1"/>
        </p:nvSpPr>
        <p:spPr bwMode="auto">
          <a:xfrm>
            <a:off x="8688388" y="-6691040"/>
            <a:ext cx="79375" cy="111125"/>
          </a:xfrm>
          <a:custGeom>
            <a:avLst/>
            <a:gdLst>
              <a:gd name="T0" fmla="*/ 32 w 50"/>
              <a:gd name="T1" fmla="*/ 12 h 70"/>
              <a:gd name="T2" fmla="*/ 32 w 50"/>
              <a:gd name="T3" fmla="*/ 70 h 70"/>
              <a:gd name="T4" fmla="*/ 18 w 50"/>
              <a:gd name="T5" fmla="*/ 70 h 70"/>
              <a:gd name="T6" fmla="*/ 18 w 50"/>
              <a:gd name="T7" fmla="*/ 12 h 70"/>
              <a:gd name="T8" fmla="*/ 0 w 50"/>
              <a:gd name="T9" fmla="*/ 12 h 70"/>
              <a:gd name="T10" fmla="*/ 0 w 50"/>
              <a:gd name="T11" fmla="*/ 0 h 70"/>
              <a:gd name="T12" fmla="*/ 50 w 50"/>
              <a:gd name="T13" fmla="*/ 0 h 70"/>
              <a:gd name="T14" fmla="*/ 50 w 50"/>
              <a:gd name="T15" fmla="*/ 12 h 70"/>
              <a:gd name="T16" fmla="*/ 32 w 50"/>
              <a:gd name="T1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70">
                <a:moveTo>
                  <a:pt x="32" y="12"/>
                </a:moveTo>
                <a:lnTo>
                  <a:pt x="32" y="70"/>
                </a:lnTo>
                <a:lnTo>
                  <a:pt x="18" y="70"/>
                </a:lnTo>
                <a:lnTo>
                  <a:pt x="18" y="12"/>
                </a:lnTo>
                <a:lnTo>
                  <a:pt x="0" y="12"/>
                </a:lnTo>
                <a:lnTo>
                  <a:pt x="0" y="0"/>
                </a:lnTo>
                <a:lnTo>
                  <a:pt x="50" y="0"/>
                </a:lnTo>
                <a:lnTo>
                  <a:pt x="50" y="12"/>
                </a:lnTo>
                <a:lnTo>
                  <a:pt x="3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9" name="Freeform 300"/>
          <p:cNvSpPr>
            <a:spLocks/>
          </p:cNvSpPr>
          <p:nvPr userDrawn="1"/>
        </p:nvSpPr>
        <p:spPr bwMode="auto">
          <a:xfrm>
            <a:off x="7764463" y="-6548165"/>
            <a:ext cx="53975" cy="76200"/>
          </a:xfrm>
          <a:custGeom>
            <a:avLst/>
            <a:gdLst>
              <a:gd name="T0" fmla="*/ 9 w 17"/>
              <a:gd name="T1" fmla="*/ 24 h 24"/>
              <a:gd name="T2" fmla="*/ 0 w 17"/>
              <a:gd name="T3" fmla="*/ 16 h 24"/>
              <a:gd name="T4" fmla="*/ 0 w 17"/>
              <a:gd name="T5" fmla="*/ 0 h 24"/>
              <a:gd name="T6" fmla="*/ 4 w 17"/>
              <a:gd name="T7" fmla="*/ 0 h 24"/>
              <a:gd name="T8" fmla="*/ 4 w 17"/>
              <a:gd name="T9" fmla="*/ 15 h 24"/>
              <a:gd name="T10" fmla="*/ 9 w 17"/>
              <a:gd name="T11" fmla="*/ 21 h 24"/>
              <a:gd name="T12" fmla="*/ 14 w 17"/>
              <a:gd name="T13" fmla="*/ 15 h 24"/>
              <a:gd name="T14" fmla="*/ 14 w 17"/>
              <a:gd name="T15" fmla="*/ 0 h 24"/>
              <a:gd name="T16" fmla="*/ 17 w 17"/>
              <a:gd name="T17" fmla="*/ 0 h 24"/>
              <a:gd name="T18" fmla="*/ 17 w 17"/>
              <a:gd name="T19" fmla="*/ 16 h 24"/>
              <a:gd name="T20" fmla="*/ 9 w 17"/>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9" y="24"/>
                </a:moveTo>
                <a:cubicBezTo>
                  <a:pt x="4" y="24"/>
                  <a:pt x="0" y="20"/>
                  <a:pt x="0" y="16"/>
                </a:cubicBezTo>
                <a:cubicBezTo>
                  <a:pt x="0" y="0"/>
                  <a:pt x="0" y="0"/>
                  <a:pt x="0" y="0"/>
                </a:cubicBezTo>
                <a:cubicBezTo>
                  <a:pt x="4" y="0"/>
                  <a:pt x="4" y="0"/>
                  <a:pt x="4" y="0"/>
                </a:cubicBezTo>
                <a:cubicBezTo>
                  <a:pt x="4" y="15"/>
                  <a:pt x="4" y="15"/>
                  <a:pt x="4" y="15"/>
                </a:cubicBezTo>
                <a:cubicBezTo>
                  <a:pt x="4" y="19"/>
                  <a:pt x="6" y="21"/>
                  <a:pt x="9" y="21"/>
                </a:cubicBezTo>
                <a:cubicBezTo>
                  <a:pt x="12" y="21"/>
                  <a:pt x="14" y="19"/>
                  <a:pt x="14" y="15"/>
                </a:cubicBezTo>
                <a:cubicBezTo>
                  <a:pt x="14" y="0"/>
                  <a:pt x="14" y="0"/>
                  <a:pt x="14" y="0"/>
                </a:cubicBezTo>
                <a:cubicBezTo>
                  <a:pt x="17" y="0"/>
                  <a:pt x="17" y="0"/>
                  <a:pt x="17" y="0"/>
                </a:cubicBezTo>
                <a:cubicBezTo>
                  <a:pt x="17" y="16"/>
                  <a:pt x="17" y="16"/>
                  <a:pt x="17" y="16"/>
                </a:cubicBezTo>
                <a:cubicBezTo>
                  <a:pt x="17" y="20"/>
                  <a:pt x="13" y="24"/>
                  <a:pt x="9"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0" name="Freeform 301"/>
          <p:cNvSpPr>
            <a:spLocks/>
          </p:cNvSpPr>
          <p:nvPr userDrawn="1"/>
        </p:nvSpPr>
        <p:spPr bwMode="auto">
          <a:xfrm>
            <a:off x="7831138"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1" name="Rectangle 302"/>
          <p:cNvSpPr>
            <a:spLocks noChangeArrowheads="1"/>
          </p:cNvSpPr>
          <p:nvPr userDrawn="1"/>
        </p:nvSpPr>
        <p:spPr bwMode="auto">
          <a:xfrm>
            <a:off x="7894638"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2" name="Freeform 303"/>
          <p:cNvSpPr>
            <a:spLocks/>
          </p:cNvSpPr>
          <p:nvPr userDrawn="1"/>
        </p:nvSpPr>
        <p:spPr bwMode="auto">
          <a:xfrm>
            <a:off x="7926388" y="-6548165"/>
            <a:ext cx="47625" cy="76200"/>
          </a:xfrm>
          <a:custGeom>
            <a:avLst/>
            <a:gdLst>
              <a:gd name="T0" fmla="*/ 0 w 30"/>
              <a:gd name="T1" fmla="*/ 48 h 48"/>
              <a:gd name="T2" fmla="*/ 0 w 30"/>
              <a:gd name="T3" fmla="*/ 0 h 48"/>
              <a:gd name="T4" fmla="*/ 8 w 30"/>
              <a:gd name="T5" fmla="*/ 0 h 48"/>
              <a:gd name="T6" fmla="*/ 8 w 30"/>
              <a:gd name="T7" fmla="*/ 40 h 48"/>
              <a:gd name="T8" fmla="*/ 30 w 30"/>
              <a:gd name="T9" fmla="*/ 40 h 48"/>
              <a:gd name="T10" fmla="*/ 30 w 30"/>
              <a:gd name="T11" fmla="*/ 48 h 48"/>
              <a:gd name="T12" fmla="*/ 0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0" y="48"/>
                </a:moveTo>
                <a:lnTo>
                  <a:pt x="0" y="0"/>
                </a:lnTo>
                <a:lnTo>
                  <a:pt x="8" y="0"/>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3" name="Rectangle 304"/>
          <p:cNvSpPr>
            <a:spLocks noChangeArrowheads="1"/>
          </p:cNvSpPr>
          <p:nvPr userDrawn="1"/>
        </p:nvSpPr>
        <p:spPr bwMode="auto">
          <a:xfrm>
            <a:off x="79867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4" name="Freeform 305"/>
          <p:cNvSpPr>
            <a:spLocks/>
          </p:cNvSpPr>
          <p:nvPr userDrawn="1"/>
        </p:nvSpPr>
        <p:spPr bwMode="auto">
          <a:xfrm>
            <a:off x="8012113"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5" name="Rectangle 306"/>
          <p:cNvSpPr>
            <a:spLocks noChangeArrowheads="1"/>
          </p:cNvSpPr>
          <p:nvPr userDrawn="1"/>
        </p:nvSpPr>
        <p:spPr bwMode="auto">
          <a:xfrm>
            <a:off x="80756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6" name="Freeform 307"/>
          <p:cNvSpPr>
            <a:spLocks/>
          </p:cNvSpPr>
          <p:nvPr userDrawn="1"/>
        </p:nvSpPr>
        <p:spPr bwMode="auto">
          <a:xfrm>
            <a:off x="8107363" y="-6548165"/>
            <a:ext cx="47625" cy="76200"/>
          </a:xfrm>
          <a:custGeom>
            <a:avLst/>
            <a:gdLst>
              <a:gd name="T0" fmla="*/ 0 w 30"/>
              <a:gd name="T1" fmla="*/ 48 h 48"/>
              <a:gd name="T2" fmla="*/ 0 w 30"/>
              <a:gd name="T3" fmla="*/ 0 h 48"/>
              <a:gd name="T4" fmla="*/ 30 w 30"/>
              <a:gd name="T5" fmla="*/ 0 h 48"/>
              <a:gd name="T6" fmla="*/ 30 w 30"/>
              <a:gd name="T7" fmla="*/ 6 h 48"/>
              <a:gd name="T8" fmla="*/ 8 w 30"/>
              <a:gd name="T9" fmla="*/ 6 h 48"/>
              <a:gd name="T10" fmla="*/ 8 w 30"/>
              <a:gd name="T11" fmla="*/ 20 h 48"/>
              <a:gd name="T12" fmla="*/ 26 w 30"/>
              <a:gd name="T13" fmla="*/ 20 h 48"/>
              <a:gd name="T14" fmla="*/ 26 w 30"/>
              <a:gd name="T15" fmla="*/ 26 h 48"/>
              <a:gd name="T16" fmla="*/ 8 w 30"/>
              <a:gd name="T17" fmla="*/ 26 h 48"/>
              <a:gd name="T18" fmla="*/ 8 w 30"/>
              <a:gd name="T19" fmla="*/ 40 h 48"/>
              <a:gd name="T20" fmla="*/ 30 w 30"/>
              <a:gd name="T21" fmla="*/ 40 h 48"/>
              <a:gd name="T22" fmla="*/ 30 w 30"/>
              <a:gd name="T23" fmla="*/ 48 h 48"/>
              <a:gd name="T24" fmla="*/ 0 w 30"/>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0" y="48"/>
                </a:moveTo>
                <a:lnTo>
                  <a:pt x="0" y="0"/>
                </a:lnTo>
                <a:lnTo>
                  <a:pt x="30" y="0"/>
                </a:lnTo>
                <a:lnTo>
                  <a:pt x="30" y="6"/>
                </a:lnTo>
                <a:lnTo>
                  <a:pt x="8" y="6"/>
                </a:lnTo>
                <a:lnTo>
                  <a:pt x="8" y="20"/>
                </a:lnTo>
                <a:lnTo>
                  <a:pt x="26" y="20"/>
                </a:lnTo>
                <a:lnTo>
                  <a:pt x="26" y="26"/>
                </a:lnTo>
                <a:lnTo>
                  <a:pt x="8" y="26"/>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7" name="Freeform 308"/>
          <p:cNvSpPr>
            <a:spLocks/>
          </p:cNvSpPr>
          <p:nvPr userDrawn="1"/>
        </p:nvSpPr>
        <p:spPr bwMode="auto">
          <a:xfrm>
            <a:off x="8164513" y="-6548165"/>
            <a:ext cx="53975" cy="76200"/>
          </a:xfrm>
          <a:custGeom>
            <a:avLst/>
            <a:gdLst>
              <a:gd name="T0" fmla="*/ 8 w 17"/>
              <a:gd name="T1" fmla="*/ 24 h 24"/>
              <a:gd name="T2" fmla="*/ 0 w 17"/>
              <a:gd name="T3" fmla="*/ 21 h 24"/>
              <a:gd name="T4" fmla="*/ 2 w 17"/>
              <a:gd name="T5" fmla="*/ 18 h 24"/>
              <a:gd name="T6" fmla="*/ 8 w 17"/>
              <a:gd name="T7" fmla="*/ 21 h 24"/>
              <a:gd name="T8" fmla="*/ 13 w 17"/>
              <a:gd name="T9" fmla="*/ 17 h 24"/>
              <a:gd name="T10" fmla="*/ 12 w 17"/>
              <a:gd name="T11" fmla="*/ 14 h 24"/>
              <a:gd name="T12" fmla="*/ 10 w 17"/>
              <a:gd name="T13" fmla="*/ 13 h 24"/>
              <a:gd name="T14" fmla="*/ 7 w 17"/>
              <a:gd name="T15" fmla="*/ 13 h 24"/>
              <a:gd name="T16" fmla="*/ 2 w 17"/>
              <a:gd name="T17" fmla="*/ 11 h 24"/>
              <a:gd name="T18" fmla="*/ 1 w 17"/>
              <a:gd name="T19" fmla="*/ 7 h 24"/>
              <a:gd name="T20" fmla="*/ 8 w 17"/>
              <a:gd name="T21" fmla="*/ 0 h 24"/>
              <a:gd name="T22" fmla="*/ 16 w 17"/>
              <a:gd name="T23" fmla="*/ 2 h 24"/>
              <a:gd name="T24" fmla="*/ 13 w 17"/>
              <a:gd name="T25" fmla="*/ 5 h 24"/>
              <a:gd name="T26" fmla="*/ 8 w 17"/>
              <a:gd name="T27" fmla="*/ 3 h 24"/>
              <a:gd name="T28" fmla="*/ 4 w 17"/>
              <a:gd name="T29" fmla="*/ 7 h 24"/>
              <a:gd name="T30" fmla="*/ 5 w 17"/>
              <a:gd name="T31" fmla="*/ 9 h 24"/>
              <a:gd name="T32" fmla="*/ 8 w 17"/>
              <a:gd name="T33" fmla="*/ 10 h 24"/>
              <a:gd name="T34" fmla="*/ 10 w 17"/>
              <a:gd name="T35" fmla="*/ 10 h 24"/>
              <a:gd name="T36" fmla="*/ 15 w 17"/>
              <a:gd name="T37" fmla="*/ 12 h 24"/>
              <a:gd name="T38" fmla="*/ 17 w 17"/>
              <a:gd name="T39" fmla="*/ 17 h 24"/>
              <a:gd name="T40" fmla="*/ 8 w 17"/>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4">
                <a:moveTo>
                  <a:pt x="8" y="24"/>
                </a:moveTo>
                <a:cubicBezTo>
                  <a:pt x="5" y="24"/>
                  <a:pt x="2" y="23"/>
                  <a:pt x="0" y="21"/>
                </a:cubicBezTo>
                <a:cubicBezTo>
                  <a:pt x="2" y="18"/>
                  <a:pt x="2" y="18"/>
                  <a:pt x="2" y="18"/>
                </a:cubicBezTo>
                <a:cubicBezTo>
                  <a:pt x="4" y="20"/>
                  <a:pt x="6" y="21"/>
                  <a:pt x="8" y="21"/>
                </a:cubicBezTo>
                <a:cubicBezTo>
                  <a:pt x="11" y="21"/>
                  <a:pt x="13" y="19"/>
                  <a:pt x="13" y="17"/>
                </a:cubicBezTo>
                <a:cubicBezTo>
                  <a:pt x="13" y="16"/>
                  <a:pt x="13" y="15"/>
                  <a:pt x="12" y="14"/>
                </a:cubicBezTo>
                <a:cubicBezTo>
                  <a:pt x="12" y="14"/>
                  <a:pt x="11" y="14"/>
                  <a:pt x="10" y="13"/>
                </a:cubicBezTo>
                <a:cubicBezTo>
                  <a:pt x="7" y="13"/>
                  <a:pt x="7" y="13"/>
                  <a:pt x="7" y="13"/>
                </a:cubicBezTo>
                <a:cubicBezTo>
                  <a:pt x="5" y="13"/>
                  <a:pt x="3" y="12"/>
                  <a:pt x="2" y="11"/>
                </a:cubicBezTo>
                <a:cubicBezTo>
                  <a:pt x="1" y="10"/>
                  <a:pt x="1" y="9"/>
                  <a:pt x="1" y="7"/>
                </a:cubicBezTo>
                <a:cubicBezTo>
                  <a:pt x="1" y="3"/>
                  <a:pt x="4" y="0"/>
                  <a:pt x="8" y="0"/>
                </a:cubicBezTo>
                <a:cubicBezTo>
                  <a:pt x="12" y="0"/>
                  <a:pt x="14" y="1"/>
                  <a:pt x="16" y="2"/>
                </a:cubicBezTo>
                <a:cubicBezTo>
                  <a:pt x="13" y="5"/>
                  <a:pt x="13" y="5"/>
                  <a:pt x="13" y="5"/>
                </a:cubicBezTo>
                <a:cubicBezTo>
                  <a:pt x="12" y="3"/>
                  <a:pt x="10" y="3"/>
                  <a:pt x="8" y="3"/>
                </a:cubicBezTo>
                <a:cubicBezTo>
                  <a:pt x="6" y="3"/>
                  <a:pt x="4" y="5"/>
                  <a:pt x="4" y="7"/>
                </a:cubicBezTo>
                <a:cubicBezTo>
                  <a:pt x="4" y="7"/>
                  <a:pt x="4" y="8"/>
                  <a:pt x="5" y="9"/>
                </a:cubicBezTo>
                <a:cubicBezTo>
                  <a:pt x="6" y="9"/>
                  <a:pt x="7" y="10"/>
                  <a:pt x="8" y="10"/>
                </a:cubicBezTo>
                <a:cubicBezTo>
                  <a:pt x="10" y="10"/>
                  <a:pt x="10" y="10"/>
                  <a:pt x="10" y="10"/>
                </a:cubicBezTo>
                <a:cubicBezTo>
                  <a:pt x="12" y="11"/>
                  <a:pt x="14" y="11"/>
                  <a:pt x="15" y="12"/>
                </a:cubicBezTo>
                <a:cubicBezTo>
                  <a:pt x="16" y="13"/>
                  <a:pt x="17" y="15"/>
                  <a:pt x="17" y="17"/>
                </a:cubicBezTo>
                <a:cubicBezTo>
                  <a:pt x="17" y="21"/>
                  <a:pt x="13" y="24"/>
                  <a:pt x="8"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8" name="Freeform 309"/>
          <p:cNvSpPr>
            <a:spLocks/>
          </p:cNvSpPr>
          <p:nvPr userDrawn="1"/>
        </p:nvSpPr>
        <p:spPr bwMode="auto">
          <a:xfrm>
            <a:off x="7221538" y="-6856140"/>
            <a:ext cx="263525" cy="184150"/>
          </a:xfrm>
          <a:custGeom>
            <a:avLst/>
            <a:gdLst>
              <a:gd name="T0" fmla="*/ 36 w 83"/>
              <a:gd name="T1" fmla="*/ 9 h 58"/>
              <a:gd name="T2" fmla="*/ 83 w 83"/>
              <a:gd name="T3" fmla="*/ 2 h 58"/>
              <a:gd name="T4" fmla="*/ 78 w 83"/>
              <a:gd name="T5" fmla="*/ 35 h 58"/>
              <a:gd name="T6" fmla="*/ 50 w 83"/>
              <a:gd name="T7" fmla="*/ 39 h 58"/>
              <a:gd name="T8" fmla="*/ 29 w 83"/>
              <a:gd name="T9" fmla="*/ 58 h 58"/>
              <a:gd name="T10" fmla="*/ 0 w 83"/>
              <a:gd name="T11" fmla="*/ 41 h 58"/>
              <a:gd name="T12" fmla="*/ 36 w 83"/>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83" h="58">
                <a:moveTo>
                  <a:pt x="36" y="9"/>
                </a:moveTo>
                <a:cubicBezTo>
                  <a:pt x="51" y="2"/>
                  <a:pt x="67" y="0"/>
                  <a:pt x="83" y="2"/>
                </a:cubicBezTo>
                <a:cubicBezTo>
                  <a:pt x="82" y="8"/>
                  <a:pt x="78" y="30"/>
                  <a:pt x="78" y="35"/>
                </a:cubicBezTo>
                <a:cubicBezTo>
                  <a:pt x="68" y="34"/>
                  <a:pt x="59" y="35"/>
                  <a:pt x="50" y="39"/>
                </a:cubicBezTo>
                <a:cubicBezTo>
                  <a:pt x="41" y="43"/>
                  <a:pt x="34" y="50"/>
                  <a:pt x="29" y="58"/>
                </a:cubicBezTo>
                <a:cubicBezTo>
                  <a:pt x="25" y="55"/>
                  <a:pt x="5" y="44"/>
                  <a:pt x="0" y="41"/>
                </a:cubicBezTo>
                <a:cubicBezTo>
                  <a:pt x="9" y="27"/>
                  <a:pt x="21" y="16"/>
                  <a:pt x="36"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9" name="Freeform 310"/>
          <p:cNvSpPr>
            <a:spLocks/>
          </p:cNvSpPr>
          <p:nvPr userDrawn="1"/>
        </p:nvSpPr>
        <p:spPr bwMode="auto">
          <a:xfrm>
            <a:off x="7208838" y="-6808515"/>
            <a:ext cx="488950" cy="488950"/>
          </a:xfrm>
          <a:custGeom>
            <a:avLst/>
            <a:gdLst>
              <a:gd name="T0" fmla="*/ 94 w 154"/>
              <a:gd name="T1" fmla="*/ 0 h 154"/>
              <a:gd name="T2" fmla="*/ 147 w 154"/>
              <a:gd name="T3" fmla="*/ 42 h 154"/>
              <a:gd name="T4" fmla="*/ 154 w 154"/>
              <a:gd name="T5" fmla="*/ 75 h 154"/>
              <a:gd name="T6" fmla="*/ 150 w 154"/>
              <a:gd name="T7" fmla="*/ 101 h 154"/>
              <a:gd name="T8" fmla="*/ 110 w 154"/>
              <a:gd name="T9" fmla="*/ 145 h 154"/>
              <a:gd name="T10" fmla="*/ 51 w 154"/>
              <a:gd name="T11" fmla="*/ 147 h 154"/>
              <a:gd name="T12" fmla="*/ 7 w 154"/>
              <a:gd name="T13" fmla="*/ 108 h 154"/>
              <a:gd name="T14" fmla="*/ 0 w 154"/>
              <a:gd name="T15" fmla="*/ 75 h 154"/>
              <a:gd name="T16" fmla="*/ 9 w 154"/>
              <a:gd name="T17" fmla="*/ 39 h 154"/>
              <a:gd name="T18" fmla="*/ 35 w 154"/>
              <a:gd name="T19" fmla="*/ 54 h 154"/>
              <a:gd name="T20" fmla="*/ 30 w 154"/>
              <a:gd name="T21" fmla="*/ 75 h 154"/>
              <a:gd name="T22" fmla="*/ 34 w 154"/>
              <a:gd name="T23" fmla="*/ 95 h 154"/>
              <a:gd name="T24" fmla="*/ 61 w 154"/>
              <a:gd name="T25" fmla="*/ 119 h 154"/>
              <a:gd name="T26" fmla="*/ 97 w 154"/>
              <a:gd name="T27" fmla="*/ 118 h 154"/>
              <a:gd name="T28" fmla="*/ 122 w 154"/>
              <a:gd name="T29" fmla="*/ 91 h 154"/>
              <a:gd name="T30" fmla="*/ 125 w 154"/>
              <a:gd name="T31" fmla="*/ 75 h 154"/>
              <a:gd name="T32" fmla="*/ 120 w 154"/>
              <a:gd name="T33" fmla="*/ 55 h 154"/>
              <a:gd name="T34" fmla="*/ 88 w 154"/>
              <a:gd name="T35" fmla="*/ 29 h 154"/>
              <a:gd name="T36" fmla="*/ 94 w 154"/>
              <a:gd name="T3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54">
                <a:moveTo>
                  <a:pt x="94" y="0"/>
                </a:moveTo>
                <a:cubicBezTo>
                  <a:pt x="117" y="5"/>
                  <a:pt x="137" y="21"/>
                  <a:pt x="147" y="42"/>
                </a:cubicBezTo>
                <a:cubicBezTo>
                  <a:pt x="152" y="53"/>
                  <a:pt x="154" y="64"/>
                  <a:pt x="154" y="75"/>
                </a:cubicBezTo>
                <a:cubicBezTo>
                  <a:pt x="154" y="84"/>
                  <a:pt x="153" y="93"/>
                  <a:pt x="150" y="101"/>
                </a:cubicBezTo>
                <a:cubicBezTo>
                  <a:pt x="143" y="121"/>
                  <a:pt x="129" y="136"/>
                  <a:pt x="110" y="145"/>
                </a:cubicBezTo>
                <a:cubicBezTo>
                  <a:pt x="91" y="154"/>
                  <a:pt x="70" y="154"/>
                  <a:pt x="51" y="147"/>
                </a:cubicBezTo>
                <a:cubicBezTo>
                  <a:pt x="32" y="140"/>
                  <a:pt x="16" y="126"/>
                  <a:pt x="7" y="108"/>
                </a:cubicBezTo>
                <a:cubicBezTo>
                  <a:pt x="3" y="97"/>
                  <a:pt x="0" y="86"/>
                  <a:pt x="0" y="75"/>
                </a:cubicBezTo>
                <a:cubicBezTo>
                  <a:pt x="0" y="63"/>
                  <a:pt x="3" y="50"/>
                  <a:pt x="9" y="39"/>
                </a:cubicBezTo>
                <a:cubicBezTo>
                  <a:pt x="13" y="42"/>
                  <a:pt x="31" y="52"/>
                  <a:pt x="35" y="54"/>
                </a:cubicBezTo>
                <a:cubicBezTo>
                  <a:pt x="32" y="61"/>
                  <a:pt x="30" y="68"/>
                  <a:pt x="30" y="75"/>
                </a:cubicBezTo>
                <a:cubicBezTo>
                  <a:pt x="30" y="82"/>
                  <a:pt x="32" y="89"/>
                  <a:pt x="34" y="95"/>
                </a:cubicBezTo>
                <a:cubicBezTo>
                  <a:pt x="40" y="106"/>
                  <a:pt x="49" y="115"/>
                  <a:pt x="61" y="119"/>
                </a:cubicBezTo>
                <a:cubicBezTo>
                  <a:pt x="73" y="124"/>
                  <a:pt x="86" y="123"/>
                  <a:pt x="97" y="118"/>
                </a:cubicBezTo>
                <a:cubicBezTo>
                  <a:pt x="109" y="112"/>
                  <a:pt x="117" y="103"/>
                  <a:pt x="122" y="91"/>
                </a:cubicBezTo>
                <a:cubicBezTo>
                  <a:pt x="124" y="86"/>
                  <a:pt x="125" y="80"/>
                  <a:pt x="125" y="75"/>
                </a:cubicBezTo>
                <a:cubicBezTo>
                  <a:pt x="125" y="68"/>
                  <a:pt x="123" y="61"/>
                  <a:pt x="120" y="55"/>
                </a:cubicBezTo>
                <a:cubicBezTo>
                  <a:pt x="114" y="42"/>
                  <a:pt x="102" y="33"/>
                  <a:pt x="88" y="29"/>
                </a:cubicBezTo>
                <a:cubicBezTo>
                  <a:pt x="89" y="25"/>
                  <a:pt x="93" y="5"/>
                  <a:pt x="9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Tree>
    <p:extLst>
      <p:ext uri="{BB962C8B-B14F-4D97-AF65-F5344CB8AC3E}">
        <p14:creationId xmlns:p14="http://schemas.microsoft.com/office/powerpoint/2010/main" val="9998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CC9EE-9FEE-5240-B714-83D961C6B91D}" type="datetime1">
              <a:rPr lang="en-GB" smtClean="0"/>
              <a:t>18/05/2017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3669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B45D20-9C7D-3C4D-AD09-4522603522E0}" type="datetime1">
              <a:rPr lang="en-GB" smtClean="0"/>
              <a:t>18/05/2017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403215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F82CB0-22F2-8241-8BFB-527AA7BC9705}" type="datetime1">
              <a:rPr lang="en-GB" smtClean="0"/>
              <a:t>18/05/2017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11084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54AE03-B1BC-8F45-AC51-0374756ACD31}" type="datetime1">
              <a:rPr lang="en-GB" smtClean="0"/>
              <a:t>18/05/2017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243521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6097488"/>
            <a:ext cx="7092280" cy="78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Arial" panose="020B0604020202020204" pitchFamily="34" charset="0"/>
              <a:cs typeface="Arial" panose="020B0604020202020204" pitchFamily="34" charset="0"/>
            </a:endParaRPr>
          </a:p>
        </p:txBody>
      </p:sp>
      <p:sp>
        <p:nvSpPr>
          <p:cNvPr id="8" name="Rectangle 7"/>
          <p:cNvSpPr/>
          <p:nvPr userDrawn="1"/>
        </p:nvSpPr>
        <p:spPr>
          <a:xfrm>
            <a:off x="0" y="4297288"/>
            <a:ext cx="914400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3E1DA3-7A4B-DC47-9197-1BF37638EEBF}" type="datetime1">
              <a:rPr lang="en-GB" smtClean="0"/>
              <a:t>18/05/2017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7685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16632"/>
            <a:ext cx="9144000" cy="62646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10" name="Rectangle 9"/>
          <p:cNvSpPr/>
          <p:nvPr userDrawn="1"/>
        </p:nvSpPr>
        <p:spPr>
          <a:xfrm>
            <a:off x="0" y="0"/>
            <a:ext cx="9144000" cy="6525344"/>
          </a:xfrm>
          <a:custGeom>
            <a:avLst/>
            <a:gdLst/>
            <a:ahLst/>
            <a:cxnLst/>
            <a:rect l="l" t="t" r="r" b="b"/>
            <a:pathLst>
              <a:path w="9144000" h="6525344">
                <a:moveTo>
                  <a:pt x="0" y="0"/>
                </a:moveTo>
                <a:lnTo>
                  <a:pt x="9144000" y="0"/>
                </a:lnTo>
                <a:lnTo>
                  <a:pt x="9144000" y="6525344"/>
                </a:lnTo>
                <a:lnTo>
                  <a:pt x="8789997" y="6525344"/>
                </a:lnTo>
                <a:lnTo>
                  <a:pt x="8789997" y="418000"/>
                </a:lnTo>
                <a:cubicBezTo>
                  <a:pt x="8789997" y="331097"/>
                  <a:pt x="8719548" y="260648"/>
                  <a:pt x="8632645" y="260648"/>
                </a:cubicBezTo>
                <a:lnTo>
                  <a:pt x="480881" y="260648"/>
                </a:lnTo>
                <a:cubicBezTo>
                  <a:pt x="393978" y="260648"/>
                  <a:pt x="323529" y="331097"/>
                  <a:pt x="323529" y="418000"/>
                </a:cubicBezTo>
                <a:lnTo>
                  <a:pt x="323529" y="6525344"/>
                </a:lnTo>
                <a:lnTo>
                  <a:pt x="0" y="6525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pic>
        <p:nvPicPr>
          <p:cNvPr id="8" name="Picture 3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324671E-5D6C-F84E-BD23-BA879CD3C30E}" type="datetime1">
              <a:rPr lang="en-GB" smtClean="0"/>
              <a:t>18/05/2017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
        <p:nvSpPr>
          <p:cNvPr id="11" name="Freeform 10"/>
          <p:cNvSpPr/>
          <p:nvPr userDrawn="1"/>
        </p:nvSpPr>
        <p:spPr>
          <a:xfrm>
            <a:off x="107504" y="2348880"/>
            <a:ext cx="9036496" cy="2352675"/>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2" name="Title 1"/>
          <p:cNvSpPr>
            <a:spLocks noGrp="1"/>
          </p:cNvSpPr>
          <p:nvPr>
            <p:ph type="title"/>
          </p:nvPr>
        </p:nvSpPr>
        <p:spPr>
          <a:xfrm>
            <a:off x="899591" y="2564905"/>
            <a:ext cx="7595121" cy="1641350"/>
          </a:xfrm>
        </p:spPr>
        <p:txBody>
          <a:bodyPr anchor="ct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4365104"/>
            <a:ext cx="7772400" cy="710556"/>
          </a:xfrm>
        </p:spPr>
        <p:txBody>
          <a:bodyPr anchor="b"/>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178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725E04-ED71-EE46-9EC5-60A0D6846E8C}" type="datetime1">
              <a:rPr lang="en-GB" smtClean="0"/>
              <a:t>18/05/2017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75880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5F86A8-1985-864D-9DF0-9B01420AC2A8}" type="datetime1">
              <a:rPr lang="en-GB" smtClean="0"/>
              <a:t>18/05/2017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56949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98912C-97FF-C04B-BFF0-5332DB88D728}" type="datetime1">
              <a:rPr lang="en-GB" smtClean="0"/>
              <a:t>18/05/2017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2468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612D8-30AF-534C-BCB6-285E71E379E3}" type="datetime1">
              <a:rPr lang="en-GB" smtClean="0"/>
              <a:t>18/05/2017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26208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6EF94-3690-1547-9E32-846EA774D302}" type="datetime1">
              <a:rPr lang="en-GB" smtClean="0"/>
              <a:t>18/05/2017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19745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545" t="2802" r="1363" b="78652"/>
          <a:stretch/>
        </p:blipFill>
        <p:spPr bwMode="auto">
          <a:xfrm>
            <a:off x="0" y="101599"/>
            <a:ext cx="9144000" cy="130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10"/>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42210" y="446692"/>
            <a:ext cx="8229600" cy="59491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573234" y="5756623"/>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FB2BE00-5E3F-B247-A3B0-79D1FDF41757}" type="datetime1">
              <a:rPr lang="en-GB" smtClean="0"/>
              <a:pPr/>
              <a:t>18/05/2017</a:t>
            </a:fld>
            <a:endParaRPr lang="en-GB" dirty="0"/>
          </a:p>
        </p:txBody>
      </p:sp>
      <p:sp>
        <p:nvSpPr>
          <p:cNvPr id="5" name="Footer Placeholder 4"/>
          <p:cNvSpPr>
            <a:spLocks noGrp="1"/>
          </p:cNvSpPr>
          <p:nvPr>
            <p:ph type="ftr" sz="quarter" idx="3"/>
          </p:nvPr>
        </p:nvSpPr>
        <p:spPr>
          <a:xfrm>
            <a:off x="107504" y="6597352"/>
            <a:ext cx="4032448" cy="229129"/>
          </a:xfrm>
          <a:prstGeom prst="rect">
            <a:avLst/>
          </a:prstGeom>
          <a:solidFill>
            <a:schemeClr val="tx1">
              <a:alpha val="27000"/>
            </a:schemeClr>
          </a:solidFill>
        </p:spPr>
        <p:txBody>
          <a:bodyPr vert="horz" lIns="91440" tIns="45720" rIns="91440" bIns="45720" rtlCol="0" anchor="ctr"/>
          <a:lstStyle>
            <a:lvl1pPr algn="l">
              <a:defRPr sz="1200">
                <a:solidFill>
                  <a:schemeClr val="bg1"/>
                </a:solidFill>
                <a:latin typeface="Arial"/>
              </a:defRPr>
            </a:lvl1pPr>
          </a:lstStyle>
          <a:p>
            <a:endParaRPr lang="en-GB" dirty="0"/>
          </a:p>
        </p:txBody>
      </p:sp>
      <p:sp>
        <p:nvSpPr>
          <p:cNvPr id="6" name="Slide Number Placeholder 5"/>
          <p:cNvSpPr>
            <a:spLocks noGrp="1"/>
          </p:cNvSpPr>
          <p:nvPr>
            <p:ph type="sldNum" sz="quarter" idx="4"/>
          </p:nvPr>
        </p:nvSpPr>
        <p:spPr>
          <a:xfrm>
            <a:off x="8763454" y="5735666"/>
            <a:ext cx="390020" cy="365125"/>
          </a:xfrm>
          <a:prstGeom prst="rect">
            <a:avLst/>
          </a:prstGeom>
        </p:spPr>
        <p:txBody>
          <a:bodyPr vert="horz" lIns="91440" tIns="45720" rIns="91440" bIns="45720" rtlCol="0" anchor="ctr"/>
          <a:lstStyle>
            <a:lvl1pPr algn="r">
              <a:defRPr sz="1200">
                <a:solidFill>
                  <a:schemeClr val="accent1"/>
                </a:solidFill>
                <a:latin typeface="Arial"/>
              </a:defRPr>
            </a:lvl1pPr>
          </a:lstStyle>
          <a:p>
            <a:fld id="{490165BC-DBA7-4530-8926-81165AFC8D69}" type="slidenum">
              <a:rPr lang="en-GB" smtClean="0"/>
              <a:pPr/>
              <a:t>‹#›</a:t>
            </a:fld>
            <a:endParaRPr lang="en-GB" dirty="0"/>
          </a:p>
        </p:txBody>
      </p:sp>
    </p:spTree>
    <p:extLst>
      <p:ext uri="{BB962C8B-B14F-4D97-AF65-F5344CB8AC3E}">
        <p14:creationId xmlns:p14="http://schemas.microsoft.com/office/powerpoint/2010/main" val="197178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kern="1200">
          <a:solidFill>
            <a:schemeClr val="bg1"/>
          </a:solidFill>
          <a:latin typeface="Arial"/>
          <a:ea typeface="+mj-ea"/>
          <a:cs typeface="+mj-cs"/>
        </a:defRPr>
      </a:lvl1pPr>
    </p:titleStyle>
    <p:body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7.emf"/><Relationship Id="rId5" Type="http://schemas.openxmlformats.org/officeDocument/2006/relationships/hyperlink" Target="http://www.wwutilities.co.uk/crackthecode"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bing.com/images/search?q=winter+storms+2014+uk&amp;view=detailv2&amp;&amp;id=505395DFB967D0A0FA43B14B370EE4AABC310E25&amp;selectedIndex=0&amp;ccid=P5yX6WHz&amp;simid=608031803925531096&amp;thid=OIP.M3f9c97e961f346048df282c407db87feH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0.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jpe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3.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55.jpeg"/></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0.pn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57.jpeg"/></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1.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62.png"/><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63.jpeg"/><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4.png"/><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4.png"/><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196752"/>
            <a:ext cx="8496945" cy="3049339"/>
          </a:xfrm>
        </p:spPr>
        <p:txBody>
          <a:bodyPr>
            <a:normAutofit/>
          </a:bodyPr>
          <a:lstStyle/>
          <a:p>
            <a:r>
              <a:rPr lang="en-GB" sz="3600" dirty="0" err="1"/>
              <a:t>Gweithdy</a:t>
            </a:r>
            <a:r>
              <a:rPr lang="en-GB" sz="3600" dirty="0"/>
              <a:t> </a:t>
            </a:r>
            <a:r>
              <a:rPr lang="en-GB" sz="3600" dirty="0" err="1"/>
              <a:t>Blynyddol</a:t>
            </a:r>
            <a:r>
              <a:rPr lang="en-GB" sz="3600" dirty="0"/>
              <a:t> y </a:t>
            </a:r>
            <a:r>
              <a:rPr lang="en-GB" sz="3600" dirty="0" err="1"/>
              <a:t>Rhanddeiliaid</a:t>
            </a:r>
            <a:r>
              <a:rPr lang="en-GB" sz="3600" dirty="0"/>
              <a:t> - Llandudno</a:t>
            </a:r>
          </a:p>
        </p:txBody>
      </p:sp>
      <p:sp>
        <p:nvSpPr>
          <p:cNvPr id="4" name="Slide Number Placeholder 3"/>
          <p:cNvSpPr>
            <a:spLocks noGrp="1"/>
          </p:cNvSpPr>
          <p:nvPr>
            <p:ph type="sldNum" sz="quarter" idx="12"/>
          </p:nvPr>
        </p:nvSpPr>
        <p:spPr/>
        <p:txBody>
          <a:bodyPr/>
          <a:lstStyle/>
          <a:p>
            <a:fld id="{490165BC-DBA7-4530-8926-81165AFC8D69}" type="slidenum">
              <a:rPr lang="en-GB" smtClean="0"/>
              <a:t>1</a:t>
            </a:fld>
            <a:endParaRPr lang="en-GB"/>
          </a:p>
        </p:txBody>
      </p:sp>
      <p:sp>
        <p:nvSpPr>
          <p:cNvPr id="5" name="Subtitle 2"/>
          <p:cNvSpPr txBox="1">
            <a:spLocks/>
          </p:cNvSpPr>
          <p:nvPr/>
        </p:nvSpPr>
        <p:spPr>
          <a:xfrm>
            <a:off x="6876256" y="332656"/>
            <a:ext cx="1656184" cy="432048"/>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Clr>
                <a:schemeClr val="accent2"/>
              </a:buClr>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spcBef>
                <a:spcPct val="20000"/>
              </a:spcBef>
              <a:buClr>
                <a:schemeClr val="accent2"/>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1800" dirty="0" smtClean="0">
                <a:latin typeface="Arial"/>
              </a:rPr>
              <a:t>Mai 2017</a:t>
            </a:r>
            <a:endParaRPr lang="en-GB" sz="1800" dirty="0">
              <a:latin typeface="Arial"/>
            </a:endParaRPr>
          </a:p>
        </p:txBody>
      </p:sp>
      <p:sp>
        <p:nvSpPr>
          <p:cNvPr id="6" name="Subtitle 2"/>
          <p:cNvSpPr txBox="1">
            <a:spLocks/>
          </p:cNvSpPr>
          <p:nvPr/>
        </p:nvSpPr>
        <p:spPr>
          <a:xfrm>
            <a:off x="7009184" y="4365104"/>
            <a:ext cx="1656184" cy="432048"/>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Clr>
                <a:schemeClr val="accent2"/>
              </a:buClr>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spcBef>
                <a:spcPct val="20000"/>
              </a:spcBef>
              <a:buClr>
                <a:schemeClr val="accent2"/>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1800" dirty="0" smtClean="0">
                <a:latin typeface="Arial"/>
              </a:rPr>
              <a:t>Llandudno</a:t>
            </a:r>
            <a:endParaRPr lang="en-GB" sz="1800" dirty="0">
              <a:latin typeface="Arial"/>
            </a:endParaRPr>
          </a:p>
        </p:txBody>
      </p:sp>
    </p:spTree>
    <p:extLst>
      <p:ext uri="{BB962C8B-B14F-4D97-AF65-F5344CB8AC3E}">
        <p14:creationId xmlns:p14="http://schemas.microsoft.com/office/powerpoint/2010/main" val="196981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10</a:t>
            </a:fld>
            <a:endParaRPr lang="en-GB" dirty="0"/>
          </a:p>
        </p:txBody>
      </p:sp>
      <p:sp>
        <p:nvSpPr>
          <p:cNvPr id="7" name="TextBox 6"/>
          <p:cNvSpPr txBox="1"/>
          <p:nvPr/>
        </p:nvSpPr>
        <p:spPr>
          <a:xfrm>
            <a:off x="899592" y="2924944"/>
            <a:ext cx="7344816" cy="1200329"/>
          </a:xfrm>
          <a:prstGeom prst="rect">
            <a:avLst/>
          </a:prstGeom>
          <a:noFill/>
        </p:spPr>
        <p:txBody>
          <a:bodyPr wrap="square" rtlCol="0">
            <a:spAutoFit/>
          </a:bodyPr>
          <a:lstStyle/>
          <a:p>
            <a:r>
              <a:rPr lang="cy-GB" sz="3600" dirty="0">
                <a:solidFill>
                  <a:schemeClr val="bg1"/>
                </a:solidFill>
              </a:rPr>
              <a:t>Gweithdy Un: Rhwymedigaethau cymdeithasol</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11</a:t>
            </a:fld>
            <a:endParaRPr lang="en-GB" dirty="0"/>
          </a:p>
        </p:txBody>
      </p:sp>
      <p:sp>
        <p:nvSpPr>
          <p:cNvPr id="5" name="Text Placeholder 4"/>
          <p:cNvSpPr>
            <a:spLocks noGrp="1"/>
          </p:cNvSpPr>
          <p:nvPr>
            <p:ph type="body" idx="1"/>
          </p:nvPr>
        </p:nvSpPr>
        <p:spPr/>
        <p:txBody>
          <a:bodyPr>
            <a:normAutofit lnSpcReduction="10000"/>
          </a:bodyPr>
          <a:lstStyle/>
          <a:p>
            <a:r>
              <a:rPr lang="en-GB" dirty="0"/>
              <a:t>Lee Jefferies </a:t>
            </a:r>
            <a:r>
              <a:rPr lang="en-GB" dirty="0" smtClean="0"/>
              <a:t>–</a:t>
            </a:r>
          </a:p>
          <a:p>
            <a:r>
              <a:rPr lang="en-GB" dirty="0" smtClean="0"/>
              <a:t> </a:t>
            </a:r>
            <a:r>
              <a:rPr lang="en-GB" dirty="0" err="1"/>
              <a:t>Swyddog</a:t>
            </a:r>
            <a:r>
              <a:rPr lang="en-GB" dirty="0"/>
              <a:t> </a:t>
            </a:r>
            <a:r>
              <a:rPr lang="en-GB" dirty="0" err="1"/>
              <a:t>Ymgysylltu</a:t>
            </a:r>
            <a:r>
              <a:rPr lang="en-GB" dirty="0"/>
              <a:t> â </a:t>
            </a:r>
            <a:r>
              <a:rPr lang="en-GB" dirty="0" err="1"/>
              <a:t>Rhanddeiliaid</a:t>
            </a:r>
            <a:endParaRPr lang="en-GB" dirty="0"/>
          </a:p>
        </p:txBody>
      </p:sp>
      <p:sp>
        <p:nvSpPr>
          <p:cNvPr id="7" name="TextBox 6"/>
          <p:cNvSpPr txBox="1"/>
          <p:nvPr/>
        </p:nvSpPr>
        <p:spPr>
          <a:xfrm>
            <a:off x="1229668" y="2852936"/>
            <a:ext cx="6624736" cy="1077218"/>
          </a:xfrm>
          <a:prstGeom prst="rect">
            <a:avLst/>
          </a:prstGeom>
          <a:noFill/>
        </p:spPr>
        <p:txBody>
          <a:bodyPr wrap="square" rtlCol="0">
            <a:spAutoFit/>
          </a:bodyPr>
          <a:lstStyle/>
          <a:p>
            <a:r>
              <a:rPr lang="cy-GB" sz="3200" dirty="0">
                <a:solidFill>
                  <a:schemeClr val="bg1"/>
                </a:solidFill>
              </a:rPr>
              <a:t>Atal ac ymwybyddiaeth o wenwyno gan garbon </a:t>
            </a:r>
            <a:r>
              <a:rPr lang="cy-GB" sz="3200" dirty="0" smtClean="0">
                <a:solidFill>
                  <a:schemeClr val="bg1"/>
                </a:solidFill>
              </a:rPr>
              <a:t>monocsid</a:t>
            </a:r>
            <a:endParaRPr lang="en-GB" sz="3200" dirty="0">
              <a:solidFill>
                <a:schemeClr val="bg1"/>
              </a:solidFill>
            </a:endParaRPr>
          </a:p>
        </p:txBody>
      </p:sp>
    </p:spTree>
    <p:extLst>
      <p:ext uri="{BB962C8B-B14F-4D97-AF65-F5344CB8AC3E}">
        <p14:creationId xmlns:p14="http://schemas.microsoft.com/office/powerpoint/2010/main" val="27421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GB" sz="2800" dirty="0"/>
              <a:t>Beth yw carbon monocsid (CO)?</a:t>
            </a:r>
            <a:endParaRPr lang="en-GB" sz="2800" b="1" dirty="0"/>
          </a:p>
        </p:txBody>
      </p:sp>
      <p:sp>
        <p:nvSpPr>
          <p:cNvPr id="3" name="Content Placeholder 2"/>
          <p:cNvSpPr>
            <a:spLocks noGrp="1"/>
          </p:cNvSpPr>
          <p:nvPr>
            <p:ph idx="1"/>
          </p:nvPr>
        </p:nvSpPr>
        <p:spPr>
          <a:xfrm>
            <a:off x="611560" y="1844824"/>
            <a:ext cx="8229600" cy="4857403"/>
          </a:xfrm>
        </p:spPr>
        <p:txBody>
          <a:bodyPr>
            <a:normAutofit/>
          </a:bodyPr>
          <a:lstStyle/>
          <a:p>
            <a:r>
              <a:rPr lang="cy-GB" sz="2400" dirty="0" smtClean="0"/>
              <a:t>Nwy </a:t>
            </a:r>
            <a:r>
              <a:rPr lang="cy-GB" sz="2400" dirty="0"/>
              <a:t>gwenwynig a ryddheir pan fo unrhyw danwydd ffosil sy’n llosgi – </a:t>
            </a:r>
            <a:r>
              <a:rPr lang="cy-GB" sz="2400" b="1" dirty="0"/>
              <a:t>nid dim ond nwy </a:t>
            </a:r>
            <a:r>
              <a:rPr lang="cy-GB" sz="2400" dirty="0"/>
              <a:t>– yn methu â llosgi’n </a:t>
            </a:r>
            <a:r>
              <a:rPr lang="cy-GB" sz="2400" dirty="0" smtClean="0"/>
              <a:t>iawn.</a:t>
            </a:r>
            <a:endParaRPr lang="en-GB" sz="2400" dirty="0"/>
          </a:p>
          <a:p>
            <a:r>
              <a:rPr lang="cy-GB" sz="2400" dirty="0" smtClean="0"/>
              <a:t>Ni </a:t>
            </a:r>
            <a:r>
              <a:rPr lang="cy-GB" sz="2400" dirty="0"/>
              <a:t>allwch ei weld, ei arogli na’i flasu.</a:t>
            </a:r>
            <a:endParaRPr lang="en-GB" sz="2400" dirty="0"/>
          </a:p>
          <a:p>
            <a:r>
              <a:rPr lang="cy-GB" sz="2400" dirty="0" smtClean="0"/>
              <a:t>Fe’i </a:t>
            </a:r>
            <a:r>
              <a:rPr lang="cy-GB" sz="2400" dirty="0"/>
              <a:t>hadwaenir fel y ‘lladdwr tawel’.</a:t>
            </a:r>
            <a:endParaRPr lang="en-GB" sz="2400" dirty="0"/>
          </a:p>
          <a:p>
            <a:r>
              <a:rPr lang="cy-GB" sz="2400" dirty="0"/>
              <a:t>Bob blwyddyn, mae tua </a:t>
            </a:r>
            <a:r>
              <a:rPr lang="cy-GB" sz="2400" b="1" dirty="0"/>
              <a:t>40</a:t>
            </a:r>
            <a:r>
              <a:rPr lang="cy-GB" sz="2400" dirty="0"/>
              <a:t> yn marw, mae </a:t>
            </a:r>
            <a:r>
              <a:rPr lang="cy-GB" sz="2400" b="1" dirty="0"/>
              <a:t>200</a:t>
            </a:r>
            <a:r>
              <a:rPr lang="cy-GB" sz="2400" dirty="0"/>
              <a:t> o bobl yn gorfod mynd i ysbyty, ac mae </a:t>
            </a:r>
            <a:r>
              <a:rPr lang="cy-GB" sz="2400" b="1" dirty="0"/>
              <a:t>4,000</a:t>
            </a:r>
            <a:r>
              <a:rPr lang="cy-GB" sz="2400" dirty="0"/>
              <a:t> yn gorfod mynychu Adran Damweiniau ac Achosion Brys o ganlyniad i wenwyno gan CO. </a:t>
            </a:r>
            <a:r>
              <a:rPr lang="en-GB" sz="2400" dirty="0">
                <a:solidFill>
                  <a:schemeClr val="tx2"/>
                </a:solidFill>
              </a:rPr>
              <a:t/>
            </a:r>
            <a:br>
              <a:rPr lang="en-GB" sz="2400" dirty="0">
                <a:solidFill>
                  <a:schemeClr val="tx2"/>
                </a:solidFill>
              </a:rPr>
            </a:br>
            <a:endParaRPr lang="en-GB" sz="2400" b="1" dirty="0">
              <a:solidFill>
                <a:schemeClr val="tx2"/>
              </a:solidFill>
            </a:endParaRPr>
          </a:p>
          <a:p>
            <a:pPr>
              <a:buSzPct val="150000"/>
              <a:buFont typeface="Wingdings" panose="05000000000000000000" pitchFamily="2" charset="2"/>
              <a:buChar char="ü"/>
            </a:pPr>
            <a:endParaRPr lang="en-GB" sz="2400" b="1"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12</a:t>
            </a:fld>
            <a:endParaRPr lang="en-GB" dirty="0"/>
          </a:p>
        </p:txBody>
      </p:sp>
    </p:spTree>
    <p:extLst>
      <p:ext uri="{BB962C8B-B14F-4D97-AF65-F5344CB8AC3E}">
        <p14:creationId xmlns:p14="http://schemas.microsoft.com/office/powerpoint/2010/main" val="155308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GB" sz="2800" dirty="0"/>
              <a:t>Carbon monocsid – yr hyn a ddywedoch.</a:t>
            </a:r>
            <a:r>
              <a:rPr lang="en-GB" sz="2800" b="1" dirty="0"/>
              <a:t>	</a:t>
            </a:r>
          </a:p>
        </p:txBody>
      </p:sp>
      <p:sp>
        <p:nvSpPr>
          <p:cNvPr id="3" name="Content Placeholder 2"/>
          <p:cNvSpPr>
            <a:spLocks noGrp="1"/>
          </p:cNvSpPr>
          <p:nvPr>
            <p:ph idx="1"/>
          </p:nvPr>
        </p:nvSpPr>
        <p:spPr/>
        <p:txBody>
          <a:bodyPr>
            <a:normAutofit/>
          </a:bodyPr>
          <a:lstStyle/>
          <a:p>
            <a:pPr lvl="0"/>
            <a:endParaRPr lang="en-US" sz="2200" dirty="0">
              <a:solidFill>
                <a:schemeClr val="tx1"/>
              </a:solidFill>
            </a:endParaRPr>
          </a:p>
          <a:p>
            <a:pPr marL="0" indent="0" algn="ctr">
              <a:buNone/>
            </a:pPr>
            <a:endParaRPr lang="en-GB" b="1" dirty="0"/>
          </a:p>
        </p:txBody>
      </p:sp>
      <p:sp>
        <p:nvSpPr>
          <p:cNvPr id="4" name="Slide Number Placeholder 3"/>
          <p:cNvSpPr>
            <a:spLocks noGrp="1"/>
          </p:cNvSpPr>
          <p:nvPr>
            <p:ph type="sldNum" sz="quarter" idx="12"/>
          </p:nvPr>
        </p:nvSpPr>
        <p:spPr/>
        <p:txBody>
          <a:bodyPr/>
          <a:lstStyle/>
          <a:p>
            <a:fld id="{490165BC-DBA7-4530-8926-81165AFC8D69}" type="slidenum">
              <a:rPr lang="en-GB" smtClean="0"/>
              <a:t>13</a:t>
            </a:fld>
            <a:endParaRPr lang="en-GB" dirty="0"/>
          </a:p>
        </p:txBody>
      </p:sp>
      <p:sp>
        <p:nvSpPr>
          <p:cNvPr id="6" name="Rounded Rectangular Callout 5"/>
          <p:cNvSpPr/>
          <p:nvPr/>
        </p:nvSpPr>
        <p:spPr>
          <a:xfrm>
            <a:off x="611560" y="1484784"/>
            <a:ext cx="1944216" cy="1614620"/>
          </a:xfrm>
          <a:prstGeom prst="wedgeRoundRectCallout">
            <a:avLst>
              <a:gd name="adj1" fmla="val -10612"/>
              <a:gd name="adj2" fmla="val 80824"/>
              <a:gd name="adj3" fmla="val 16667"/>
            </a:avLst>
          </a:prstGeom>
          <a:solidFill>
            <a:srgbClr val="D6E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cy-GB" sz="1600" b="1" dirty="0"/>
              <a:t>Targedu pob gweithgaredd allgymorth at y bobl hynny sydd fwyaf mewn perygl.</a:t>
            </a:r>
            <a:endParaRPr lang="en-GB" sz="1600" b="1" dirty="0">
              <a:solidFill>
                <a:schemeClr val="tx2"/>
              </a:solidFill>
              <a:latin typeface="Arial" panose="020B0604020202020204" pitchFamily="34" charset="0"/>
              <a:cs typeface="Arial" panose="020B0604020202020204" pitchFamily="34" charset="0"/>
            </a:endParaRPr>
          </a:p>
        </p:txBody>
      </p:sp>
      <p:sp>
        <p:nvSpPr>
          <p:cNvPr id="7" name="Rounded Rectangular Callout 6"/>
          <p:cNvSpPr/>
          <p:nvPr/>
        </p:nvSpPr>
        <p:spPr>
          <a:xfrm>
            <a:off x="3367189" y="1484784"/>
            <a:ext cx="2140915" cy="1368152"/>
          </a:xfrm>
          <a:prstGeom prst="wedgeRoundRectCallout">
            <a:avLst>
              <a:gd name="adj1" fmla="val -57510"/>
              <a:gd name="adj2" fmla="val 80824"/>
              <a:gd name="adj3" fmla="val 16667"/>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cy-GB" sz="1600" b="1" dirty="0"/>
              <a:t>Dylai larymau CO gael eu rhoi ar gael – a’u hyrwyddo – cymaint â phosibl.</a:t>
            </a:r>
            <a:endParaRPr lang="en-GB" sz="1600" b="1" dirty="0">
              <a:latin typeface="Arial" panose="020B0604020202020204" pitchFamily="34" charset="0"/>
              <a:cs typeface="Arial" panose="020B0604020202020204" pitchFamily="34" charset="0"/>
            </a:endParaRPr>
          </a:p>
        </p:txBody>
      </p:sp>
      <p:sp>
        <p:nvSpPr>
          <p:cNvPr id="8" name="Rounded Rectangular Callout 7"/>
          <p:cNvSpPr/>
          <p:nvPr/>
        </p:nvSpPr>
        <p:spPr>
          <a:xfrm>
            <a:off x="3375395" y="3698629"/>
            <a:ext cx="2304256" cy="1800200"/>
          </a:xfrm>
          <a:prstGeom prst="wedgeRoundRectCallout">
            <a:avLst>
              <a:gd name="adj1" fmla="val 175"/>
              <a:gd name="adj2" fmla="val 7481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cy-GB" sz="1600" b="1" dirty="0"/>
              <a:t>Gwneud mwy i ledaenu ymwybyddiaeth o’r pwnc hwn ymysg plant ysgol (mewn ffordd sy’n ennyn diddordeb).</a:t>
            </a:r>
            <a:endParaRPr lang="en-GB" sz="1600" b="1" dirty="0">
              <a:latin typeface="Arial" panose="020B0604020202020204" pitchFamily="34" charset="0"/>
              <a:cs typeface="Arial" panose="020B0604020202020204" pitchFamily="34" charset="0"/>
            </a:endParaRPr>
          </a:p>
        </p:txBody>
      </p:sp>
      <p:sp>
        <p:nvSpPr>
          <p:cNvPr id="9" name="Rounded Rectangular Callout 8"/>
          <p:cNvSpPr/>
          <p:nvPr/>
        </p:nvSpPr>
        <p:spPr>
          <a:xfrm>
            <a:off x="6410048" y="4191565"/>
            <a:ext cx="1707672" cy="1122872"/>
          </a:xfrm>
          <a:prstGeom prst="wedgeRoundRectCallout">
            <a:avLst>
              <a:gd name="adj1" fmla="val 8629"/>
              <a:gd name="adj2" fmla="val 84489"/>
              <a:gd name="adj3" fmla="val 16667"/>
            </a:avLst>
          </a:prstGeom>
          <a:solidFill>
            <a:srgbClr val="952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cy-GB" sz="1600" dirty="0"/>
              <a:t>Gweithio mewn partneriaeth â sefydliadau eraill.</a:t>
            </a:r>
            <a:endParaRPr lang="en-GB" sz="1600" b="1" dirty="0">
              <a:latin typeface="Arial" panose="020B0604020202020204" pitchFamily="34" charset="0"/>
              <a:cs typeface="Arial" panose="020B0604020202020204" pitchFamily="34" charset="0"/>
            </a:endParaRPr>
          </a:p>
        </p:txBody>
      </p:sp>
      <p:sp>
        <p:nvSpPr>
          <p:cNvPr id="10" name="Rounded Rectangular Callout 9"/>
          <p:cNvSpPr/>
          <p:nvPr/>
        </p:nvSpPr>
        <p:spPr>
          <a:xfrm>
            <a:off x="6156176" y="1340768"/>
            <a:ext cx="2215417" cy="1944216"/>
          </a:xfrm>
          <a:prstGeom prst="wedgeRoundRectCallout">
            <a:avLst>
              <a:gd name="adj1" fmla="val -2984"/>
              <a:gd name="adj2" fmla="val 7749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cy-GB" sz="1600" b="1" dirty="0"/>
              <a:t>Gwneud mwy i hyrwyddo’r pwnc hwn drwy fynychu digwyddiadau, cynadleddau, sioeau cefn gwlad, ac yn y blaen.</a:t>
            </a:r>
            <a:endParaRPr lang="en-US" sz="1600" b="1" dirty="0">
              <a:solidFill>
                <a:schemeClr val="bg1"/>
              </a:solidFill>
              <a:latin typeface="Arial" panose="020B0604020202020204" pitchFamily="34" charset="0"/>
              <a:cs typeface="Arial" panose="020B0604020202020204" pitchFamily="34" charset="0"/>
            </a:endParaRPr>
          </a:p>
        </p:txBody>
      </p:sp>
      <p:sp>
        <p:nvSpPr>
          <p:cNvPr id="11" name="Rounded Rectangular Callout 10"/>
          <p:cNvSpPr/>
          <p:nvPr/>
        </p:nvSpPr>
        <p:spPr>
          <a:xfrm>
            <a:off x="1043608" y="3698629"/>
            <a:ext cx="1692188" cy="1276462"/>
          </a:xfrm>
          <a:prstGeom prst="wedgeRoundRectCallout">
            <a:avLst>
              <a:gd name="adj1" fmla="val -10010"/>
              <a:gd name="adj2" fmla="val 7441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cy-GB" sz="1600" b="1" dirty="0"/>
              <a:t>Gwneud mwy i ymgysylltu â gwleidyddion.</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15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Carbon </a:t>
            </a:r>
            <a:r>
              <a:rPr lang="en-GB" sz="2800" b="1" dirty="0" err="1"/>
              <a:t>monocsid</a:t>
            </a:r>
            <a:r>
              <a:rPr lang="en-GB" sz="2800" b="1" dirty="0"/>
              <a:t> – </a:t>
            </a:r>
            <a:r>
              <a:rPr lang="en-GB" sz="2800" b="1" dirty="0" err="1"/>
              <a:t>yr</a:t>
            </a:r>
            <a:r>
              <a:rPr lang="en-GB" sz="2800" b="1" dirty="0"/>
              <a:t> </a:t>
            </a:r>
            <a:r>
              <a:rPr lang="en-GB" sz="2800" b="1" dirty="0" err="1"/>
              <a:t>hyn</a:t>
            </a:r>
            <a:r>
              <a:rPr lang="en-GB" sz="2800" b="1" dirty="0"/>
              <a:t> a </a:t>
            </a:r>
            <a:r>
              <a:rPr lang="en-GB" sz="2800" b="1" dirty="0" err="1"/>
              <a:t>wnaethom</a:t>
            </a:r>
            <a:r>
              <a:rPr lang="en-GB" sz="2800" b="1" dirty="0"/>
              <a:t>.	</a:t>
            </a:r>
          </a:p>
        </p:txBody>
      </p:sp>
      <p:sp>
        <p:nvSpPr>
          <p:cNvPr id="3" name="Content Placeholder 2"/>
          <p:cNvSpPr>
            <a:spLocks noGrp="1"/>
          </p:cNvSpPr>
          <p:nvPr>
            <p:ph idx="1"/>
          </p:nvPr>
        </p:nvSpPr>
        <p:spPr>
          <a:xfrm>
            <a:off x="611560" y="1844824"/>
            <a:ext cx="8229600" cy="4857403"/>
          </a:xfrm>
        </p:spPr>
        <p:txBody>
          <a:bodyPr>
            <a:normAutofit/>
          </a:bodyPr>
          <a:lstStyle/>
          <a:p>
            <a:r>
              <a:rPr lang="cy-GB" sz="2400" dirty="0" smtClean="0"/>
              <a:t>Adolygu’r </a:t>
            </a:r>
            <a:r>
              <a:rPr lang="cy-GB" sz="2400" dirty="0"/>
              <a:t>strategaeth ar CO</a:t>
            </a:r>
            <a:endParaRPr lang="en-GB" sz="2400" dirty="0"/>
          </a:p>
          <a:p>
            <a:r>
              <a:rPr lang="cy-GB" sz="2400" dirty="0" smtClean="0"/>
              <a:t>Ymagweddiad </a:t>
            </a:r>
            <a:r>
              <a:rPr lang="cy-GB" sz="2400" dirty="0"/>
              <a:t>strategol tuag at gystadleuaeth diogelwch CO ysgolion.</a:t>
            </a:r>
            <a:endParaRPr lang="en-GB" sz="2400" dirty="0"/>
          </a:p>
          <a:p>
            <a:r>
              <a:rPr lang="cy-GB" sz="2400" dirty="0" smtClean="0"/>
              <a:t>Gêm </a:t>
            </a:r>
            <a:r>
              <a:rPr lang="cy-GB" sz="2400" dirty="0"/>
              <a:t>addysgol ar-lein newydd ac wyneb CO</a:t>
            </a:r>
            <a:endParaRPr lang="en-GB" sz="2400" dirty="0"/>
          </a:p>
          <a:p>
            <a:r>
              <a:rPr lang="cy-GB" sz="2400" dirty="0" smtClean="0"/>
              <a:t>Ymagweddiad </a:t>
            </a:r>
            <a:r>
              <a:rPr lang="cy-GB" sz="2400" dirty="0"/>
              <a:t>newydd tuag at ddigwyddiadau</a:t>
            </a:r>
            <a:endParaRPr lang="en-GB" sz="2400" dirty="0"/>
          </a:p>
          <a:p>
            <a:r>
              <a:rPr lang="cy-GB" sz="2400" dirty="0" smtClean="0"/>
              <a:t>Partneriaethau </a:t>
            </a:r>
            <a:r>
              <a:rPr lang="cy-GB" sz="2400" dirty="0"/>
              <a:t>newydd </a:t>
            </a:r>
            <a:endParaRPr lang="en-GB" sz="2400" b="1" dirty="0">
              <a:solidFill>
                <a:schemeClr val="tx2"/>
              </a:solidFill>
            </a:endParaRPr>
          </a:p>
          <a:p>
            <a:pPr>
              <a:buSzPct val="150000"/>
              <a:buFont typeface="Wingdings" panose="05000000000000000000" pitchFamily="2" charset="2"/>
              <a:buChar char="ü"/>
            </a:pPr>
            <a:endParaRPr lang="en-GB" sz="2400" b="1"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14</a:t>
            </a:fld>
            <a:endParaRPr lang="en-GB" dirty="0"/>
          </a:p>
        </p:txBody>
      </p:sp>
    </p:spTree>
    <p:extLst>
      <p:ext uri="{BB962C8B-B14F-4D97-AF65-F5344CB8AC3E}">
        <p14:creationId xmlns:p14="http://schemas.microsoft.com/office/powerpoint/2010/main" val="417701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54324">
            <a:off x="6516068" y="277321"/>
            <a:ext cx="2088634" cy="295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cy-GB" sz="2800" dirty="0"/>
              <a:t>Strategaeth ddiwygiedig ar CO</a:t>
            </a:r>
            <a:r>
              <a:rPr lang="en-GB" sz="2800" b="1" dirty="0"/>
              <a:t>	</a:t>
            </a:r>
          </a:p>
        </p:txBody>
      </p:sp>
      <p:sp>
        <p:nvSpPr>
          <p:cNvPr id="3" name="Content Placeholder 2"/>
          <p:cNvSpPr>
            <a:spLocks noGrp="1"/>
          </p:cNvSpPr>
          <p:nvPr>
            <p:ph idx="1"/>
          </p:nvPr>
        </p:nvSpPr>
        <p:spPr>
          <a:xfrm>
            <a:off x="107504" y="1667941"/>
            <a:ext cx="8784976" cy="4857403"/>
          </a:xfrm>
        </p:spPr>
        <p:txBody>
          <a:bodyPr>
            <a:normAutofit/>
          </a:bodyPr>
          <a:lstStyle/>
          <a:p>
            <a:pPr marL="0" indent="0">
              <a:buNone/>
            </a:pPr>
            <a:r>
              <a:rPr lang="en-GB" sz="1800" dirty="0" smtClean="0">
                <a:solidFill>
                  <a:schemeClr val="tx2"/>
                </a:solidFill>
              </a:rPr>
              <a:t>•</a:t>
            </a:r>
            <a:r>
              <a:rPr lang="en-GB" sz="1800" dirty="0" err="1" smtClean="0">
                <a:solidFill>
                  <a:schemeClr val="tx2"/>
                </a:solidFill>
              </a:rPr>
              <a:t>Targedu’r</a:t>
            </a:r>
            <a:r>
              <a:rPr lang="en-GB" sz="1800" dirty="0" smtClean="0">
                <a:solidFill>
                  <a:schemeClr val="tx2"/>
                </a:solidFill>
              </a:rPr>
              <a:t> </a:t>
            </a:r>
            <a:r>
              <a:rPr lang="en-GB" sz="1800" dirty="0" err="1">
                <a:solidFill>
                  <a:schemeClr val="tx2"/>
                </a:solidFill>
              </a:rPr>
              <a:t>rheiny</a:t>
            </a:r>
            <a:r>
              <a:rPr lang="en-GB" sz="1800" dirty="0">
                <a:solidFill>
                  <a:schemeClr val="tx2"/>
                </a:solidFill>
              </a:rPr>
              <a:t> </a:t>
            </a:r>
            <a:r>
              <a:rPr lang="en-GB" sz="1800" dirty="0" err="1">
                <a:solidFill>
                  <a:schemeClr val="tx2"/>
                </a:solidFill>
              </a:rPr>
              <a:t>sydd</a:t>
            </a:r>
            <a:r>
              <a:rPr lang="en-GB" sz="1800" dirty="0">
                <a:solidFill>
                  <a:schemeClr val="tx2"/>
                </a:solidFill>
              </a:rPr>
              <a:t> </a:t>
            </a:r>
            <a:r>
              <a:rPr lang="en-GB" sz="1800" dirty="0" err="1">
                <a:solidFill>
                  <a:schemeClr val="tx2"/>
                </a:solidFill>
              </a:rPr>
              <a:t>fwyaf</a:t>
            </a:r>
            <a:r>
              <a:rPr lang="en-GB" sz="1800" dirty="0">
                <a:solidFill>
                  <a:schemeClr val="tx2"/>
                </a:solidFill>
              </a:rPr>
              <a:t> </a:t>
            </a:r>
            <a:r>
              <a:rPr lang="en-GB" sz="1800" dirty="0" err="1">
                <a:solidFill>
                  <a:schemeClr val="tx2"/>
                </a:solidFill>
              </a:rPr>
              <a:t>mewn</a:t>
            </a:r>
            <a:r>
              <a:rPr lang="en-GB" sz="1800" dirty="0">
                <a:solidFill>
                  <a:schemeClr val="tx2"/>
                </a:solidFill>
              </a:rPr>
              <a:t> </a:t>
            </a:r>
            <a:r>
              <a:rPr lang="en-GB" sz="1800" dirty="0" err="1">
                <a:solidFill>
                  <a:schemeClr val="tx2"/>
                </a:solidFill>
              </a:rPr>
              <a:t>perygl</a:t>
            </a:r>
            <a:r>
              <a:rPr lang="en-GB" sz="1800" dirty="0">
                <a:solidFill>
                  <a:schemeClr val="tx2"/>
                </a:solidFill>
              </a:rPr>
              <a:t> o CO:</a:t>
            </a:r>
          </a:p>
          <a:p>
            <a:pPr marL="0" indent="0">
              <a:buNone/>
            </a:pPr>
            <a:r>
              <a:rPr lang="en-GB" sz="1800" dirty="0" smtClean="0">
                <a:solidFill>
                  <a:schemeClr val="tx2"/>
                </a:solidFill>
              </a:rPr>
              <a:t>	-O </a:t>
            </a:r>
            <a:r>
              <a:rPr lang="en-GB" sz="1800" dirty="0" err="1">
                <a:solidFill>
                  <a:schemeClr val="tx2"/>
                </a:solidFill>
              </a:rPr>
              <a:t>dan</a:t>
            </a:r>
            <a:r>
              <a:rPr lang="en-GB" sz="1800" dirty="0">
                <a:solidFill>
                  <a:schemeClr val="tx2"/>
                </a:solidFill>
              </a:rPr>
              <a:t> 14 a </a:t>
            </a:r>
            <a:r>
              <a:rPr lang="en-GB" sz="1800" dirty="0" err="1">
                <a:solidFill>
                  <a:schemeClr val="tx2"/>
                </a:solidFill>
              </a:rPr>
              <a:t>thros</a:t>
            </a:r>
            <a:r>
              <a:rPr lang="en-GB" sz="1800" dirty="0">
                <a:solidFill>
                  <a:schemeClr val="tx2"/>
                </a:solidFill>
              </a:rPr>
              <a:t> </a:t>
            </a:r>
            <a:r>
              <a:rPr lang="en-GB" sz="1800" dirty="0" smtClean="0">
                <a:solidFill>
                  <a:schemeClr val="tx2"/>
                </a:solidFill>
              </a:rPr>
              <a:t>65</a:t>
            </a:r>
          </a:p>
          <a:p>
            <a:pPr marL="0" indent="0">
              <a:buNone/>
            </a:pPr>
            <a:r>
              <a:rPr lang="en-GB" sz="1800" dirty="0" smtClean="0">
                <a:solidFill>
                  <a:schemeClr val="tx2"/>
                </a:solidFill>
              </a:rPr>
              <a:t>	-</a:t>
            </a:r>
            <a:r>
              <a:rPr lang="en-GB" sz="1800" dirty="0" err="1" smtClean="0">
                <a:solidFill>
                  <a:schemeClr val="tx2"/>
                </a:solidFill>
              </a:rPr>
              <a:t>Pobl</a:t>
            </a:r>
            <a:r>
              <a:rPr lang="en-GB" sz="1800" dirty="0" smtClean="0">
                <a:solidFill>
                  <a:schemeClr val="tx2"/>
                </a:solidFill>
              </a:rPr>
              <a:t> </a:t>
            </a:r>
            <a:r>
              <a:rPr lang="en-GB" sz="1800" dirty="0" err="1">
                <a:solidFill>
                  <a:schemeClr val="tx2"/>
                </a:solidFill>
              </a:rPr>
              <a:t>sy’n</a:t>
            </a:r>
            <a:r>
              <a:rPr lang="en-GB" sz="1800" dirty="0">
                <a:solidFill>
                  <a:schemeClr val="tx2"/>
                </a:solidFill>
              </a:rPr>
              <a:t> </a:t>
            </a:r>
            <a:r>
              <a:rPr lang="en-GB" sz="1800" dirty="0" err="1">
                <a:solidFill>
                  <a:schemeClr val="tx2"/>
                </a:solidFill>
              </a:rPr>
              <a:t>agored</a:t>
            </a:r>
            <a:r>
              <a:rPr lang="en-GB" sz="1800" dirty="0">
                <a:solidFill>
                  <a:schemeClr val="tx2"/>
                </a:solidFill>
              </a:rPr>
              <a:t> </a:t>
            </a:r>
            <a:r>
              <a:rPr lang="en-GB" sz="1800" dirty="0" err="1">
                <a:solidFill>
                  <a:schemeClr val="tx2"/>
                </a:solidFill>
              </a:rPr>
              <a:t>i</a:t>
            </a:r>
            <a:r>
              <a:rPr lang="en-GB" sz="1800" dirty="0">
                <a:solidFill>
                  <a:schemeClr val="tx2"/>
                </a:solidFill>
              </a:rPr>
              <a:t> </a:t>
            </a:r>
            <a:r>
              <a:rPr lang="en-GB" sz="1800" dirty="0" err="1" smtClean="0">
                <a:solidFill>
                  <a:schemeClr val="tx2"/>
                </a:solidFill>
              </a:rPr>
              <a:t>niwed</a:t>
            </a:r>
            <a:endParaRPr lang="en-GB" sz="1800" dirty="0" smtClean="0">
              <a:solidFill>
                <a:schemeClr val="tx2"/>
              </a:solidFill>
            </a:endParaRPr>
          </a:p>
          <a:p>
            <a:pPr marL="0" indent="0">
              <a:buNone/>
            </a:pPr>
            <a:r>
              <a:rPr lang="en-GB" sz="1800" dirty="0" smtClean="0">
                <a:solidFill>
                  <a:schemeClr val="tx2"/>
                </a:solidFill>
              </a:rPr>
              <a:t>	-</a:t>
            </a:r>
            <a:r>
              <a:rPr lang="en-GB" sz="1800" dirty="0" err="1" smtClean="0">
                <a:solidFill>
                  <a:schemeClr val="tx2"/>
                </a:solidFill>
              </a:rPr>
              <a:t>Pobl</a:t>
            </a:r>
            <a:r>
              <a:rPr lang="en-GB" sz="1800" dirty="0" smtClean="0">
                <a:solidFill>
                  <a:schemeClr val="tx2"/>
                </a:solidFill>
              </a:rPr>
              <a:t> </a:t>
            </a:r>
            <a:r>
              <a:rPr lang="en-GB" sz="1800" dirty="0" err="1" smtClean="0">
                <a:solidFill>
                  <a:schemeClr val="tx2"/>
                </a:solidFill>
              </a:rPr>
              <a:t>sy’n</a:t>
            </a:r>
            <a:r>
              <a:rPr lang="en-GB" sz="1800" dirty="0" smtClean="0">
                <a:solidFill>
                  <a:schemeClr val="tx2"/>
                </a:solidFill>
              </a:rPr>
              <a:t> </a:t>
            </a:r>
            <a:r>
              <a:rPr lang="en-GB" sz="1800" dirty="0" err="1" smtClean="0">
                <a:solidFill>
                  <a:schemeClr val="tx2"/>
                </a:solidFill>
              </a:rPr>
              <a:t>byw</a:t>
            </a:r>
            <a:r>
              <a:rPr lang="en-GB" sz="1800" dirty="0" smtClean="0">
                <a:solidFill>
                  <a:schemeClr val="tx2"/>
                </a:solidFill>
              </a:rPr>
              <a:t> </a:t>
            </a:r>
            <a:r>
              <a:rPr lang="en-GB" sz="1800" dirty="0" err="1" smtClean="0">
                <a:solidFill>
                  <a:schemeClr val="tx2"/>
                </a:solidFill>
              </a:rPr>
              <a:t>mewn</a:t>
            </a:r>
            <a:r>
              <a:rPr lang="en-GB" sz="1800" dirty="0" smtClean="0">
                <a:solidFill>
                  <a:schemeClr val="tx2"/>
                </a:solidFill>
              </a:rPr>
              <a:t> </a:t>
            </a:r>
            <a:r>
              <a:rPr lang="en-GB" sz="1800" dirty="0" err="1" smtClean="0">
                <a:solidFill>
                  <a:schemeClr val="tx2"/>
                </a:solidFill>
              </a:rPr>
              <a:t>ardal</a:t>
            </a:r>
            <a:r>
              <a:rPr lang="en-GB" sz="1800" dirty="0" smtClean="0">
                <a:solidFill>
                  <a:schemeClr val="tx2"/>
                </a:solidFill>
              </a:rPr>
              <a:t> â </a:t>
            </a:r>
            <a:r>
              <a:rPr lang="en-GB" sz="1800" dirty="0" err="1" smtClean="0">
                <a:solidFill>
                  <a:schemeClr val="tx2"/>
                </a:solidFill>
              </a:rPr>
              <a:t>phroblem</a:t>
            </a:r>
            <a:r>
              <a:rPr lang="en-GB" sz="1800" dirty="0" smtClean="0">
                <a:solidFill>
                  <a:schemeClr val="tx2"/>
                </a:solidFill>
              </a:rPr>
              <a:t> CO</a:t>
            </a:r>
            <a:br>
              <a:rPr lang="en-GB" sz="1800" dirty="0" smtClean="0">
                <a:solidFill>
                  <a:schemeClr val="tx2"/>
                </a:solidFill>
              </a:rPr>
            </a:br>
            <a:endParaRPr lang="en-GB" sz="1800" dirty="0" smtClean="0">
              <a:solidFill>
                <a:schemeClr val="tx2"/>
              </a:solidFill>
            </a:endParaRPr>
          </a:p>
          <a:p>
            <a:pPr marL="0" indent="0">
              <a:buNone/>
            </a:pPr>
            <a:r>
              <a:rPr lang="en-GB" sz="1800" dirty="0" smtClean="0">
                <a:solidFill>
                  <a:schemeClr val="tx2"/>
                </a:solidFill>
              </a:rPr>
              <a:t>•</a:t>
            </a:r>
            <a:r>
              <a:rPr lang="en-GB" sz="1800" dirty="0" err="1" smtClean="0">
                <a:solidFill>
                  <a:schemeClr val="tx2"/>
                </a:solidFill>
              </a:rPr>
              <a:t>Ardal</a:t>
            </a:r>
            <a:r>
              <a:rPr lang="en-GB" sz="1800" dirty="0" smtClean="0">
                <a:solidFill>
                  <a:schemeClr val="tx2"/>
                </a:solidFill>
              </a:rPr>
              <a:t> </a:t>
            </a:r>
            <a:r>
              <a:rPr lang="en-GB" sz="1800" dirty="0" err="1">
                <a:solidFill>
                  <a:schemeClr val="tx2"/>
                </a:solidFill>
              </a:rPr>
              <a:t>sy’n</a:t>
            </a:r>
            <a:r>
              <a:rPr lang="en-GB" sz="1800" dirty="0">
                <a:solidFill>
                  <a:schemeClr val="tx2"/>
                </a:solidFill>
              </a:rPr>
              <a:t> </a:t>
            </a:r>
            <a:r>
              <a:rPr lang="en-GB" sz="1800" dirty="0" err="1">
                <a:solidFill>
                  <a:schemeClr val="tx2"/>
                </a:solidFill>
              </a:rPr>
              <a:t>derbyn</a:t>
            </a:r>
            <a:r>
              <a:rPr lang="en-GB" sz="1800" dirty="0">
                <a:solidFill>
                  <a:schemeClr val="tx2"/>
                </a:solidFill>
              </a:rPr>
              <a:t> </a:t>
            </a:r>
            <a:r>
              <a:rPr lang="en-GB" sz="1800" dirty="0" err="1">
                <a:solidFill>
                  <a:schemeClr val="tx2"/>
                </a:solidFill>
              </a:rPr>
              <a:t>canran</a:t>
            </a:r>
            <a:r>
              <a:rPr lang="en-GB" sz="1800" dirty="0">
                <a:solidFill>
                  <a:schemeClr val="tx2"/>
                </a:solidFill>
              </a:rPr>
              <a:t> </a:t>
            </a:r>
            <a:r>
              <a:rPr lang="en-GB" sz="1800" dirty="0" err="1">
                <a:solidFill>
                  <a:schemeClr val="tx2"/>
                </a:solidFill>
              </a:rPr>
              <a:t>uchel</a:t>
            </a:r>
            <a:r>
              <a:rPr lang="en-GB" sz="1800" dirty="0">
                <a:solidFill>
                  <a:schemeClr val="tx2"/>
                </a:solidFill>
              </a:rPr>
              <a:t> o </a:t>
            </a:r>
            <a:r>
              <a:rPr lang="en-GB" sz="1800" dirty="0" err="1">
                <a:solidFill>
                  <a:schemeClr val="tx2"/>
                </a:solidFill>
              </a:rPr>
              <a:t>alwadau</a:t>
            </a:r>
            <a:r>
              <a:rPr lang="en-GB" sz="1800" dirty="0">
                <a:solidFill>
                  <a:schemeClr val="tx2"/>
                </a:solidFill>
              </a:rPr>
              <a:t> </a:t>
            </a:r>
            <a:r>
              <a:rPr lang="en-GB" sz="1800" dirty="0" err="1">
                <a:solidFill>
                  <a:schemeClr val="tx2"/>
                </a:solidFill>
              </a:rPr>
              <a:t>allan</a:t>
            </a:r>
            <a:r>
              <a:rPr lang="en-GB" sz="1800" dirty="0">
                <a:solidFill>
                  <a:schemeClr val="tx2"/>
                </a:solidFill>
              </a:rPr>
              <a:t> </a:t>
            </a:r>
            <a:r>
              <a:rPr lang="en-GB" sz="1800" dirty="0" err="1">
                <a:solidFill>
                  <a:schemeClr val="tx2"/>
                </a:solidFill>
              </a:rPr>
              <a:t>yn</a:t>
            </a:r>
            <a:r>
              <a:rPr lang="en-GB" sz="1800" dirty="0">
                <a:solidFill>
                  <a:schemeClr val="tx2"/>
                </a:solidFill>
              </a:rPr>
              <a:t> </a:t>
            </a:r>
            <a:r>
              <a:rPr lang="en-GB" sz="1800" dirty="0" err="1">
                <a:solidFill>
                  <a:schemeClr val="tx2"/>
                </a:solidFill>
              </a:rPr>
              <a:t>gysylltiedig</a:t>
            </a:r>
            <a:r>
              <a:rPr lang="en-GB" sz="1800" dirty="0">
                <a:solidFill>
                  <a:schemeClr val="tx2"/>
                </a:solidFill>
              </a:rPr>
              <a:t> â CO </a:t>
            </a:r>
            <a:r>
              <a:rPr lang="en-GB" sz="1800" dirty="0" err="1">
                <a:solidFill>
                  <a:schemeClr val="tx2"/>
                </a:solidFill>
              </a:rPr>
              <a:t>yn</a:t>
            </a:r>
            <a:r>
              <a:rPr lang="en-GB" sz="1800" dirty="0">
                <a:solidFill>
                  <a:schemeClr val="tx2"/>
                </a:solidFill>
              </a:rPr>
              <a:t> </a:t>
            </a:r>
            <a:r>
              <a:rPr lang="en-GB" sz="1800" dirty="0" err="1">
                <a:solidFill>
                  <a:schemeClr val="tx2"/>
                </a:solidFill>
              </a:rPr>
              <a:t>erbyn</a:t>
            </a:r>
            <a:r>
              <a:rPr lang="en-GB" sz="1800" dirty="0">
                <a:solidFill>
                  <a:schemeClr val="tx2"/>
                </a:solidFill>
              </a:rPr>
              <a:t> </a:t>
            </a:r>
            <a:r>
              <a:rPr lang="en-GB" sz="1800" dirty="0" err="1">
                <a:solidFill>
                  <a:schemeClr val="tx2"/>
                </a:solidFill>
              </a:rPr>
              <a:t>nifer</a:t>
            </a:r>
            <a:r>
              <a:rPr lang="en-GB" sz="1800" dirty="0">
                <a:solidFill>
                  <a:schemeClr val="tx2"/>
                </a:solidFill>
              </a:rPr>
              <a:t> </a:t>
            </a:r>
            <a:r>
              <a:rPr lang="en-GB" sz="1800" dirty="0" err="1">
                <a:solidFill>
                  <a:schemeClr val="tx2"/>
                </a:solidFill>
              </a:rPr>
              <a:t>yr</a:t>
            </a:r>
            <a:r>
              <a:rPr lang="en-GB" sz="1800" dirty="0">
                <a:solidFill>
                  <a:schemeClr val="tx2"/>
                </a:solidFill>
              </a:rPr>
              <a:t> </a:t>
            </a:r>
            <a:r>
              <a:rPr lang="en-GB" sz="1800" dirty="0" err="1">
                <a:solidFill>
                  <a:schemeClr val="tx2"/>
                </a:solidFill>
              </a:rPr>
              <a:t>eiddo</a:t>
            </a:r>
            <a:r>
              <a:rPr lang="en-GB" sz="1800" dirty="0">
                <a:solidFill>
                  <a:schemeClr val="tx2"/>
                </a:solidFill>
              </a:rPr>
              <a:t> </a:t>
            </a:r>
            <a:r>
              <a:rPr lang="en-GB" sz="1800" dirty="0" err="1">
                <a:solidFill>
                  <a:schemeClr val="tx2"/>
                </a:solidFill>
              </a:rPr>
              <a:t>yn</a:t>
            </a:r>
            <a:r>
              <a:rPr lang="en-GB" sz="1800" dirty="0">
                <a:solidFill>
                  <a:schemeClr val="tx2"/>
                </a:solidFill>
              </a:rPr>
              <a:t> </a:t>
            </a:r>
            <a:r>
              <a:rPr lang="en-GB" sz="1800" dirty="0" err="1">
                <a:solidFill>
                  <a:schemeClr val="tx2"/>
                </a:solidFill>
              </a:rPr>
              <a:t>yr</a:t>
            </a:r>
            <a:r>
              <a:rPr lang="en-GB" sz="1800" dirty="0">
                <a:solidFill>
                  <a:schemeClr val="tx2"/>
                </a:solidFill>
              </a:rPr>
              <a:t> </a:t>
            </a:r>
            <a:r>
              <a:rPr lang="en-GB" sz="1800" dirty="0" err="1">
                <a:solidFill>
                  <a:schemeClr val="tx2"/>
                </a:solidFill>
              </a:rPr>
              <a:t>ardal</a:t>
            </a:r>
            <a:r>
              <a:rPr lang="en-GB" sz="1800" dirty="0">
                <a:solidFill>
                  <a:schemeClr val="tx2"/>
                </a:solidFill>
              </a:rPr>
              <a:t>.</a:t>
            </a:r>
          </a:p>
          <a:p>
            <a:pPr marL="0" indent="0">
              <a:buNone/>
            </a:pPr>
            <a:r>
              <a:rPr lang="en-GB" sz="1800" dirty="0" smtClean="0">
                <a:solidFill>
                  <a:schemeClr val="tx2"/>
                </a:solidFill>
              </a:rPr>
              <a:t>•</a:t>
            </a:r>
            <a:r>
              <a:rPr lang="en-GB" sz="1800" dirty="0" err="1" smtClean="0">
                <a:solidFill>
                  <a:schemeClr val="tx2"/>
                </a:solidFill>
              </a:rPr>
              <a:t>Darparu</a:t>
            </a:r>
            <a:r>
              <a:rPr lang="en-GB" sz="1800" dirty="0" smtClean="0">
                <a:solidFill>
                  <a:schemeClr val="tx2"/>
                </a:solidFill>
              </a:rPr>
              <a:t> </a:t>
            </a:r>
            <a:r>
              <a:rPr lang="en-GB" sz="1800" dirty="0" err="1">
                <a:solidFill>
                  <a:schemeClr val="tx2"/>
                </a:solidFill>
              </a:rPr>
              <a:t>larymau</a:t>
            </a:r>
            <a:r>
              <a:rPr lang="en-GB" sz="1800" dirty="0">
                <a:solidFill>
                  <a:schemeClr val="tx2"/>
                </a:solidFill>
              </a:rPr>
              <a:t> CO </a:t>
            </a:r>
            <a:r>
              <a:rPr lang="en-GB" sz="1800" dirty="0" err="1">
                <a:solidFill>
                  <a:schemeClr val="tx2"/>
                </a:solidFill>
              </a:rPr>
              <a:t>i’r</a:t>
            </a:r>
            <a:r>
              <a:rPr lang="en-GB" sz="1800" dirty="0">
                <a:solidFill>
                  <a:schemeClr val="tx2"/>
                </a:solidFill>
              </a:rPr>
              <a:t> </a:t>
            </a:r>
            <a:r>
              <a:rPr lang="en-GB" sz="1800" dirty="0" err="1">
                <a:solidFill>
                  <a:schemeClr val="tx2"/>
                </a:solidFill>
              </a:rPr>
              <a:t>canlynol</a:t>
            </a:r>
            <a:r>
              <a:rPr lang="en-GB" sz="1800" dirty="0">
                <a:solidFill>
                  <a:schemeClr val="tx2"/>
                </a:solidFill>
              </a:rPr>
              <a:t> </a:t>
            </a:r>
            <a:r>
              <a:rPr lang="en-GB" sz="1800" dirty="0" err="1">
                <a:solidFill>
                  <a:schemeClr val="tx2"/>
                </a:solidFill>
              </a:rPr>
              <a:t>er</a:t>
            </a:r>
            <a:r>
              <a:rPr lang="en-GB" sz="1800" dirty="0">
                <a:solidFill>
                  <a:schemeClr val="tx2"/>
                </a:solidFill>
              </a:rPr>
              <a:t> </a:t>
            </a:r>
            <a:r>
              <a:rPr lang="en-GB" sz="1800" dirty="0" err="1">
                <a:solidFill>
                  <a:schemeClr val="tx2"/>
                </a:solidFill>
              </a:rPr>
              <a:t>Mawrth</a:t>
            </a:r>
            <a:r>
              <a:rPr lang="en-GB" sz="1800" dirty="0">
                <a:solidFill>
                  <a:schemeClr val="tx2"/>
                </a:solidFill>
              </a:rPr>
              <a:t> 2017:</a:t>
            </a:r>
          </a:p>
          <a:p>
            <a:pPr marL="0" indent="0">
              <a:buNone/>
            </a:pPr>
            <a:r>
              <a:rPr lang="en-GB" sz="1800" dirty="0" smtClean="0">
                <a:solidFill>
                  <a:schemeClr val="tx2"/>
                </a:solidFill>
              </a:rPr>
              <a:t>	-</a:t>
            </a:r>
            <a:r>
              <a:rPr lang="en-GB" sz="1800" dirty="0" err="1" smtClean="0">
                <a:solidFill>
                  <a:schemeClr val="tx2"/>
                </a:solidFill>
              </a:rPr>
              <a:t>Cwsmeriaid</a:t>
            </a:r>
            <a:r>
              <a:rPr lang="en-GB" sz="1800" dirty="0" smtClean="0">
                <a:solidFill>
                  <a:schemeClr val="tx2"/>
                </a:solidFill>
              </a:rPr>
              <a:t> </a:t>
            </a:r>
            <a:r>
              <a:rPr lang="en-GB" sz="1800" dirty="0">
                <a:solidFill>
                  <a:schemeClr val="tx2"/>
                </a:solidFill>
              </a:rPr>
              <a:t>y </a:t>
            </a:r>
            <a:r>
              <a:rPr lang="en-GB" sz="1800" dirty="0" err="1">
                <a:solidFill>
                  <a:schemeClr val="tx2"/>
                </a:solidFill>
              </a:rPr>
              <a:t>gwnawn</a:t>
            </a:r>
            <a:r>
              <a:rPr lang="en-GB" sz="1800" dirty="0">
                <a:solidFill>
                  <a:schemeClr val="tx2"/>
                </a:solidFill>
              </a:rPr>
              <a:t> </a:t>
            </a:r>
            <a:r>
              <a:rPr lang="en-GB" sz="1800" dirty="0" err="1">
                <a:solidFill>
                  <a:schemeClr val="tx2"/>
                </a:solidFill>
              </a:rPr>
              <a:t>eu</a:t>
            </a:r>
            <a:r>
              <a:rPr lang="en-GB" sz="1800" dirty="0">
                <a:solidFill>
                  <a:schemeClr val="tx2"/>
                </a:solidFill>
              </a:rPr>
              <a:t> </a:t>
            </a:r>
            <a:r>
              <a:rPr lang="en-GB" sz="1800" dirty="0" err="1">
                <a:solidFill>
                  <a:schemeClr val="tx2"/>
                </a:solidFill>
              </a:rPr>
              <a:t>cofrestru</a:t>
            </a:r>
            <a:r>
              <a:rPr lang="en-GB" sz="1800" dirty="0">
                <a:solidFill>
                  <a:schemeClr val="tx2"/>
                </a:solidFill>
              </a:rPr>
              <a:t> </a:t>
            </a:r>
            <a:r>
              <a:rPr lang="en-GB" sz="1800" dirty="0" err="1">
                <a:solidFill>
                  <a:schemeClr val="tx2"/>
                </a:solidFill>
              </a:rPr>
              <a:t>ar</a:t>
            </a:r>
            <a:r>
              <a:rPr lang="en-GB" sz="1800" dirty="0">
                <a:solidFill>
                  <a:schemeClr val="tx2"/>
                </a:solidFill>
              </a:rPr>
              <a:t> y </a:t>
            </a:r>
            <a:r>
              <a:rPr lang="en-GB" sz="1800" dirty="0" err="1">
                <a:solidFill>
                  <a:schemeClr val="tx2"/>
                </a:solidFill>
              </a:rPr>
              <a:t>Gofrestr</a:t>
            </a:r>
            <a:r>
              <a:rPr lang="en-GB" sz="1800" dirty="0">
                <a:solidFill>
                  <a:schemeClr val="tx2"/>
                </a:solidFill>
              </a:rPr>
              <a:t> </a:t>
            </a:r>
            <a:r>
              <a:rPr lang="en-GB" sz="1800" dirty="0" err="1">
                <a:solidFill>
                  <a:schemeClr val="tx2"/>
                </a:solidFill>
              </a:rPr>
              <a:t>Gwasanaeth</a:t>
            </a:r>
            <a:r>
              <a:rPr lang="en-GB" sz="1800" dirty="0">
                <a:solidFill>
                  <a:schemeClr val="tx2"/>
                </a:solidFill>
              </a:rPr>
              <a:t> â </a:t>
            </a:r>
            <a:r>
              <a:rPr lang="en-GB" sz="1800" dirty="0" smtClean="0">
                <a:solidFill>
                  <a:schemeClr val="tx2"/>
                </a:solidFill>
              </a:rPr>
              <a:t>	</a:t>
            </a:r>
            <a:r>
              <a:rPr lang="en-GB" sz="1800" dirty="0" err="1" smtClean="0">
                <a:solidFill>
                  <a:schemeClr val="tx2"/>
                </a:solidFill>
              </a:rPr>
              <a:t>Blaenoriaeth</a:t>
            </a:r>
            <a:r>
              <a:rPr lang="en-GB" sz="1800" dirty="0" smtClean="0">
                <a:solidFill>
                  <a:schemeClr val="tx2"/>
                </a:solidFill>
              </a:rPr>
              <a:t> </a:t>
            </a:r>
            <a:r>
              <a:rPr lang="en-GB" sz="1800" dirty="0">
                <a:solidFill>
                  <a:schemeClr val="tx2"/>
                </a:solidFill>
              </a:rPr>
              <a:t>– 510</a:t>
            </a:r>
          </a:p>
          <a:p>
            <a:pPr marL="0" indent="0">
              <a:buNone/>
            </a:pPr>
            <a:r>
              <a:rPr lang="en-GB" sz="1800" dirty="0" smtClean="0">
                <a:solidFill>
                  <a:schemeClr val="tx2"/>
                </a:solidFill>
              </a:rPr>
              <a:t>	-</a:t>
            </a:r>
            <a:r>
              <a:rPr lang="en-GB" sz="1800" dirty="0" err="1" smtClean="0">
                <a:solidFill>
                  <a:schemeClr val="tx2"/>
                </a:solidFill>
              </a:rPr>
              <a:t>Cwsmeriaid</a:t>
            </a:r>
            <a:r>
              <a:rPr lang="en-GB" sz="1800" dirty="0" smtClean="0">
                <a:solidFill>
                  <a:schemeClr val="tx2"/>
                </a:solidFill>
              </a:rPr>
              <a:t> </a:t>
            </a:r>
            <a:r>
              <a:rPr lang="en-GB" sz="1800" dirty="0">
                <a:solidFill>
                  <a:schemeClr val="tx2"/>
                </a:solidFill>
              </a:rPr>
              <a:t>y </a:t>
            </a:r>
            <a:r>
              <a:rPr lang="en-GB" sz="1800" dirty="0" err="1">
                <a:solidFill>
                  <a:schemeClr val="tx2"/>
                </a:solidFill>
              </a:rPr>
              <a:t>darparwn</a:t>
            </a:r>
            <a:r>
              <a:rPr lang="en-GB" sz="1800" dirty="0">
                <a:solidFill>
                  <a:schemeClr val="tx2"/>
                </a:solidFill>
              </a:rPr>
              <a:t> </a:t>
            </a:r>
            <a:r>
              <a:rPr lang="en-GB" sz="1800" dirty="0" err="1">
                <a:solidFill>
                  <a:schemeClr val="tx2"/>
                </a:solidFill>
              </a:rPr>
              <a:t>newidiad</a:t>
            </a:r>
            <a:r>
              <a:rPr lang="en-GB" sz="1800" dirty="0">
                <a:solidFill>
                  <a:schemeClr val="tx2"/>
                </a:solidFill>
              </a:rPr>
              <a:t> </a:t>
            </a:r>
            <a:r>
              <a:rPr lang="en-GB" sz="1800" dirty="0" err="1">
                <a:solidFill>
                  <a:schemeClr val="tx2"/>
                </a:solidFill>
              </a:rPr>
              <a:t>nwy</a:t>
            </a:r>
            <a:r>
              <a:rPr lang="en-GB" sz="1800" dirty="0">
                <a:solidFill>
                  <a:schemeClr val="tx2"/>
                </a:solidFill>
              </a:rPr>
              <a:t> Di-</a:t>
            </a:r>
            <a:r>
              <a:rPr lang="en-GB" sz="1800" dirty="0" err="1">
                <a:solidFill>
                  <a:schemeClr val="tx2"/>
                </a:solidFill>
              </a:rPr>
              <a:t>dâl</a:t>
            </a:r>
            <a:r>
              <a:rPr lang="en-GB" sz="1800" dirty="0">
                <a:solidFill>
                  <a:schemeClr val="tx2"/>
                </a:solidFill>
              </a:rPr>
              <a:t> </a:t>
            </a:r>
            <a:r>
              <a:rPr lang="en-GB" sz="1800" dirty="0" err="1">
                <a:solidFill>
                  <a:schemeClr val="tx2"/>
                </a:solidFill>
              </a:rPr>
              <a:t>iddynt</a:t>
            </a:r>
            <a:r>
              <a:rPr lang="en-GB" sz="1800" dirty="0">
                <a:solidFill>
                  <a:schemeClr val="tx2"/>
                </a:solidFill>
              </a:rPr>
              <a:t> – 32</a:t>
            </a:r>
          </a:p>
          <a:p>
            <a:pPr marL="0" indent="0">
              <a:buNone/>
            </a:pPr>
            <a:r>
              <a:rPr lang="en-GB" sz="1800" dirty="0" smtClean="0">
                <a:solidFill>
                  <a:schemeClr val="tx2"/>
                </a:solidFill>
              </a:rPr>
              <a:t>	-</a:t>
            </a:r>
            <a:r>
              <a:rPr lang="en-GB" sz="1800" dirty="0" err="1" smtClean="0">
                <a:solidFill>
                  <a:schemeClr val="tx2"/>
                </a:solidFill>
              </a:rPr>
              <a:t>Dechreuwyr</a:t>
            </a:r>
            <a:r>
              <a:rPr lang="en-GB" sz="1800" dirty="0" smtClean="0">
                <a:solidFill>
                  <a:schemeClr val="tx2"/>
                </a:solidFill>
              </a:rPr>
              <a:t> </a:t>
            </a:r>
            <a:r>
              <a:rPr lang="en-GB" sz="1800" dirty="0" err="1">
                <a:solidFill>
                  <a:schemeClr val="tx2"/>
                </a:solidFill>
              </a:rPr>
              <a:t>hollol</a:t>
            </a:r>
            <a:r>
              <a:rPr lang="en-GB" sz="1800" dirty="0">
                <a:solidFill>
                  <a:schemeClr val="tx2"/>
                </a:solidFill>
              </a:rPr>
              <a:t> </a:t>
            </a:r>
            <a:r>
              <a:rPr lang="en-GB" sz="1800" dirty="0" err="1">
                <a:solidFill>
                  <a:schemeClr val="tx2"/>
                </a:solidFill>
              </a:rPr>
              <a:t>newydd</a:t>
            </a:r>
            <a:r>
              <a:rPr lang="en-GB" sz="1800" dirty="0">
                <a:solidFill>
                  <a:schemeClr val="tx2"/>
                </a:solidFill>
              </a:rPr>
              <a:t> – </a:t>
            </a:r>
            <a:r>
              <a:rPr lang="en-GB" sz="1800" dirty="0" smtClean="0">
                <a:solidFill>
                  <a:schemeClr val="tx2"/>
                </a:solidFill>
              </a:rPr>
              <a:t>88</a:t>
            </a:r>
            <a:br>
              <a:rPr lang="en-GB" sz="1800" dirty="0" smtClean="0">
                <a:solidFill>
                  <a:schemeClr val="tx2"/>
                </a:solidFill>
              </a:rPr>
            </a:br>
            <a:endParaRPr lang="en-GB" sz="1800" dirty="0">
              <a:solidFill>
                <a:schemeClr val="tx2"/>
              </a:solidFill>
            </a:endParaRPr>
          </a:p>
          <a:p>
            <a:pPr marL="0" indent="0">
              <a:buNone/>
            </a:pPr>
            <a:r>
              <a:rPr lang="en-GB" sz="1800" dirty="0" smtClean="0">
                <a:solidFill>
                  <a:schemeClr val="tx2"/>
                </a:solidFill>
              </a:rPr>
              <a:t>•</a:t>
            </a:r>
            <a:r>
              <a:rPr lang="en-GB" sz="1800" dirty="0" err="1" smtClean="0">
                <a:solidFill>
                  <a:schemeClr val="tx2"/>
                </a:solidFill>
              </a:rPr>
              <a:t>Darparwyd</a:t>
            </a:r>
            <a:r>
              <a:rPr lang="en-GB" sz="1800" dirty="0" smtClean="0">
                <a:solidFill>
                  <a:schemeClr val="tx2"/>
                </a:solidFill>
              </a:rPr>
              <a:t> </a:t>
            </a:r>
            <a:r>
              <a:rPr lang="en-GB" sz="1800" dirty="0">
                <a:solidFill>
                  <a:schemeClr val="tx2"/>
                </a:solidFill>
              </a:rPr>
              <a:t>5,496 o </a:t>
            </a:r>
            <a:r>
              <a:rPr lang="en-GB" sz="1800" dirty="0" err="1">
                <a:solidFill>
                  <a:schemeClr val="tx2"/>
                </a:solidFill>
              </a:rPr>
              <a:t>larymau</a:t>
            </a:r>
            <a:r>
              <a:rPr lang="en-GB" sz="1800" dirty="0">
                <a:solidFill>
                  <a:schemeClr val="tx2"/>
                </a:solidFill>
              </a:rPr>
              <a:t> CO ‘</a:t>
            </a:r>
            <a:r>
              <a:rPr lang="en-GB" sz="1800" dirty="0" err="1">
                <a:solidFill>
                  <a:schemeClr val="tx2"/>
                </a:solidFill>
              </a:rPr>
              <a:t>llynedd</a:t>
            </a:r>
            <a:r>
              <a:rPr lang="en-GB" sz="1800" dirty="0">
                <a:solidFill>
                  <a:schemeClr val="tx2"/>
                </a:solidFill>
              </a:rPr>
              <a:t> – </a:t>
            </a:r>
            <a:r>
              <a:rPr lang="en-GB" sz="1800" dirty="0" err="1">
                <a:solidFill>
                  <a:schemeClr val="tx2"/>
                </a:solidFill>
              </a:rPr>
              <a:t>sef</a:t>
            </a:r>
            <a:r>
              <a:rPr lang="en-GB" sz="1800" dirty="0">
                <a:solidFill>
                  <a:schemeClr val="tx2"/>
                </a:solidFill>
              </a:rPr>
              <a:t> </a:t>
            </a:r>
            <a:r>
              <a:rPr lang="en-GB" sz="1800" dirty="0" err="1">
                <a:solidFill>
                  <a:schemeClr val="tx2"/>
                </a:solidFill>
              </a:rPr>
              <a:t>cynnydd</a:t>
            </a:r>
            <a:r>
              <a:rPr lang="en-GB" sz="1800" dirty="0">
                <a:solidFill>
                  <a:schemeClr val="tx2"/>
                </a:solidFill>
              </a:rPr>
              <a:t> o 234 o </a:t>
            </a:r>
            <a:r>
              <a:rPr lang="en-GB" sz="1800" dirty="0" err="1">
                <a:solidFill>
                  <a:schemeClr val="tx2"/>
                </a:solidFill>
              </a:rPr>
              <a:t>larymau</a:t>
            </a:r>
            <a:r>
              <a:rPr lang="en-GB" sz="1800" dirty="0">
                <a:solidFill>
                  <a:schemeClr val="tx2"/>
                </a:solidFill>
              </a:rPr>
              <a:t> (4%).</a:t>
            </a:r>
          </a:p>
          <a:p>
            <a:pPr marL="0" indent="0">
              <a:buNone/>
            </a:pPr>
            <a:endParaRPr lang="en-GB" sz="36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15</a:t>
            </a:fld>
            <a:endParaRPr lang="en-GB"/>
          </a:p>
        </p:txBody>
      </p:sp>
    </p:spTree>
    <p:extLst>
      <p:ext uri="{BB962C8B-B14F-4D97-AF65-F5344CB8AC3E}">
        <p14:creationId xmlns:p14="http://schemas.microsoft.com/office/powerpoint/2010/main" val="269484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GB" sz="2800" dirty="0"/>
              <a:t>Cystadleuaeth diogelwch CO ysgolion</a:t>
            </a:r>
            <a:r>
              <a:rPr lang="en-GB" sz="2800" b="1" dirty="0"/>
              <a:t>		</a:t>
            </a:r>
          </a:p>
        </p:txBody>
      </p:sp>
      <p:sp>
        <p:nvSpPr>
          <p:cNvPr id="3" name="Content Placeholder 2"/>
          <p:cNvSpPr>
            <a:spLocks noGrp="1"/>
          </p:cNvSpPr>
          <p:nvPr>
            <p:ph idx="1"/>
          </p:nvPr>
        </p:nvSpPr>
        <p:spPr>
          <a:xfrm>
            <a:off x="174503" y="1463118"/>
            <a:ext cx="8748464" cy="4857403"/>
          </a:xfrm>
        </p:spPr>
        <p:txBody>
          <a:bodyPr>
            <a:normAutofit/>
          </a:bodyPr>
          <a:lstStyle/>
          <a:p>
            <a:pPr marL="457200" lvl="1" indent="0">
              <a:buNone/>
            </a:pPr>
            <a:r>
              <a:rPr lang="en-GB" sz="1800" dirty="0">
                <a:solidFill>
                  <a:schemeClr val="tx2"/>
                </a:solidFill>
              </a:rPr>
              <a:t>•	</a:t>
            </a:r>
            <a:r>
              <a:rPr lang="en-GB" sz="1800" dirty="0" err="1">
                <a:solidFill>
                  <a:schemeClr val="tx2"/>
                </a:solidFill>
              </a:rPr>
              <a:t>Crëwyd</a:t>
            </a:r>
            <a:r>
              <a:rPr lang="en-GB" sz="1800" dirty="0">
                <a:solidFill>
                  <a:schemeClr val="tx2"/>
                </a:solidFill>
              </a:rPr>
              <a:t> </a:t>
            </a:r>
            <a:r>
              <a:rPr lang="en-GB" sz="1800" dirty="0" err="1">
                <a:solidFill>
                  <a:schemeClr val="tx2"/>
                </a:solidFill>
              </a:rPr>
              <a:t>cynllun</a:t>
            </a:r>
            <a:r>
              <a:rPr lang="en-GB" sz="1800" dirty="0">
                <a:solidFill>
                  <a:schemeClr val="tx2"/>
                </a:solidFill>
              </a:rPr>
              <a:t> </a:t>
            </a:r>
            <a:r>
              <a:rPr lang="en-GB" sz="1800" dirty="0" err="1">
                <a:solidFill>
                  <a:schemeClr val="tx2"/>
                </a:solidFill>
              </a:rPr>
              <a:t>cyfathrebu</a:t>
            </a:r>
            <a:r>
              <a:rPr lang="en-GB" sz="1800" dirty="0">
                <a:solidFill>
                  <a:schemeClr val="tx2"/>
                </a:solidFill>
              </a:rPr>
              <a:t> </a:t>
            </a:r>
            <a:r>
              <a:rPr lang="en-GB" sz="1800" dirty="0" err="1">
                <a:solidFill>
                  <a:schemeClr val="tx2"/>
                </a:solidFill>
              </a:rPr>
              <a:t>trylwyr</a:t>
            </a:r>
            <a:r>
              <a:rPr lang="en-GB" sz="1800" dirty="0">
                <a:solidFill>
                  <a:schemeClr val="tx2"/>
                </a:solidFill>
              </a:rPr>
              <a:t>:</a:t>
            </a:r>
          </a:p>
          <a:p>
            <a:pPr marL="457200" lvl="1" indent="0">
              <a:buNone/>
            </a:pPr>
            <a:r>
              <a:rPr lang="en-GB" sz="1800" dirty="0" smtClean="0">
                <a:solidFill>
                  <a:schemeClr val="tx2"/>
                </a:solidFill>
              </a:rPr>
              <a:t>	-</a:t>
            </a:r>
            <a:r>
              <a:rPr lang="en-GB" sz="1800" dirty="0">
                <a:solidFill>
                  <a:schemeClr val="tx2"/>
                </a:solidFill>
              </a:rPr>
              <a:t>	</a:t>
            </a:r>
            <a:r>
              <a:rPr lang="en-GB" sz="1800" dirty="0" err="1">
                <a:solidFill>
                  <a:schemeClr val="tx2"/>
                </a:solidFill>
              </a:rPr>
              <a:t>Cymeradwyaeth</a:t>
            </a:r>
            <a:r>
              <a:rPr lang="en-GB" sz="1800" dirty="0">
                <a:solidFill>
                  <a:schemeClr val="tx2"/>
                </a:solidFill>
              </a:rPr>
              <a:t> </a:t>
            </a:r>
            <a:r>
              <a:rPr lang="en-GB" sz="1800" dirty="0" err="1">
                <a:solidFill>
                  <a:schemeClr val="tx2"/>
                </a:solidFill>
              </a:rPr>
              <a:t>sêr</a:t>
            </a:r>
            <a:r>
              <a:rPr lang="en-GB" sz="1800" dirty="0">
                <a:solidFill>
                  <a:schemeClr val="tx2"/>
                </a:solidFill>
              </a:rPr>
              <a:t> ac </a:t>
            </a:r>
            <a:r>
              <a:rPr lang="en-GB" sz="1800" dirty="0" err="1">
                <a:solidFill>
                  <a:schemeClr val="tx2"/>
                </a:solidFill>
              </a:rPr>
              <a:t>enwogion</a:t>
            </a:r>
            <a:r>
              <a:rPr lang="en-GB" sz="1800" dirty="0">
                <a:solidFill>
                  <a:schemeClr val="tx2"/>
                </a:solidFill>
              </a:rPr>
              <a:t> – </a:t>
            </a:r>
            <a:r>
              <a:rPr lang="en-GB" sz="1800" dirty="0" err="1">
                <a:solidFill>
                  <a:schemeClr val="tx2"/>
                </a:solidFill>
              </a:rPr>
              <a:t>cyn-chwaraewr</a:t>
            </a:r>
            <a:r>
              <a:rPr lang="en-GB" sz="1800" dirty="0">
                <a:solidFill>
                  <a:schemeClr val="tx2"/>
                </a:solidFill>
              </a:rPr>
              <a:t> </a:t>
            </a:r>
            <a:r>
              <a:rPr lang="en-GB" sz="1800" dirty="0" err="1">
                <a:solidFill>
                  <a:schemeClr val="tx2"/>
                </a:solidFill>
              </a:rPr>
              <a:t>rygbi’r</a:t>
            </a:r>
            <a:r>
              <a:rPr lang="en-GB" sz="1800" dirty="0">
                <a:solidFill>
                  <a:schemeClr val="tx2"/>
                </a:solidFill>
              </a:rPr>
              <a:t> </a:t>
            </a:r>
            <a:r>
              <a:rPr lang="en-GB" sz="1800" dirty="0" err="1">
                <a:solidFill>
                  <a:schemeClr val="tx2"/>
                </a:solidFill>
              </a:rPr>
              <a:t>Llewod</a:t>
            </a:r>
            <a:r>
              <a:rPr lang="en-GB" sz="1800" dirty="0">
                <a:solidFill>
                  <a:schemeClr val="tx2"/>
                </a:solidFill>
              </a:rPr>
              <a:t> </a:t>
            </a:r>
            <a:r>
              <a:rPr lang="en-GB" sz="1800" dirty="0" smtClean="0">
                <a:solidFill>
                  <a:schemeClr val="tx2"/>
                </a:solidFill>
              </a:rPr>
              <a:t>	a </a:t>
            </a:r>
            <a:r>
              <a:rPr lang="en-GB" sz="1800" dirty="0" err="1">
                <a:solidFill>
                  <a:schemeClr val="tx2"/>
                </a:solidFill>
              </a:rPr>
              <a:t>Chymru</a:t>
            </a:r>
            <a:r>
              <a:rPr lang="en-GB" sz="1800" dirty="0">
                <a:solidFill>
                  <a:schemeClr val="tx2"/>
                </a:solidFill>
              </a:rPr>
              <a:t>, Tom </a:t>
            </a:r>
            <a:r>
              <a:rPr lang="en-GB" sz="1800" dirty="0" err="1">
                <a:solidFill>
                  <a:schemeClr val="tx2"/>
                </a:solidFill>
              </a:rPr>
              <a:t>Shanklin</a:t>
            </a:r>
            <a:endParaRPr lang="en-GB" sz="1800" dirty="0">
              <a:solidFill>
                <a:schemeClr val="tx2"/>
              </a:solidFill>
            </a:endParaRPr>
          </a:p>
          <a:p>
            <a:pPr marL="457200" lvl="1" indent="0">
              <a:buNone/>
            </a:pPr>
            <a:r>
              <a:rPr lang="en-GB" sz="1800" dirty="0" smtClean="0">
                <a:solidFill>
                  <a:schemeClr val="tx2"/>
                </a:solidFill>
              </a:rPr>
              <a:t>	-</a:t>
            </a:r>
            <a:r>
              <a:rPr lang="en-GB" sz="1800" dirty="0">
                <a:solidFill>
                  <a:schemeClr val="tx2"/>
                </a:solidFill>
              </a:rPr>
              <a:t>	</a:t>
            </a:r>
            <a:r>
              <a:rPr lang="en-GB" sz="1800" dirty="0" err="1">
                <a:solidFill>
                  <a:schemeClr val="tx2"/>
                </a:solidFill>
              </a:rPr>
              <a:t>Ymgyrch</a:t>
            </a:r>
            <a:r>
              <a:rPr lang="en-GB" sz="1800" dirty="0">
                <a:solidFill>
                  <a:schemeClr val="tx2"/>
                </a:solidFill>
              </a:rPr>
              <a:t> </a:t>
            </a:r>
            <a:r>
              <a:rPr lang="en-GB" sz="1800" dirty="0" err="1">
                <a:solidFill>
                  <a:schemeClr val="tx2"/>
                </a:solidFill>
              </a:rPr>
              <a:t>hyrwyddo</a:t>
            </a:r>
            <a:r>
              <a:rPr lang="en-GB" sz="1800" dirty="0">
                <a:solidFill>
                  <a:schemeClr val="tx2"/>
                </a:solidFill>
              </a:rPr>
              <a:t> </a:t>
            </a:r>
            <a:r>
              <a:rPr lang="en-GB" sz="1800" dirty="0" err="1">
                <a:solidFill>
                  <a:schemeClr val="tx2"/>
                </a:solidFill>
              </a:rPr>
              <a:t>penodol</a:t>
            </a:r>
            <a:r>
              <a:rPr lang="en-GB" sz="1800" dirty="0">
                <a:solidFill>
                  <a:schemeClr val="tx2"/>
                </a:solidFill>
              </a:rPr>
              <a:t> </a:t>
            </a:r>
            <a:r>
              <a:rPr lang="en-GB" sz="1800" dirty="0" err="1">
                <a:solidFill>
                  <a:schemeClr val="tx2"/>
                </a:solidFill>
              </a:rPr>
              <a:t>ar</a:t>
            </a:r>
            <a:r>
              <a:rPr lang="en-GB" sz="1800" dirty="0">
                <a:solidFill>
                  <a:schemeClr val="tx2"/>
                </a:solidFill>
              </a:rPr>
              <a:t> Facebook – a </a:t>
            </a:r>
            <a:r>
              <a:rPr lang="en-GB" sz="1800" dirty="0" err="1">
                <a:solidFill>
                  <a:schemeClr val="tx2"/>
                </a:solidFill>
              </a:rPr>
              <a:t>welwyd</a:t>
            </a:r>
            <a:r>
              <a:rPr lang="en-GB" sz="1800" dirty="0">
                <a:solidFill>
                  <a:schemeClr val="tx2"/>
                </a:solidFill>
              </a:rPr>
              <a:t> </a:t>
            </a:r>
            <a:r>
              <a:rPr lang="en-GB" sz="1800" dirty="0" err="1">
                <a:solidFill>
                  <a:schemeClr val="tx2"/>
                </a:solidFill>
              </a:rPr>
              <a:t>gan</a:t>
            </a:r>
            <a:r>
              <a:rPr lang="en-GB" sz="1800" dirty="0">
                <a:solidFill>
                  <a:schemeClr val="tx2"/>
                </a:solidFill>
              </a:rPr>
              <a:t> </a:t>
            </a:r>
            <a:r>
              <a:rPr lang="en-GB" sz="1800" dirty="0" err="1">
                <a:solidFill>
                  <a:schemeClr val="tx2"/>
                </a:solidFill>
              </a:rPr>
              <a:t>fwy</a:t>
            </a:r>
            <a:r>
              <a:rPr lang="en-GB" sz="1800" dirty="0">
                <a:solidFill>
                  <a:schemeClr val="tx2"/>
                </a:solidFill>
              </a:rPr>
              <a:t> </a:t>
            </a:r>
            <a:r>
              <a:rPr lang="en-GB" sz="1800" dirty="0" err="1">
                <a:solidFill>
                  <a:schemeClr val="tx2"/>
                </a:solidFill>
              </a:rPr>
              <a:t>na</a:t>
            </a:r>
            <a:r>
              <a:rPr lang="en-GB" sz="1800" dirty="0">
                <a:solidFill>
                  <a:schemeClr val="tx2"/>
                </a:solidFill>
              </a:rPr>
              <a:t> </a:t>
            </a:r>
            <a:r>
              <a:rPr lang="en-GB" sz="1800" dirty="0" smtClean="0">
                <a:solidFill>
                  <a:schemeClr val="tx2"/>
                </a:solidFill>
              </a:rPr>
              <a:t>	153,000 </a:t>
            </a:r>
            <a:r>
              <a:rPr lang="en-GB" sz="1800" dirty="0">
                <a:solidFill>
                  <a:schemeClr val="tx2"/>
                </a:solidFill>
              </a:rPr>
              <a:t>o </a:t>
            </a:r>
            <a:r>
              <a:rPr lang="en-GB" sz="1800" dirty="0" err="1">
                <a:solidFill>
                  <a:schemeClr val="tx2"/>
                </a:solidFill>
              </a:rPr>
              <a:t>bobl</a:t>
            </a:r>
            <a:endParaRPr lang="en-GB" sz="1800" dirty="0">
              <a:solidFill>
                <a:schemeClr val="tx2"/>
              </a:solidFill>
            </a:endParaRPr>
          </a:p>
          <a:p>
            <a:pPr marL="457200" lvl="1" indent="0">
              <a:buNone/>
            </a:pPr>
            <a:r>
              <a:rPr lang="en-GB" sz="1800" dirty="0" smtClean="0">
                <a:solidFill>
                  <a:schemeClr val="tx2"/>
                </a:solidFill>
              </a:rPr>
              <a:t>	-</a:t>
            </a:r>
            <a:r>
              <a:rPr lang="en-GB" sz="1800" dirty="0" err="1" smtClean="0">
                <a:solidFill>
                  <a:schemeClr val="tx2"/>
                </a:solidFill>
              </a:rPr>
              <a:t>Cyhoeddwyd</a:t>
            </a:r>
            <a:r>
              <a:rPr lang="en-GB" sz="1800" dirty="0" smtClean="0">
                <a:solidFill>
                  <a:schemeClr val="tx2"/>
                </a:solidFill>
              </a:rPr>
              <a:t> </a:t>
            </a:r>
            <a:r>
              <a:rPr lang="en-GB" sz="1800" dirty="0" err="1">
                <a:solidFill>
                  <a:schemeClr val="tx2"/>
                </a:solidFill>
              </a:rPr>
              <a:t>datganiadau</a:t>
            </a:r>
            <a:r>
              <a:rPr lang="en-GB" sz="1800" dirty="0">
                <a:solidFill>
                  <a:schemeClr val="tx2"/>
                </a:solidFill>
              </a:rPr>
              <a:t> </a:t>
            </a:r>
            <a:r>
              <a:rPr lang="en-GB" sz="1800" dirty="0" err="1">
                <a:solidFill>
                  <a:schemeClr val="tx2"/>
                </a:solidFill>
              </a:rPr>
              <a:t>i’r</a:t>
            </a:r>
            <a:r>
              <a:rPr lang="en-GB" sz="1800" dirty="0">
                <a:solidFill>
                  <a:schemeClr val="tx2"/>
                </a:solidFill>
              </a:rPr>
              <a:t> </a:t>
            </a:r>
            <a:r>
              <a:rPr lang="en-GB" sz="1800" dirty="0" err="1">
                <a:solidFill>
                  <a:schemeClr val="tx2"/>
                </a:solidFill>
              </a:rPr>
              <a:t>wasg</a:t>
            </a:r>
            <a:r>
              <a:rPr lang="en-GB" sz="1800" dirty="0">
                <a:solidFill>
                  <a:schemeClr val="tx2"/>
                </a:solidFill>
              </a:rPr>
              <a:t> </a:t>
            </a:r>
            <a:r>
              <a:rPr lang="en-GB" sz="1800" dirty="0" err="1">
                <a:solidFill>
                  <a:schemeClr val="tx2"/>
                </a:solidFill>
              </a:rPr>
              <a:t>gyffredinol</a:t>
            </a:r>
            <a:r>
              <a:rPr lang="en-GB" sz="1800" dirty="0">
                <a:solidFill>
                  <a:schemeClr val="tx2"/>
                </a:solidFill>
              </a:rPr>
              <a:t> </a:t>
            </a:r>
            <a:r>
              <a:rPr lang="en-GB" sz="1800" dirty="0" err="1">
                <a:solidFill>
                  <a:schemeClr val="tx2"/>
                </a:solidFill>
              </a:rPr>
              <a:t>a’r</a:t>
            </a:r>
            <a:r>
              <a:rPr lang="en-GB" sz="1800" dirty="0">
                <a:solidFill>
                  <a:schemeClr val="tx2"/>
                </a:solidFill>
              </a:rPr>
              <a:t> </a:t>
            </a:r>
            <a:r>
              <a:rPr lang="en-GB" sz="1800" dirty="0" err="1">
                <a:solidFill>
                  <a:schemeClr val="tx2"/>
                </a:solidFill>
              </a:rPr>
              <a:t>wasg</a:t>
            </a:r>
            <a:r>
              <a:rPr lang="en-GB" sz="1800" dirty="0">
                <a:solidFill>
                  <a:schemeClr val="tx2"/>
                </a:solidFill>
              </a:rPr>
              <a:t> </a:t>
            </a:r>
            <a:r>
              <a:rPr lang="en-GB" sz="1800" dirty="0" err="1">
                <a:solidFill>
                  <a:schemeClr val="tx2"/>
                </a:solidFill>
              </a:rPr>
              <a:t>fwy</a:t>
            </a:r>
            <a:r>
              <a:rPr lang="en-GB" sz="1800" dirty="0">
                <a:solidFill>
                  <a:schemeClr val="tx2"/>
                </a:solidFill>
              </a:rPr>
              <a:t> </a:t>
            </a:r>
            <a:r>
              <a:rPr lang="en-GB" sz="1800" dirty="0" err="1">
                <a:solidFill>
                  <a:schemeClr val="tx2"/>
                </a:solidFill>
              </a:rPr>
              <a:t>lleol</a:t>
            </a:r>
            <a:endParaRPr lang="en-GB" sz="1800" dirty="0">
              <a:solidFill>
                <a:schemeClr val="tx2"/>
              </a:solidFill>
            </a:endParaRPr>
          </a:p>
          <a:p>
            <a:pPr marL="457200" lvl="1" indent="0">
              <a:buNone/>
            </a:pPr>
            <a:r>
              <a:rPr lang="en-GB" sz="1800" dirty="0" smtClean="0">
                <a:solidFill>
                  <a:schemeClr val="tx2"/>
                </a:solidFill>
              </a:rPr>
              <a:t>	-</a:t>
            </a:r>
            <a:r>
              <a:rPr lang="en-GB" sz="1800" dirty="0" err="1" smtClean="0">
                <a:solidFill>
                  <a:schemeClr val="tx2"/>
                </a:solidFill>
              </a:rPr>
              <a:t>Anfonwyd</a:t>
            </a:r>
            <a:r>
              <a:rPr lang="en-GB" sz="1800" dirty="0" smtClean="0">
                <a:solidFill>
                  <a:schemeClr val="tx2"/>
                </a:solidFill>
              </a:rPr>
              <a:t> </a:t>
            </a:r>
            <a:r>
              <a:rPr lang="en-GB" sz="1800" dirty="0" err="1">
                <a:solidFill>
                  <a:schemeClr val="tx2"/>
                </a:solidFill>
              </a:rPr>
              <a:t>mwy</a:t>
            </a:r>
            <a:r>
              <a:rPr lang="en-GB" sz="1800" dirty="0">
                <a:solidFill>
                  <a:schemeClr val="tx2"/>
                </a:solidFill>
              </a:rPr>
              <a:t> </a:t>
            </a:r>
            <a:r>
              <a:rPr lang="en-GB" sz="1800" dirty="0" err="1">
                <a:solidFill>
                  <a:schemeClr val="tx2"/>
                </a:solidFill>
              </a:rPr>
              <a:t>na</a:t>
            </a:r>
            <a:r>
              <a:rPr lang="en-GB" sz="1800" dirty="0">
                <a:solidFill>
                  <a:schemeClr val="tx2"/>
                </a:solidFill>
              </a:rPr>
              <a:t> 2,000 o </a:t>
            </a:r>
            <a:r>
              <a:rPr lang="en-GB" sz="1800" dirty="0" err="1">
                <a:solidFill>
                  <a:schemeClr val="tx2"/>
                </a:solidFill>
              </a:rPr>
              <a:t>lythyrau</a:t>
            </a:r>
            <a:r>
              <a:rPr lang="en-GB" sz="1800" dirty="0">
                <a:solidFill>
                  <a:schemeClr val="tx2"/>
                </a:solidFill>
              </a:rPr>
              <a:t> at bob </a:t>
            </a:r>
            <a:r>
              <a:rPr lang="en-GB" sz="1800" dirty="0" err="1">
                <a:solidFill>
                  <a:schemeClr val="tx2"/>
                </a:solidFill>
              </a:rPr>
              <a:t>ysgol</a:t>
            </a:r>
            <a:r>
              <a:rPr lang="en-GB" sz="1800" dirty="0">
                <a:solidFill>
                  <a:schemeClr val="tx2"/>
                </a:solidFill>
              </a:rPr>
              <a:t> </a:t>
            </a:r>
            <a:r>
              <a:rPr lang="en-GB" sz="1800" dirty="0" err="1">
                <a:solidFill>
                  <a:schemeClr val="tx2"/>
                </a:solidFill>
              </a:rPr>
              <a:t>gynradd</a:t>
            </a:r>
            <a:r>
              <a:rPr lang="en-GB" sz="1800" dirty="0">
                <a:solidFill>
                  <a:schemeClr val="tx2"/>
                </a:solidFill>
              </a:rPr>
              <a:t> </a:t>
            </a:r>
            <a:r>
              <a:rPr lang="en-GB" sz="1800" dirty="0" err="1">
                <a:solidFill>
                  <a:schemeClr val="tx2"/>
                </a:solidFill>
              </a:rPr>
              <a:t>yng</a:t>
            </a:r>
            <a:r>
              <a:rPr lang="en-GB" sz="1800" dirty="0">
                <a:solidFill>
                  <a:schemeClr val="tx2"/>
                </a:solidFill>
              </a:rPr>
              <a:t> </a:t>
            </a:r>
            <a:r>
              <a:rPr lang="en-GB" sz="1800" dirty="0" err="1">
                <a:solidFill>
                  <a:schemeClr val="tx2"/>
                </a:solidFill>
              </a:rPr>
              <a:t>Nghymru</a:t>
            </a:r>
            <a:r>
              <a:rPr lang="en-GB" sz="1800" dirty="0">
                <a:solidFill>
                  <a:schemeClr val="tx2"/>
                </a:solidFill>
              </a:rPr>
              <a:t> a </a:t>
            </a:r>
            <a:r>
              <a:rPr lang="en-GB" sz="1800" dirty="0" smtClean="0">
                <a:solidFill>
                  <a:schemeClr val="tx2"/>
                </a:solidFill>
              </a:rPr>
              <a:t>	de-</a:t>
            </a:r>
            <a:r>
              <a:rPr lang="en-GB" sz="1800" dirty="0" err="1" smtClean="0">
                <a:solidFill>
                  <a:schemeClr val="tx2"/>
                </a:solidFill>
              </a:rPr>
              <a:t>orllewin</a:t>
            </a:r>
            <a:r>
              <a:rPr lang="en-GB" sz="1800" dirty="0" smtClean="0">
                <a:solidFill>
                  <a:schemeClr val="tx2"/>
                </a:solidFill>
              </a:rPr>
              <a:t> </a:t>
            </a:r>
            <a:r>
              <a:rPr lang="en-GB" sz="1800" dirty="0" err="1">
                <a:solidFill>
                  <a:schemeClr val="tx2"/>
                </a:solidFill>
              </a:rPr>
              <a:t>Lloegr</a:t>
            </a:r>
            <a:endParaRPr lang="en-GB" sz="1800" dirty="0">
              <a:solidFill>
                <a:schemeClr val="tx2"/>
              </a:solidFill>
            </a:endParaRPr>
          </a:p>
          <a:p>
            <a:pPr marL="457200" lvl="1" indent="0">
              <a:buNone/>
            </a:pPr>
            <a:r>
              <a:rPr lang="en-GB" sz="1800" dirty="0" smtClean="0">
                <a:solidFill>
                  <a:schemeClr val="tx2"/>
                </a:solidFill>
              </a:rPr>
              <a:t>	-</a:t>
            </a:r>
            <a:r>
              <a:rPr lang="en-GB" sz="1800" dirty="0" err="1" smtClean="0">
                <a:solidFill>
                  <a:schemeClr val="tx2"/>
                </a:solidFill>
              </a:rPr>
              <a:t>Ymgyrch</a:t>
            </a:r>
            <a:r>
              <a:rPr lang="en-GB" sz="1800" dirty="0" smtClean="0">
                <a:solidFill>
                  <a:schemeClr val="tx2"/>
                </a:solidFill>
              </a:rPr>
              <a:t> </a:t>
            </a:r>
            <a:r>
              <a:rPr lang="en-GB" sz="1800" dirty="0" err="1">
                <a:solidFill>
                  <a:schemeClr val="tx2"/>
                </a:solidFill>
              </a:rPr>
              <a:t>hyrwyddo</a:t>
            </a:r>
            <a:r>
              <a:rPr lang="en-GB" sz="1800" dirty="0">
                <a:solidFill>
                  <a:schemeClr val="tx2"/>
                </a:solidFill>
              </a:rPr>
              <a:t> </a:t>
            </a:r>
            <a:r>
              <a:rPr lang="en-GB" sz="1800" dirty="0" err="1">
                <a:solidFill>
                  <a:schemeClr val="tx2"/>
                </a:solidFill>
              </a:rPr>
              <a:t>mewnol</a:t>
            </a:r>
            <a:r>
              <a:rPr lang="en-GB" sz="1800" dirty="0">
                <a:solidFill>
                  <a:schemeClr val="tx2"/>
                </a:solidFill>
              </a:rPr>
              <a:t>: </a:t>
            </a:r>
            <a:r>
              <a:rPr lang="en-GB" sz="1800" dirty="0" err="1">
                <a:solidFill>
                  <a:schemeClr val="tx2"/>
                </a:solidFill>
              </a:rPr>
              <a:t>posteri</a:t>
            </a:r>
            <a:r>
              <a:rPr lang="en-GB" sz="1800" dirty="0">
                <a:solidFill>
                  <a:schemeClr val="tx2"/>
                </a:solidFill>
              </a:rPr>
              <a:t>, e-</a:t>
            </a:r>
            <a:r>
              <a:rPr lang="en-GB" sz="1800" dirty="0" err="1">
                <a:solidFill>
                  <a:schemeClr val="tx2"/>
                </a:solidFill>
              </a:rPr>
              <a:t>byst</a:t>
            </a:r>
            <a:r>
              <a:rPr lang="en-GB" sz="1800" dirty="0">
                <a:solidFill>
                  <a:schemeClr val="tx2"/>
                </a:solidFill>
              </a:rPr>
              <a:t>, </a:t>
            </a:r>
            <a:r>
              <a:rPr lang="en-GB" sz="1800" dirty="0" err="1">
                <a:solidFill>
                  <a:schemeClr val="tx2"/>
                </a:solidFill>
              </a:rPr>
              <a:t>negeseuon</a:t>
            </a:r>
            <a:r>
              <a:rPr lang="en-GB" sz="1800" dirty="0">
                <a:solidFill>
                  <a:schemeClr val="tx2"/>
                </a:solidFill>
              </a:rPr>
              <a:t> </a:t>
            </a:r>
            <a:r>
              <a:rPr lang="en-GB" sz="1800" dirty="0" err="1">
                <a:solidFill>
                  <a:schemeClr val="tx2"/>
                </a:solidFill>
              </a:rPr>
              <a:t>testun</a:t>
            </a:r>
            <a:r>
              <a:rPr lang="en-GB" sz="1800" dirty="0">
                <a:solidFill>
                  <a:schemeClr val="tx2"/>
                </a:solidFill>
              </a:rPr>
              <a:t> ac </a:t>
            </a:r>
            <a:r>
              <a:rPr lang="en-GB" sz="1800" dirty="0" err="1">
                <a:solidFill>
                  <a:schemeClr val="tx2"/>
                </a:solidFill>
              </a:rPr>
              <a:t>yn</a:t>
            </a:r>
            <a:r>
              <a:rPr lang="en-GB" sz="1800" dirty="0">
                <a:solidFill>
                  <a:schemeClr val="tx2"/>
                </a:solidFill>
              </a:rPr>
              <a:t> y </a:t>
            </a:r>
            <a:r>
              <a:rPr lang="en-GB" sz="1800" dirty="0" smtClean="0">
                <a:solidFill>
                  <a:schemeClr val="tx2"/>
                </a:solidFill>
              </a:rPr>
              <a:t>	</a:t>
            </a:r>
            <a:r>
              <a:rPr lang="en-GB" sz="1800" dirty="0" err="1" smtClean="0">
                <a:solidFill>
                  <a:schemeClr val="tx2"/>
                </a:solidFill>
              </a:rPr>
              <a:t>blaen</a:t>
            </a:r>
            <a:r>
              <a:rPr lang="en-GB" sz="1800" dirty="0">
                <a:solidFill>
                  <a:schemeClr val="tx2"/>
                </a:solidFill>
              </a:rPr>
              <a:t>.</a:t>
            </a:r>
          </a:p>
          <a:p>
            <a:pPr marL="457200" lvl="1" indent="0">
              <a:buNone/>
            </a:pPr>
            <a:endParaRPr lang="en-GB"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16</a:t>
            </a:fld>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60648"/>
            <a:ext cx="233474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4642711"/>
            <a:ext cx="2060610" cy="1378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5536" y="4797152"/>
            <a:ext cx="5832648" cy="707886"/>
          </a:xfrm>
          <a:prstGeom prst="rect">
            <a:avLst/>
          </a:prstGeom>
        </p:spPr>
        <p:txBody>
          <a:bodyPr wrap="square">
            <a:spAutoFit/>
          </a:bodyPr>
          <a:lstStyle/>
          <a:p>
            <a:pPr marL="342900" indent="-342900">
              <a:buClr>
                <a:schemeClr val="accent2"/>
              </a:buClr>
              <a:buFont typeface="Arial" panose="020B0604020202020204" pitchFamily="34" charset="0"/>
              <a:buChar char="•"/>
            </a:pPr>
            <a:r>
              <a:rPr lang="cy-GB" sz="2000" b="1" dirty="0"/>
              <a:t>Derbyniwyd mwy na 225 o gynigion – sef cynnydd o 288%</a:t>
            </a:r>
            <a:endParaRPr lang="en-GB"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30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283" y="1628800"/>
            <a:ext cx="1448832" cy="188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5990">
            <a:off x="7425833" y="4425085"/>
            <a:ext cx="1577733" cy="114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cy-GB" sz="2800" b="1" dirty="0"/>
              <a:t>Torri’r COd a’r Torwyr COd </a:t>
            </a:r>
            <a:r>
              <a:rPr lang="en-GB" sz="2800" b="1" dirty="0"/>
              <a:t>	</a:t>
            </a:r>
          </a:p>
        </p:txBody>
      </p:sp>
      <p:sp>
        <p:nvSpPr>
          <p:cNvPr id="4" name="Slide Number Placeholder 3"/>
          <p:cNvSpPr>
            <a:spLocks noGrp="1"/>
          </p:cNvSpPr>
          <p:nvPr>
            <p:ph type="sldNum" sz="quarter" idx="12"/>
          </p:nvPr>
        </p:nvSpPr>
        <p:spPr/>
        <p:txBody>
          <a:bodyPr/>
          <a:lstStyle/>
          <a:p>
            <a:fld id="{490165BC-DBA7-4530-8926-81165AFC8D69}" type="slidenum">
              <a:rPr lang="en-GB" smtClean="0"/>
              <a:t>17</a:t>
            </a:fld>
            <a:endParaRPr lang="en-GB"/>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1892" y="188640"/>
            <a:ext cx="113264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33006" y="5589240"/>
            <a:ext cx="4690131" cy="369332"/>
          </a:xfrm>
          <a:prstGeom prst="rect">
            <a:avLst/>
          </a:prstGeom>
        </p:spPr>
        <p:txBody>
          <a:bodyPr wrap="none">
            <a:spAutoFit/>
          </a:bodyPr>
          <a:lstStyle/>
          <a:p>
            <a:pPr lvl="1" algn="ctr"/>
            <a:r>
              <a:rPr lang="en-GB" b="1" dirty="0">
                <a:solidFill>
                  <a:schemeClr val="tx2"/>
                </a:solidFill>
                <a:latin typeface="Arial" panose="020B0604020202020204" pitchFamily="34" charset="0"/>
                <a:cs typeface="Arial" panose="020B0604020202020204" pitchFamily="34" charset="0"/>
                <a:hlinkClick r:id="rId5"/>
              </a:rPr>
              <a:t>www.wwutilities.co.uk/crackthecode</a:t>
            </a:r>
            <a:r>
              <a:rPr lang="en-GB" dirty="0">
                <a:solidFill>
                  <a:schemeClr val="tx2"/>
                </a:solidFill>
                <a:latin typeface="Arial" panose="020B0604020202020204" pitchFamily="34" charset="0"/>
                <a:cs typeface="Arial" panose="020B0604020202020204" pitchFamily="34" charset="0"/>
              </a:rPr>
              <a:t> </a:t>
            </a:r>
          </a:p>
        </p:txBody>
      </p:sp>
      <p:pic>
        <p:nvPicPr>
          <p:cNvPr id="6" name="Picture 2"/>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107503" y="1649074"/>
            <a:ext cx="7382779" cy="294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80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GB" sz="2800" dirty="0"/>
              <a:t>Partneriaethau newydd</a:t>
            </a:r>
            <a:r>
              <a:rPr lang="en-GB" sz="2800" b="1" dirty="0"/>
              <a:t>	</a:t>
            </a:r>
          </a:p>
        </p:txBody>
      </p:sp>
      <p:sp>
        <p:nvSpPr>
          <p:cNvPr id="3" name="Content Placeholder 2"/>
          <p:cNvSpPr>
            <a:spLocks noGrp="1"/>
          </p:cNvSpPr>
          <p:nvPr>
            <p:ph idx="1"/>
          </p:nvPr>
        </p:nvSpPr>
        <p:spPr>
          <a:xfrm>
            <a:off x="251520" y="1667941"/>
            <a:ext cx="8229600" cy="4857403"/>
          </a:xfrm>
        </p:spPr>
        <p:txBody>
          <a:bodyPr>
            <a:normAutofit/>
          </a:bodyPr>
          <a:lstStyle/>
          <a:p>
            <a:endParaRPr lang="en-GB" sz="1400" dirty="0"/>
          </a:p>
          <a:p>
            <a:pPr marL="342900" lvl="0" indent="-342900">
              <a:spcAft>
                <a:spcPts val="0"/>
              </a:spcAft>
              <a:buFont typeface="Symbol"/>
              <a:buChar char=""/>
            </a:pPr>
            <a:r>
              <a:rPr lang="cy-GB" sz="1400" b="1" dirty="0">
                <a:latin typeface="Calibri"/>
                <a:ea typeface="Calibri"/>
                <a:cs typeface="Calibri"/>
              </a:rPr>
              <a:t>Wedi creu pedair partneriaeth newydd - helpwch ni i hyrwyddo’r gwasanaeth a gynigiwn i’n gwsmeriaid sy’n agored i niwed:</a:t>
            </a:r>
            <a:endParaRPr lang="en-GB" sz="1400" dirty="0">
              <a:latin typeface="Times New Roman"/>
              <a:ea typeface="Calibri"/>
              <a:cs typeface="Times New Roman"/>
            </a:endParaRPr>
          </a:p>
          <a:p>
            <a:pPr marL="342900" lvl="0" indent="-342900">
              <a:spcAft>
                <a:spcPts val="0"/>
              </a:spcAft>
              <a:buFont typeface="Times New Roman"/>
              <a:buChar char="-"/>
            </a:pPr>
            <a:r>
              <a:rPr lang="cy-GB" sz="1400" dirty="0">
                <a:latin typeface="Calibri"/>
                <a:ea typeface="Times New Roman"/>
              </a:rPr>
              <a:t>Gwasanaeth Tân ac Achub Gogledd Cymru</a:t>
            </a:r>
            <a:r>
              <a:rPr lang="cy-GB" sz="1400" b="1" dirty="0">
                <a:latin typeface="Calibri"/>
                <a:ea typeface="Times New Roman"/>
              </a:rPr>
              <a:t> – </a:t>
            </a:r>
            <a:r>
              <a:rPr lang="cy-GB" sz="1400" b="1" dirty="0">
                <a:solidFill>
                  <a:srgbClr val="00B050"/>
                </a:solidFill>
                <a:latin typeface="Calibri"/>
                <a:ea typeface="Times New Roman"/>
              </a:rPr>
              <a:t>NEWYDD</a:t>
            </a:r>
            <a:endParaRPr lang="en-GB" sz="1400" dirty="0">
              <a:solidFill>
                <a:srgbClr val="00B050"/>
              </a:solidFill>
              <a:latin typeface="Times New Roman"/>
              <a:ea typeface="Times New Roman"/>
            </a:endParaRPr>
          </a:p>
          <a:p>
            <a:pPr marL="342900" lvl="0" indent="-342900">
              <a:spcAft>
                <a:spcPts val="0"/>
              </a:spcAft>
              <a:buFont typeface="Times New Roman"/>
              <a:buChar char="-"/>
            </a:pPr>
            <a:r>
              <a:rPr lang="cy-GB" sz="1400" dirty="0">
                <a:latin typeface="Calibri"/>
                <a:ea typeface="Times New Roman"/>
              </a:rPr>
              <a:t>Gwasanaeth Tân ac Achub Canolbarth a Gorllewin Cymru</a:t>
            </a:r>
            <a:r>
              <a:rPr lang="cy-GB" sz="1400" b="1" dirty="0">
                <a:latin typeface="Calibri"/>
                <a:ea typeface="Times New Roman"/>
              </a:rPr>
              <a:t> – </a:t>
            </a:r>
            <a:r>
              <a:rPr lang="cy-GB" sz="1400" b="1" dirty="0">
                <a:solidFill>
                  <a:srgbClr val="00B050"/>
                </a:solidFill>
                <a:latin typeface="Calibri"/>
                <a:ea typeface="Times New Roman"/>
              </a:rPr>
              <a:t>NEWYDD</a:t>
            </a:r>
            <a:endParaRPr lang="en-GB" sz="1400" dirty="0">
              <a:solidFill>
                <a:srgbClr val="00B050"/>
              </a:solidFill>
              <a:latin typeface="Times New Roman"/>
              <a:ea typeface="Times New Roman"/>
            </a:endParaRPr>
          </a:p>
          <a:p>
            <a:pPr marL="342900" lvl="0" indent="-342900">
              <a:spcAft>
                <a:spcPts val="0"/>
              </a:spcAft>
              <a:buFont typeface="Times New Roman"/>
              <a:buChar char="-"/>
            </a:pPr>
            <a:r>
              <a:rPr lang="cy-GB" sz="1400" dirty="0">
                <a:latin typeface="Calibri"/>
                <a:ea typeface="Times New Roman"/>
              </a:rPr>
              <a:t>Gwasanaeth Tân ac Achub Swydd Gaerloyw –</a:t>
            </a:r>
            <a:r>
              <a:rPr lang="cy-GB" sz="1400" b="1" dirty="0">
                <a:latin typeface="Calibri"/>
                <a:ea typeface="Times New Roman"/>
              </a:rPr>
              <a:t> </a:t>
            </a:r>
            <a:r>
              <a:rPr lang="cy-GB" sz="1400" b="1" dirty="0">
                <a:solidFill>
                  <a:srgbClr val="00B050"/>
                </a:solidFill>
                <a:latin typeface="Calibri"/>
                <a:ea typeface="Times New Roman"/>
              </a:rPr>
              <a:t>NEWYDD</a:t>
            </a:r>
            <a:endParaRPr lang="en-GB" sz="1400" dirty="0">
              <a:solidFill>
                <a:srgbClr val="00B050"/>
              </a:solidFill>
              <a:latin typeface="Times New Roman"/>
              <a:ea typeface="Times New Roman"/>
            </a:endParaRPr>
          </a:p>
          <a:p>
            <a:pPr marL="342900" lvl="0" indent="-342900">
              <a:spcAft>
                <a:spcPts val="0"/>
              </a:spcAft>
              <a:buFont typeface="Times New Roman"/>
              <a:buChar char="-"/>
            </a:pPr>
            <a:r>
              <a:rPr lang="cy-GB" sz="1400" dirty="0">
                <a:latin typeface="Calibri"/>
                <a:ea typeface="Times New Roman"/>
              </a:rPr>
              <a:t>Gwasanaeth Tân ac Achub Cernyw – </a:t>
            </a:r>
            <a:r>
              <a:rPr lang="cy-GB" sz="1400" b="1" dirty="0">
                <a:solidFill>
                  <a:srgbClr val="00B050"/>
                </a:solidFill>
                <a:latin typeface="Calibri"/>
                <a:ea typeface="Times New Roman"/>
              </a:rPr>
              <a:t>NEWYDD</a:t>
            </a:r>
            <a:endParaRPr lang="en-GB" sz="1400" dirty="0">
              <a:solidFill>
                <a:srgbClr val="00B050"/>
              </a:solidFill>
              <a:latin typeface="Times New Roman"/>
              <a:ea typeface="Times New Roman"/>
            </a:endParaRPr>
          </a:p>
          <a:p>
            <a:pPr marL="342900" lvl="0" indent="-342900">
              <a:spcAft>
                <a:spcPts val="0"/>
              </a:spcAft>
              <a:buFont typeface="Times New Roman"/>
              <a:buChar char="-"/>
            </a:pPr>
            <a:r>
              <a:rPr lang="cy-GB" sz="1400" dirty="0">
                <a:latin typeface="Calibri"/>
                <a:ea typeface="Times New Roman"/>
              </a:rPr>
              <a:t>Gwasanaeth Tân ac Achub De Cymru – </a:t>
            </a:r>
            <a:r>
              <a:rPr lang="cy-GB" sz="1400" b="1" dirty="0">
                <a:solidFill>
                  <a:schemeClr val="accent2"/>
                </a:solidFill>
                <a:latin typeface="Calibri"/>
                <a:ea typeface="Times New Roman"/>
              </a:rPr>
              <a:t>PRESENNOL (wedi’i wella)</a:t>
            </a:r>
            <a:endParaRPr lang="en-GB" sz="1400" dirty="0">
              <a:solidFill>
                <a:schemeClr val="accent2"/>
              </a:solidFill>
              <a:latin typeface="Times New Roman"/>
              <a:ea typeface="Times New Roman"/>
            </a:endParaRPr>
          </a:p>
          <a:p>
            <a:pPr marL="342900" lvl="0" indent="-342900">
              <a:spcAft>
                <a:spcPts val="0"/>
              </a:spcAft>
              <a:buFont typeface="Times New Roman"/>
              <a:buChar char="-"/>
            </a:pPr>
            <a:r>
              <a:rPr lang="cy-GB" sz="1400" dirty="0">
                <a:latin typeface="Calibri"/>
                <a:ea typeface="Times New Roman"/>
              </a:rPr>
              <a:t>Gwasanaeth Tân ac Achub Dyfnaint a Gwlad yr Haf – </a:t>
            </a:r>
            <a:r>
              <a:rPr lang="cy-GB" sz="1400" b="1" dirty="0">
                <a:solidFill>
                  <a:schemeClr val="accent2"/>
                </a:solidFill>
                <a:latin typeface="Calibri"/>
                <a:ea typeface="Times New Roman"/>
              </a:rPr>
              <a:t>PRESENNOL (wedi’i wella)</a:t>
            </a:r>
            <a:endParaRPr lang="en-GB" sz="1400" dirty="0">
              <a:solidFill>
                <a:schemeClr val="accent2"/>
              </a:solidFill>
              <a:latin typeface="Times New Roman"/>
              <a:ea typeface="Times New Roman"/>
            </a:endParaRPr>
          </a:p>
          <a:p>
            <a:pPr marL="342900" lvl="0" indent="-342900">
              <a:spcAft>
                <a:spcPts val="0"/>
              </a:spcAft>
              <a:buFont typeface="Times New Roman"/>
              <a:buChar char="-"/>
            </a:pPr>
            <a:r>
              <a:rPr lang="cy-GB" sz="1400" dirty="0">
                <a:latin typeface="Calibri"/>
                <a:ea typeface="Times New Roman"/>
                <a:cs typeface="Calibri"/>
              </a:rPr>
              <a:t>Gwasanaeth Tân ac Achub Avon - </a:t>
            </a:r>
            <a:r>
              <a:rPr lang="cy-GB" sz="1400" b="1" dirty="0">
                <a:solidFill>
                  <a:schemeClr val="accent2"/>
                </a:solidFill>
                <a:latin typeface="Calibri"/>
                <a:ea typeface="Times New Roman"/>
                <a:cs typeface="Calibri"/>
              </a:rPr>
              <a:t>AR WAITH</a:t>
            </a:r>
            <a:endParaRPr lang="en-GB" sz="1400" dirty="0">
              <a:solidFill>
                <a:schemeClr val="accent2"/>
              </a:solidFill>
              <a:latin typeface="Times New Roman"/>
              <a:ea typeface="Times New Roman"/>
            </a:endParaRPr>
          </a:p>
          <a:p>
            <a:pPr marL="685800">
              <a:spcAft>
                <a:spcPts val="0"/>
              </a:spcAft>
            </a:pPr>
            <a:r>
              <a:rPr lang="cy-GB" sz="1400" b="1" dirty="0">
                <a:solidFill>
                  <a:schemeClr val="accent2"/>
                </a:solidFill>
                <a:latin typeface="Calibri"/>
                <a:ea typeface="Times New Roman"/>
              </a:rPr>
              <a:t> </a:t>
            </a:r>
            <a:endParaRPr lang="en-GB" sz="1400" dirty="0">
              <a:solidFill>
                <a:schemeClr val="accent2"/>
              </a:solidFill>
              <a:latin typeface="Times New Roman"/>
              <a:ea typeface="Times New Roman"/>
            </a:endParaRPr>
          </a:p>
          <a:p>
            <a:pPr marL="342900" lvl="0" indent="-342900">
              <a:spcAft>
                <a:spcPts val="0"/>
              </a:spcAft>
              <a:buFont typeface="Symbol"/>
              <a:buChar char=""/>
            </a:pPr>
            <a:r>
              <a:rPr lang="cy-GB" sz="1200" b="1" dirty="0">
                <a:latin typeface="Calibri"/>
                <a:ea typeface="Calibri"/>
                <a:cs typeface="Times New Roman"/>
              </a:rPr>
              <a:t>Wedi ehangu’r gwasanaethau a hyrwyddwyd:</a:t>
            </a:r>
            <a:endParaRPr lang="en-GB" sz="1400" dirty="0">
              <a:latin typeface="Times New Roman"/>
              <a:ea typeface="Calibri"/>
              <a:cs typeface="Times New Roman"/>
            </a:endParaRPr>
          </a:p>
          <a:p>
            <a:pPr marL="342900" lvl="0" indent="-342900">
              <a:spcAft>
                <a:spcPts val="0"/>
              </a:spcAft>
              <a:buFont typeface="Times New Roman"/>
              <a:buChar char="-"/>
            </a:pPr>
            <a:r>
              <a:rPr lang="cy-GB" sz="1200" dirty="0">
                <a:latin typeface="Calibri"/>
                <a:ea typeface="Times New Roman"/>
              </a:rPr>
              <a:t>Ymwybyddiaeth o CO</a:t>
            </a:r>
            <a:endParaRPr lang="en-GB" sz="1400" dirty="0">
              <a:latin typeface="Times New Roman"/>
              <a:ea typeface="Times New Roman"/>
            </a:endParaRPr>
          </a:p>
          <a:p>
            <a:pPr marL="342900" lvl="0" indent="-342900">
              <a:spcAft>
                <a:spcPts val="0"/>
              </a:spcAft>
              <a:buFont typeface="Times New Roman"/>
              <a:buChar char="-"/>
            </a:pPr>
            <a:r>
              <a:rPr lang="cy-GB" sz="1200" dirty="0">
                <a:latin typeface="Calibri"/>
                <a:ea typeface="Times New Roman"/>
              </a:rPr>
              <a:t>Cymorth Cartrefi Clyd</a:t>
            </a:r>
            <a:endParaRPr lang="en-GB" sz="1400" dirty="0">
              <a:latin typeface="Times New Roman"/>
              <a:ea typeface="Times New Roman"/>
            </a:endParaRPr>
          </a:p>
          <a:p>
            <a:pPr marL="342900" lvl="0" indent="-342900">
              <a:spcAft>
                <a:spcPts val="0"/>
              </a:spcAft>
              <a:buFont typeface="Times New Roman"/>
              <a:buChar char="-"/>
            </a:pPr>
            <a:r>
              <a:rPr lang="cy-GB" sz="1200" dirty="0">
                <a:latin typeface="Calibri"/>
                <a:ea typeface="Times New Roman"/>
              </a:rPr>
              <a:t>Y Gofrestr Gwasanaethau â   Blaenoriaeth</a:t>
            </a:r>
            <a:endParaRPr lang="en-GB" sz="1400" dirty="0">
              <a:latin typeface="Times New Roman"/>
              <a:ea typeface="Times New Roman"/>
            </a:endParaRPr>
          </a:p>
          <a:p>
            <a:pPr marL="342900" lvl="0" indent="-342900">
              <a:spcAft>
                <a:spcPts val="0"/>
              </a:spcAft>
              <a:buFont typeface="Times New Roman"/>
              <a:buChar char="-"/>
            </a:pPr>
            <a:r>
              <a:rPr lang="cy-GB" sz="1200" dirty="0">
                <a:latin typeface="Calibri"/>
                <a:ea typeface="Times New Roman"/>
              </a:rPr>
              <a:t>Falfiau Ynysu Nwy</a:t>
            </a:r>
            <a:endParaRPr lang="en-GB" sz="1400" dirty="0">
              <a:latin typeface="Times New Roman"/>
              <a:ea typeface="Times New Roman"/>
            </a:endParaRPr>
          </a:p>
          <a:p>
            <a:r>
              <a:rPr lang="cy-GB" sz="1200" b="1" dirty="0">
                <a:latin typeface="Calibri"/>
                <a:ea typeface="Calibri"/>
                <a:cs typeface="Times New Roman"/>
              </a:rPr>
              <a:t>Creu ‘Pecyn Partneriaid’ newydd i sicrhau bod yr holl bartneriaid yn darparu gwybodaeth gywir a chyson i’w cwsmeriaid.</a:t>
            </a:r>
            <a:endParaRPr lang="en-GB" sz="1400" dirty="0"/>
          </a:p>
        </p:txBody>
      </p:sp>
      <p:sp>
        <p:nvSpPr>
          <p:cNvPr id="4" name="Slide Number Placeholder 3"/>
          <p:cNvSpPr>
            <a:spLocks noGrp="1"/>
          </p:cNvSpPr>
          <p:nvPr>
            <p:ph type="sldNum" sz="quarter" idx="12"/>
          </p:nvPr>
        </p:nvSpPr>
        <p:spPr/>
        <p:txBody>
          <a:bodyPr/>
          <a:lstStyle/>
          <a:p>
            <a:fld id="{490165BC-DBA7-4530-8926-81165AFC8D69}" type="slidenum">
              <a:rPr lang="en-GB" smtClean="0"/>
              <a:t>18</a:t>
            </a:fld>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44624"/>
            <a:ext cx="1361965" cy="1927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184">
            <a:off x="6800867" y="2460135"/>
            <a:ext cx="1865836" cy="263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67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9552" y="1340768"/>
            <a:ext cx="8136904" cy="11521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2000" dirty="0" err="1">
                <a:solidFill>
                  <a:schemeClr val="bg1"/>
                </a:solidFill>
                <a:latin typeface="Arial" panose="020B0604020202020204" pitchFamily="34" charset="0"/>
                <a:cs typeface="Arial" panose="020B0604020202020204" pitchFamily="34" charset="0"/>
              </a:rPr>
              <a:t>Wedi</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cael</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presenoldeb</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yn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Sioe</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Frenhinol</a:t>
            </a:r>
            <a:r>
              <a:rPr lang="en-GB" sz="2000" dirty="0">
                <a:solidFill>
                  <a:schemeClr val="bg1"/>
                </a:solidFill>
                <a:latin typeface="Arial" panose="020B0604020202020204" pitchFamily="34" charset="0"/>
                <a:cs typeface="Arial" panose="020B0604020202020204" pitchFamily="34" charset="0"/>
              </a:rPr>
              <a:t> Cymru a </a:t>
            </a:r>
            <a:r>
              <a:rPr lang="en-GB" sz="2000" dirty="0" err="1">
                <a:solidFill>
                  <a:schemeClr val="bg1"/>
                </a:solidFill>
                <a:latin typeface="Arial" panose="020B0604020202020204" pitchFamily="34" charset="0"/>
                <a:cs typeface="Arial" panose="020B0604020202020204" pitchFamily="34" charset="0"/>
              </a:rPr>
              <a:t>Sioe</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Frenhinol</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Caerfaddon</a:t>
            </a:r>
            <a:r>
              <a:rPr lang="en-GB" sz="2000" dirty="0">
                <a:solidFill>
                  <a:schemeClr val="bg1"/>
                </a:solidFill>
                <a:latin typeface="Arial" panose="020B0604020202020204" pitchFamily="34" charset="0"/>
                <a:cs typeface="Arial" panose="020B0604020202020204" pitchFamily="34" charset="0"/>
              </a:rPr>
              <a:t> a </a:t>
            </a:r>
            <a:r>
              <a:rPr lang="en-GB" sz="2000" dirty="0" err="1">
                <a:solidFill>
                  <a:schemeClr val="bg1"/>
                </a:solidFill>
                <a:latin typeface="Arial" panose="020B0604020202020204" pitchFamily="34" charset="0"/>
                <a:cs typeface="Arial" panose="020B0604020202020204" pitchFamily="34" charset="0"/>
              </a:rPr>
              <a:t>Gorllewin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Lloegr</a:t>
            </a:r>
            <a:r>
              <a:rPr lang="en-GB" sz="2000" dirty="0">
                <a:solidFill>
                  <a:schemeClr val="bg1"/>
                </a:solidFill>
                <a:latin typeface="Arial" panose="020B0604020202020204" pitchFamily="34" charset="0"/>
                <a:cs typeface="Arial" panose="020B0604020202020204" pitchFamily="34" charset="0"/>
              </a:rPr>
              <a:t>, a </a:t>
            </a:r>
            <a:r>
              <a:rPr lang="en-GB" sz="2000" dirty="0" err="1">
                <a:solidFill>
                  <a:schemeClr val="bg1"/>
                </a:solidFill>
                <a:latin typeface="Arial" panose="020B0604020202020204" pitchFamily="34" charset="0"/>
                <a:cs typeface="Arial" panose="020B0604020202020204" pitchFamily="34" charset="0"/>
              </a:rPr>
              <a:t>fynychwyd</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gan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fwy</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na</a:t>
            </a:r>
            <a:r>
              <a:rPr lang="en-GB" sz="2000" dirty="0">
                <a:solidFill>
                  <a:schemeClr val="bg1"/>
                </a:solidFill>
                <a:latin typeface="Arial" panose="020B0604020202020204" pitchFamily="34" charset="0"/>
                <a:cs typeface="Arial" panose="020B0604020202020204" pitchFamily="34" charset="0"/>
              </a:rPr>
              <a:t> 370,000 o </a:t>
            </a:r>
            <a:r>
              <a:rPr lang="en-GB" sz="2000" dirty="0" err="1">
                <a:solidFill>
                  <a:schemeClr val="bg1"/>
                </a:solidFill>
                <a:latin typeface="Arial" panose="020B0604020202020204" pitchFamily="34" charset="0"/>
                <a:cs typeface="Arial" panose="020B0604020202020204" pitchFamily="34" charset="0"/>
              </a:rPr>
              <a:t>bobl</a:t>
            </a:r>
            <a:r>
              <a:rPr lang="en-GB" sz="2000" dirty="0">
                <a:solidFill>
                  <a:schemeClr val="bg1"/>
                </a:solidFill>
                <a:latin typeface="Arial" panose="020B0604020202020204" pitchFamily="34" charset="0"/>
                <a:cs typeface="Arial" panose="020B0604020202020204" pitchFamily="34" charset="0"/>
              </a:rPr>
              <a:t> ac a </a:t>
            </a:r>
            <a:r>
              <a:rPr lang="en-GB" sz="2000" dirty="0" err="1">
                <a:solidFill>
                  <a:schemeClr val="bg1"/>
                </a:solidFill>
                <a:latin typeface="Arial" panose="020B0604020202020204" pitchFamily="34" charset="0"/>
                <a:cs typeface="Arial" panose="020B0604020202020204" pitchFamily="34" charset="0"/>
              </a:rPr>
              <a:t>ddarparodd</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tua</a:t>
            </a:r>
            <a:r>
              <a:rPr lang="en-GB" sz="2000" dirty="0">
                <a:solidFill>
                  <a:schemeClr val="bg1"/>
                </a:solidFill>
                <a:latin typeface="Arial" panose="020B0604020202020204" pitchFamily="34" charset="0"/>
                <a:cs typeface="Arial" panose="020B0604020202020204" pitchFamily="34" charset="0"/>
              </a:rPr>
              <a:t> 2,700 o </a:t>
            </a:r>
            <a:r>
              <a:rPr lang="en-GB" sz="2000" dirty="0" err="1">
                <a:solidFill>
                  <a:schemeClr val="bg1"/>
                </a:solidFill>
                <a:latin typeface="Arial" panose="020B0604020202020204" pitchFamily="34" charset="0"/>
                <a:cs typeface="Arial" panose="020B0604020202020204" pitchFamily="34" charset="0"/>
              </a:rPr>
              <a:t>larymau</a:t>
            </a:r>
            <a:r>
              <a:rPr lang="en-GB" sz="2000" dirty="0">
                <a:solidFill>
                  <a:schemeClr val="bg1"/>
                </a:solidFill>
                <a:latin typeface="Arial" panose="020B0604020202020204" pitchFamily="34" charset="0"/>
                <a:cs typeface="Arial" panose="020B0604020202020204" pitchFamily="34" charset="0"/>
              </a:rPr>
              <a:t> CO.</a:t>
            </a:r>
          </a:p>
        </p:txBody>
      </p:sp>
      <p:sp>
        <p:nvSpPr>
          <p:cNvPr id="8" name="Rounded Rectangle 7"/>
          <p:cNvSpPr/>
          <p:nvPr/>
        </p:nvSpPr>
        <p:spPr>
          <a:xfrm>
            <a:off x="251520" y="3645024"/>
            <a:ext cx="8640960" cy="208823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2204864"/>
            <a:ext cx="8229600" cy="3921299"/>
          </a:xfrm>
        </p:spPr>
        <p:txBody>
          <a:bodyPr>
            <a:normAutofit fontScale="47500" lnSpcReduction="20000"/>
          </a:bodyPr>
          <a:lstStyle/>
          <a:p>
            <a:pPr marL="0" indent="0">
              <a:buNone/>
            </a:pPr>
            <a:endParaRPr lang="en-GB" sz="3500" dirty="0">
              <a:solidFill>
                <a:schemeClr val="tx2"/>
              </a:solidFill>
            </a:endParaRPr>
          </a:p>
          <a:p>
            <a:pPr marL="0" indent="0">
              <a:buNone/>
            </a:pPr>
            <a:r>
              <a:rPr lang="en-GB" sz="3500" dirty="0" smtClean="0">
                <a:solidFill>
                  <a:schemeClr val="tx2"/>
                </a:solidFill>
              </a:rPr>
              <a:t/>
            </a:r>
            <a:br>
              <a:rPr lang="en-GB" sz="3500" dirty="0" smtClean="0">
                <a:solidFill>
                  <a:schemeClr val="tx2"/>
                </a:solidFill>
              </a:rPr>
            </a:br>
            <a:r>
              <a:rPr lang="en-GB" sz="3500" dirty="0" err="1" smtClean="0">
                <a:solidFill>
                  <a:schemeClr val="tx2"/>
                </a:solidFill>
              </a:rPr>
              <a:t>Fodd</a:t>
            </a:r>
            <a:r>
              <a:rPr lang="en-GB" sz="3500" dirty="0" smtClean="0">
                <a:solidFill>
                  <a:schemeClr val="tx2"/>
                </a:solidFill>
              </a:rPr>
              <a:t> </a:t>
            </a:r>
            <a:r>
              <a:rPr lang="en-GB" sz="3500" dirty="0" err="1">
                <a:solidFill>
                  <a:schemeClr val="tx2"/>
                </a:solidFill>
              </a:rPr>
              <a:t>bynnag</a:t>
            </a:r>
            <a:r>
              <a:rPr lang="en-GB" sz="3500" dirty="0" smtClean="0">
                <a:solidFill>
                  <a:schemeClr val="tx2"/>
                </a:solidFill>
              </a:rPr>
              <a:t>:</a:t>
            </a:r>
            <a:endParaRPr lang="en-GB" sz="3500" dirty="0">
              <a:solidFill>
                <a:schemeClr val="tx2"/>
              </a:solidFill>
            </a:endParaRPr>
          </a:p>
          <a:p>
            <a:pPr marL="0" indent="0">
              <a:buNone/>
            </a:pPr>
            <a:r>
              <a:rPr lang="en-GB" sz="3500" dirty="0" smtClean="0">
                <a:solidFill>
                  <a:schemeClr val="tx2"/>
                </a:solidFill>
              </a:rPr>
              <a:t>	•</a:t>
            </a:r>
            <a:r>
              <a:rPr lang="en-GB" sz="3500" dirty="0" err="1" smtClean="0">
                <a:solidFill>
                  <a:schemeClr val="tx2"/>
                </a:solidFill>
              </a:rPr>
              <a:t>Nid</a:t>
            </a:r>
            <a:r>
              <a:rPr lang="en-GB" sz="3500" dirty="0" smtClean="0">
                <a:solidFill>
                  <a:schemeClr val="tx2"/>
                </a:solidFill>
              </a:rPr>
              <a:t> </a:t>
            </a:r>
            <a:r>
              <a:rPr lang="en-GB" sz="3500" dirty="0" err="1">
                <a:solidFill>
                  <a:schemeClr val="tx2"/>
                </a:solidFill>
              </a:rPr>
              <a:t>oedd</a:t>
            </a:r>
            <a:r>
              <a:rPr lang="en-GB" sz="3500" dirty="0">
                <a:solidFill>
                  <a:schemeClr val="tx2"/>
                </a:solidFill>
              </a:rPr>
              <a:t> y </a:t>
            </a:r>
            <a:r>
              <a:rPr lang="en-GB" sz="3500" dirty="0" err="1">
                <a:solidFill>
                  <a:schemeClr val="tx2"/>
                </a:solidFill>
              </a:rPr>
              <a:t>gynulleidfa</a:t>
            </a:r>
            <a:r>
              <a:rPr lang="en-GB" sz="3500" dirty="0">
                <a:solidFill>
                  <a:schemeClr val="tx2"/>
                </a:solidFill>
              </a:rPr>
              <a:t> </a:t>
            </a:r>
            <a:r>
              <a:rPr lang="en-GB" sz="3500" dirty="0" err="1">
                <a:solidFill>
                  <a:schemeClr val="tx2"/>
                </a:solidFill>
              </a:rPr>
              <a:t>gywir</a:t>
            </a:r>
            <a:r>
              <a:rPr lang="en-GB" sz="3500" dirty="0">
                <a:solidFill>
                  <a:schemeClr val="tx2"/>
                </a:solidFill>
              </a:rPr>
              <a:t> </a:t>
            </a:r>
            <a:r>
              <a:rPr lang="en-GB" sz="3500" dirty="0" err="1">
                <a:solidFill>
                  <a:schemeClr val="tx2"/>
                </a:solidFill>
              </a:rPr>
              <a:t>yn</a:t>
            </a:r>
            <a:r>
              <a:rPr lang="en-GB" sz="3500" dirty="0">
                <a:solidFill>
                  <a:schemeClr val="tx2"/>
                </a:solidFill>
              </a:rPr>
              <a:t> </a:t>
            </a:r>
            <a:r>
              <a:rPr lang="en-GB" sz="3500" dirty="0" err="1">
                <a:solidFill>
                  <a:schemeClr val="tx2"/>
                </a:solidFill>
              </a:rPr>
              <a:t>cael</a:t>
            </a:r>
            <a:r>
              <a:rPr lang="en-GB" sz="3500" dirty="0">
                <a:solidFill>
                  <a:schemeClr val="tx2"/>
                </a:solidFill>
              </a:rPr>
              <a:t> </a:t>
            </a:r>
            <a:r>
              <a:rPr lang="en-GB" sz="3500" dirty="0" err="1">
                <a:solidFill>
                  <a:schemeClr val="tx2"/>
                </a:solidFill>
              </a:rPr>
              <a:t>larymau</a:t>
            </a:r>
            <a:r>
              <a:rPr lang="en-GB" sz="3500" dirty="0">
                <a:solidFill>
                  <a:schemeClr val="tx2"/>
                </a:solidFill>
              </a:rPr>
              <a:t> CO ac </a:t>
            </a:r>
            <a:r>
              <a:rPr lang="en-GB" sz="3500" dirty="0" err="1">
                <a:solidFill>
                  <a:schemeClr val="tx2"/>
                </a:solidFill>
              </a:rPr>
              <a:t>nid</a:t>
            </a:r>
            <a:r>
              <a:rPr lang="en-GB" sz="3500" dirty="0">
                <a:solidFill>
                  <a:schemeClr val="tx2"/>
                </a:solidFill>
              </a:rPr>
              <a:t> </a:t>
            </a:r>
            <a:r>
              <a:rPr lang="en-GB" sz="3500" dirty="0" err="1">
                <a:solidFill>
                  <a:schemeClr val="tx2"/>
                </a:solidFill>
              </a:rPr>
              <a:t>oeddynt</a:t>
            </a:r>
            <a:r>
              <a:rPr lang="en-GB" sz="3500" dirty="0">
                <a:solidFill>
                  <a:schemeClr val="tx2"/>
                </a:solidFill>
              </a:rPr>
              <a:t> </a:t>
            </a:r>
            <a:r>
              <a:rPr lang="en-GB" sz="3500" dirty="0" err="1">
                <a:solidFill>
                  <a:schemeClr val="tx2"/>
                </a:solidFill>
              </a:rPr>
              <a:t>yn</a:t>
            </a:r>
            <a:r>
              <a:rPr lang="en-GB" sz="3500" dirty="0">
                <a:solidFill>
                  <a:schemeClr val="tx2"/>
                </a:solidFill>
              </a:rPr>
              <a:t> </a:t>
            </a:r>
            <a:r>
              <a:rPr lang="en-GB" sz="3500" dirty="0" err="1">
                <a:solidFill>
                  <a:schemeClr val="tx2"/>
                </a:solidFill>
              </a:rPr>
              <a:t>rhoi</a:t>
            </a:r>
            <a:r>
              <a:rPr lang="en-GB" sz="3500" dirty="0">
                <a:solidFill>
                  <a:schemeClr val="tx2"/>
                </a:solidFill>
              </a:rPr>
              <a:t> </a:t>
            </a:r>
            <a:r>
              <a:rPr lang="en-GB" sz="3500" dirty="0" smtClean="0">
                <a:solidFill>
                  <a:schemeClr val="tx2"/>
                </a:solidFill>
              </a:rPr>
              <a:t>	</a:t>
            </a:r>
            <a:r>
              <a:rPr lang="en-GB" sz="3500" dirty="0" err="1" smtClean="0">
                <a:solidFill>
                  <a:schemeClr val="tx2"/>
                </a:solidFill>
              </a:rPr>
              <a:t>gwerth</a:t>
            </a:r>
            <a:r>
              <a:rPr lang="en-GB" sz="3500" dirty="0" smtClean="0">
                <a:solidFill>
                  <a:schemeClr val="tx2"/>
                </a:solidFill>
              </a:rPr>
              <a:t> </a:t>
            </a:r>
            <a:r>
              <a:rPr lang="en-GB" sz="3500" dirty="0">
                <a:solidFill>
                  <a:schemeClr val="tx2"/>
                </a:solidFill>
              </a:rPr>
              <a:t>am </a:t>
            </a:r>
            <a:r>
              <a:rPr lang="en-GB" sz="3500" dirty="0" err="1">
                <a:solidFill>
                  <a:schemeClr val="tx2"/>
                </a:solidFill>
              </a:rPr>
              <a:t>arian</a:t>
            </a:r>
            <a:r>
              <a:rPr lang="en-GB" sz="3500" dirty="0">
                <a:solidFill>
                  <a:schemeClr val="tx2"/>
                </a:solidFill>
              </a:rPr>
              <a:t> </a:t>
            </a:r>
            <a:r>
              <a:rPr lang="en-GB" sz="3500" dirty="0" err="1">
                <a:solidFill>
                  <a:schemeClr val="tx2"/>
                </a:solidFill>
              </a:rPr>
              <a:t>ychwaith</a:t>
            </a:r>
            <a:r>
              <a:rPr lang="en-GB" sz="3500" dirty="0" smtClean="0">
                <a:solidFill>
                  <a:schemeClr val="tx2"/>
                </a:solidFill>
              </a:rPr>
              <a:t>.</a:t>
            </a:r>
          </a:p>
          <a:p>
            <a:pPr marL="0" indent="0">
              <a:buNone/>
            </a:pPr>
            <a:endParaRPr lang="en-GB" sz="3500" dirty="0">
              <a:solidFill>
                <a:schemeClr val="tx2"/>
              </a:solidFill>
            </a:endParaRPr>
          </a:p>
          <a:p>
            <a:pPr marL="0" indent="0">
              <a:buNone/>
            </a:pPr>
            <a:endParaRPr lang="en-GB" sz="6400" dirty="0" smtClean="0">
              <a:solidFill>
                <a:schemeClr val="tx2"/>
              </a:solidFill>
            </a:endParaRPr>
          </a:p>
          <a:p>
            <a:pPr lvl="0"/>
            <a:r>
              <a:rPr lang="cy-GB" sz="3200" dirty="0"/>
              <a:t>Byddwn yn parhau i fynychu sioeau – er ar raddfa lai a  ddim mwyach yn darparu larymau – gan rannu stondin â’n partner Gwasanaeth Tân ac Achub Lleol</a:t>
            </a:r>
            <a:r>
              <a:rPr lang="cy-GB" sz="3200" dirty="0" smtClean="0"/>
              <a:t>.</a:t>
            </a:r>
            <a:br>
              <a:rPr lang="cy-GB" sz="3200" dirty="0" smtClean="0"/>
            </a:br>
            <a:endParaRPr lang="en-GB" sz="3200" dirty="0"/>
          </a:p>
          <a:p>
            <a:r>
              <a:rPr lang="cy-GB" sz="3200" dirty="0"/>
              <a:t>Wedi treialu codi ymwybyddiaeth mewn digwyddiadau llai mewn ardal â phroblem CO – Rhiw, Pen-y-bont ar Ogwr ym mis Mawrth – rhoddwyd </a:t>
            </a:r>
            <a:r>
              <a:rPr lang="cy-GB" sz="3200" b="1" dirty="0"/>
              <a:t>426</a:t>
            </a:r>
            <a:r>
              <a:rPr lang="cy-GB" sz="3200" dirty="0"/>
              <a:t> o larymau, ac roedd </a:t>
            </a:r>
            <a:r>
              <a:rPr lang="cy-GB" sz="3200" b="1" dirty="0"/>
              <a:t>34%</a:t>
            </a:r>
            <a:r>
              <a:rPr lang="cy-GB" sz="3200" dirty="0"/>
              <a:t> ohonynt i drigolion mewn ardal â phroblem CO a chanddi god post </a:t>
            </a:r>
            <a:r>
              <a:rPr lang="cy-GB" sz="3200" b="1" dirty="0"/>
              <a:t>CF31</a:t>
            </a:r>
            <a:r>
              <a:rPr lang="cy-GB" sz="3200" dirty="0"/>
              <a:t>.</a:t>
            </a:r>
            <a:r>
              <a:rPr lang="en-GB" sz="6400" dirty="0" smtClean="0">
                <a:solidFill>
                  <a:schemeClr val="tx2"/>
                </a:solidFill>
              </a:rPr>
              <a:t/>
            </a:r>
            <a:br>
              <a:rPr lang="en-GB" sz="6400" dirty="0" smtClean="0">
                <a:solidFill>
                  <a:schemeClr val="tx2"/>
                </a:solidFill>
              </a:rPr>
            </a:br>
            <a:endParaRPr lang="en-GB" sz="6400" dirty="0">
              <a:solidFill>
                <a:schemeClr val="tx2"/>
              </a:solidFill>
            </a:endParaRPr>
          </a:p>
          <a:p>
            <a:pPr marL="0" indent="0">
              <a:buNone/>
            </a:pPr>
            <a:endParaRPr lang="en-GB" dirty="0">
              <a:solidFill>
                <a:schemeClr val="tx2"/>
              </a:solidFill>
            </a:endParaRPr>
          </a:p>
        </p:txBody>
      </p:sp>
      <p:sp>
        <p:nvSpPr>
          <p:cNvPr id="2" name="Title 1"/>
          <p:cNvSpPr>
            <a:spLocks noGrp="1"/>
          </p:cNvSpPr>
          <p:nvPr>
            <p:ph type="title"/>
          </p:nvPr>
        </p:nvSpPr>
        <p:spPr/>
        <p:txBody>
          <a:bodyPr>
            <a:noAutofit/>
          </a:bodyPr>
          <a:lstStyle/>
          <a:p>
            <a:r>
              <a:rPr lang="cy-GB" sz="2800" dirty="0"/>
              <a:t>Digwyddiadau</a:t>
            </a:r>
            <a:r>
              <a:rPr lang="en-GB" sz="2800" b="1" dirty="0"/>
              <a:t>	</a:t>
            </a:r>
          </a:p>
        </p:txBody>
      </p:sp>
      <p:sp>
        <p:nvSpPr>
          <p:cNvPr id="4" name="Slide Number Placeholder 3"/>
          <p:cNvSpPr>
            <a:spLocks noGrp="1"/>
          </p:cNvSpPr>
          <p:nvPr>
            <p:ph type="sldNum" sz="quarter" idx="12"/>
          </p:nvPr>
        </p:nvSpPr>
        <p:spPr/>
        <p:txBody>
          <a:bodyPr/>
          <a:lstStyle/>
          <a:p>
            <a:fld id="{490165BC-DBA7-4530-8926-81165AFC8D69}" type="slidenum">
              <a:rPr lang="en-GB" smtClean="0"/>
              <a:t>19</a:t>
            </a:fld>
            <a:endParaRPr lang="en-GB"/>
          </a:p>
        </p:txBody>
      </p:sp>
      <p:sp>
        <p:nvSpPr>
          <p:cNvPr id="7" name="Rectangle 6"/>
          <p:cNvSpPr/>
          <p:nvPr/>
        </p:nvSpPr>
        <p:spPr>
          <a:xfrm>
            <a:off x="3491880" y="3645024"/>
            <a:ext cx="2585131" cy="400110"/>
          </a:xfrm>
          <a:prstGeom prst="rect">
            <a:avLst/>
          </a:prstGeom>
        </p:spPr>
        <p:txBody>
          <a:bodyPr wrap="none">
            <a:spAutoFit/>
          </a:bodyPr>
          <a:lstStyle/>
          <a:p>
            <a:r>
              <a:rPr lang="cy-GB" sz="2000" dirty="0"/>
              <a:t>Ymagweddiad newydd </a:t>
            </a:r>
            <a:endParaRPr lang="en-GB"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69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5" name="Text Placeholder 4"/>
          <p:cNvSpPr>
            <a:spLocks noGrp="1"/>
          </p:cNvSpPr>
          <p:nvPr>
            <p:ph type="body" idx="1"/>
          </p:nvPr>
        </p:nvSpPr>
        <p:spPr/>
        <p:txBody>
          <a:bodyPr>
            <a:normAutofit lnSpcReduction="10000"/>
          </a:bodyPr>
          <a:lstStyle/>
          <a:p>
            <a:r>
              <a:rPr lang="en-GB" dirty="0" err="1"/>
              <a:t>Cyflwyno</a:t>
            </a:r>
            <a:r>
              <a:rPr lang="en-GB" dirty="0"/>
              <a:t> Rob Long – </a:t>
            </a:r>
            <a:endParaRPr lang="en-GB" dirty="0" smtClean="0"/>
          </a:p>
          <a:p>
            <a:r>
              <a:rPr lang="en-GB" dirty="0" err="1" smtClean="0"/>
              <a:t>Cyfarwyddwr</a:t>
            </a:r>
            <a:r>
              <a:rPr lang="en-GB" dirty="0" smtClean="0"/>
              <a:t> </a:t>
            </a:r>
            <a:r>
              <a:rPr lang="en-GB" dirty="0" err="1"/>
              <a:t>Rhaglenni</a:t>
            </a:r>
            <a:endParaRPr lang="en-GB" dirty="0"/>
          </a:p>
        </p:txBody>
      </p:sp>
      <p:sp>
        <p:nvSpPr>
          <p:cNvPr id="7" name="TextBox 6"/>
          <p:cNvSpPr txBox="1"/>
          <p:nvPr/>
        </p:nvSpPr>
        <p:spPr>
          <a:xfrm>
            <a:off x="1229668" y="2852936"/>
            <a:ext cx="6624736" cy="584775"/>
          </a:xfrm>
          <a:prstGeom prst="rect">
            <a:avLst/>
          </a:prstGeom>
          <a:noFill/>
        </p:spPr>
        <p:txBody>
          <a:bodyPr wrap="square" rtlCol="0">
            <a:spAutoFit/>
          </a:bodyPr>
          <a:lstStyle/>
          <a:p>
            <a:pPr lvl="0">
              <a:defRPr/>
            </a:pPr>
            <a:r>
              <a:rPr lang="en-GB" sz="3200" dirty="0" err="1">
                <a:solidFill>
                  <a:prstClr val="white"/>
                </a:solidFill>
                <a:latin typeface="Arial" panose="020B0604020202020204" pitchFamily="34" charset="0"/>
                <a:cs typeface="Arial" panose="020B0604020202020204" pitchFamily="34" charset="0"/>
              </a:rPr>
              <a:t>Cyflwyniad</a:t>
            </a:r>
            <a:endPar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195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76672"/>
            <a:ext cx="8229600" cy="594916"/>
          </a:xfrm>
        </p:spPr>
        <p:txBody>
          <a:bodyPr>
            <a:normAutofit/>
          </a:bodyPr>
          <a:lstStyle/>
          <a:p>
            <a:r>
              <a:rPr lang="cy-GB" sz="2800" dirty="0"/>
              <a:t>Dylanwadwyr Gwleidyddol</a:t>
            </a:r>
            <a:endParaRPr lang="en-GB" sz="2800" dirty="0"/>
          </a:p>
        </p:txBody>
      </p:sp>
      <p:sp>
        <p:nvSpPr>
          <p:cNvPr id="3" name="Content Placeholder 2"/>
          <p:cNvSpPr>
            <a:spLocks noGrp="1"/>
          </p:cNvSpPr>
          <p:nvPr>
            <p:ph idx="1"/>
          </p:nvPr>
        </p:nvSpPr>
        <p:spPr>
          <a:xfrm>
            <a:off x="539552" y="2132856"/>
            <a:ext cx="8229600" cy="4857403"/>
          </a:xfrm>
        </p:spPr>
        <p:txBody>
          <a:bodyPr>
            <a:normAutofit/>
          </a:bodyPr>
          <a:lstStyle/>
          <a:p>
            <a:pPr lvl="0"/>
            <a:r>
              <a:rPr lang="cy-GB" sz="2000" dirty="0"/>
              <a:t>Mynychwn y Grŵp Hollbleidiol Seneddol ar Garbon Monocsid (APPCOG) - dan gadeiryddiaeth Barry Sheerman, AS - yn chwarterol.</a:t>
            </a:r>
            <a:endParaRPr lang="en-GB" sz="2000" dirty="0"/>
          </a:p>
          <a:p>
            <a:pPr lvl="0"/>
            <a:r>
              <a:rPr lang="cy-GB" sz="2000" dirty="0"/>
              <a:t>Fe’i defnyddiwn fel man i rannu arferion gorau ac i ddylanwadu ar bolisi</a:t>
            </a:r>
            <a:endParaRPr lang="en-GB" sz="2000" dirty="0"/>
          </a:p>
          <a:p>
            <a:r>
              <a:rPr lang="cy-GB" sz="2000" dirty="0"/>
              <a:t>Eleni, roeddem ni, fel rhwydweithiau Nwy, i fod i lansio ymwybyddiaeth o ddiogelwch CO mewn digwyddiad gwyliau ar y 6</a:t>
            </a:r>
            <a:r>
              <a:rPr lang="cy-GB" sz="2000" baseline="30000" dirty="0"/>
              <a:t>ed </a:t>
            </a:r>
            <a:r>
              <a:rPr lang="cy-GB" sz="2000" dirty="0"/>
              <a:t>o Fehefin – ond fe’i gohiriwyd oherwydd yr etholiad cyffredinol byr rybudd.</a:t>
            </a:r>
            <a:endParaRPr lang="en-GB" sz="20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20</a:t>
            </a:fld>
            <a:endParaRPr lang="en-GB"/>
          </a:p>
        </p:txBody>
      </p:sp>
      <p:sp>
        <p:nvSpPr>
          <p:cNvPr id="5" name="Rounded Rectangle 4"/>
          <p:cNvSpPr/>
          <p:nvPr/>
        </p:nvSpPr>
        <p:spPr>
          <a:xfrm>
            <a:off x="421680" y="2132856"/>
            <a:ext cx="8208912" cy="273630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43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1680" y="764704"/>
            <a:ext cx="5418150" cy="5386090"/>
          </a:xfrm>
          <a:prstGeom prst="rect">
            <a:avLst/>
          </a:prstGeom>
          <a:noFill/>
        </p:spPr>
        <p:txBody>
          <a:bodyPr wrap="none" rtlCol="0">
            <a:spAutoFit/>
          </a:bodyPr>
          <a:lstStyle/>
          <a:p>
            <a:r>
              <a:rPr lang="en-GB" sz="34400" dirty="0">
                <a:solidFill>
                  <a:schemeClr val="bg1">
                    <a:lumMod val="95000"/>
                  </a:schemeClr>
                </a:solidFill>
              </a:rPr>
              <a:t>CO</a:t>
            </a:r>
          </a:p>
        </p:txBody>
      </p:sp>
      <p:sp>
        <p:nvSpPr>
          <p:cNvPr id="2" name="Title 1"/>
          <p:cNvSpPr>
            <a:spLocks noGrp="1"/>
          </p:cNvSpPr>
          <p:nvPr>
            <p:ph type="title"/>
          </p:nvPr>
        </p:nvSpPr>
        <p:spPr/>
        <p:txBody>
          <a:bodyPr>
            <a:normAutofit fontScale="90000"/>
          </a:bodyPr>
          <a:lstStyle/>
          <a:p>
            <a:r>
              <a:rPr lang="cy-GB" sz="2800" dirty="0"/>
              <a:t>Carbon monocsid – yr hyn rydym wedi’i gynllunio</a:t>
            </a:r>
            <a:r>
              <a:rPr lang="en-GB" sz="2800" b="1" dirty="0"/>
              <a:t>	</a:t>
            </a:r>
          </a:p>
        </p:txBody>
      </p:sp>
      <p:sp>
        <p:nvSpPr>
          <p:cNvPr id="3" name="Content Placeholder 2"/>
          <p:cNvSpPr>
            <a:spLocks noGrp="1"/>
          </p:cNvSpPr>
          <p:nvPr>
            <p:ph idx="1"/>
          </p:nvPr>
        </p:nvSpPr>
        <p:spPr>
          <a:xfrm>
            <a:off x="183319" y="1317799"/>
            <a:ext cx="8784976" cy="4857403"/>
          </a:xfrm>
        </p:spPr>
        <p:txBody>
          <a:bodyPr>
            <a:noAutofit/>
          </a:bodyPr>
          <a:lstStyle/>
          <a:p>
            <a:pPr lvl="0"/>
            <a:r>
              <a:rPr lang="cy-GB" sz="1800" dirty="0"/>
              <a:t>Cynyddu nifer y digwyddiadau wedi’u targedu ac sydd ar raddfa lai yr hyrwyddwn ymwybyddiaeth o CO ynddynt;</a:t>
            </a:r>
            <a:endParaRPr lang="en-GB" sz="1800" dirty="0"/>
          </a:p>
          <a:p>
            <a:pPr lvl="0"/>
            <a:r>
              <a:rPr lang="cy-GB" sz="1800" dirty="0"/>
              <a:t>Nodi a chreu mwy o bartneriaethau â sefydliadau a all ein helpu i hyrwyddo ymwybyddiaeth o CO i adeiladwyr tai, cyfleustodau eraill, cyrff addysgol, gwerthwyr tai a landlordiaid;</a:t>
            </a:r>
            <a:endParaRPr lang="en-GB" sz="1800" dirty="0"/>
          </a:p>
          <a:p>
            <a:pPr lvl="0"/>
            <a:r>
              <a:rPr lang="cy-GB" sz="1800" dirty="0"/>
              <a:t>Diweddaru gwleidyddion ynglŷn â digwyddiadau CO, sy’n benodol i’w hetholaeth, yn flynyddol;</a:t>
            </a:r>
            <a:endParaRPr lang="en-GB" sz="1800" dirty="0"/>
          </a:p>
          <a:p>
            <a:pPr lvl="0"/>
            <a:r>
              <a:rPr lang="cy-GB" sz="1800" dirty="0"/>
              <a:t>Ymgorffori ‘Diogelwch Seymour’ – sef rhaglen addysgol a anelir at blant ysgolion cynradd – a grëwyd gan Cadent (y Grid Cenedlaethol gynt);</a:t>
            </a:r>
            <a:endParaRPr lang="en-GB" sz="1800" dirty="0"/>
          </a:p>
          <a:p>
            <a:pPr lvl="0"/>
            <a:r>
              <a:rPr lang="cy-GB" sz="1800" dirty="0"/>
              <a:t>Dechrau’r gystadleuaeth diogelwch CO ysgolion ynghynt a nodi sefydliadau a all ein helpu i’w gwthio ymhellach;</a:t>
            </a:r>
            <a:endParaRPr lang="en-GB" sz="1800" dirty="0"/>
          </a:p>
          <a:p>
            <a:pPr lvl="0"/>
            <a:r>
              <a:rPr lang="cy-GB" sz="1800" dirty="0"/>
              <a:t>Parhau i hyrwyddo’r Torwyr COd;</a:t>
            </a:r>
            <a:endParaRPr lang="en-GB" sz="1800" dirty="0"/>
          </a:p>
          <a:p>
            <a:r>
              <a:rPr lang="cy-GB" sz="1800" dirty="0"/>
              <a:t>Treialu larymau CO clyfar.</a:t>
            </a:r>
            <a:endParaRPr lang="en-GB" sz="1800" b="1"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21</a:t>
            </a:fld>
            <a:endParaRPr lang="en-GB" dirty="0"/>
          </a:p>
        </p:txBody>
      </p:sp>
      <p:grpSp>
        <p:nvGrpSpPr>
          <p:cNvPr id="51" name="Group 50"/>
          <p:cNvGrpSpPr/>
          <p:nvPr/>
        </p:nvGrpSpPr>
        <p:grpSpPr>
          <a:xfrm>
            <a:off x="372938" y="5569148"/>
            <a:ext cx="8405738" cy="432048"/>
            <a:chOff x="325260" y="5661248"/>
            <a:chExt cx="7415092" cy="288032"/>
          </a:xfrm>
        </p:grpSpPr>
        <p:grpSp>
          <p:nvGrpSpPr>
            <p:cNvPr id="52" name="Group 51"/>
            <p:cNvGrpSpPr/>
            <p:nvPr/>
          </p:nvGrpSpPr>
          <p:grpSpPr>
            <a:xfrm>
              <a:off x="325260" y="5661248"/>
              <a:ext cx="3670676" cy="288032"/>
              <a:chOff x="467544" y="1268760"/>
              <a:chExt cx="8180160" cy="432048"/>
            </a:xfrm>
          </p:grpSpPr>
          <p:sp>
            <p:nvSpPr>
              <p:cNvPr id="58" name="Rectangle 57"/>
              <p:cNvSpPr/>
              <p:nvPr/>
            </p:nvSpPr>
            <p:spPr>
              <a:xfrm>
                <a:off x="467544" y="1412776"/>
                <a:ext cx="568863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6256936" y="1268760"/>
                <a:ext cx="25928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6579840" y="1412776"/>
                <a:ext cx="1736576"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8388424" y="1268760"/>
                <a:ext cx="25928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p:cNvGrpSpPr/>
            <p:nvPr/>
          </p:nvGrpSpPr>
          <p:grpSpPr>
            <a:xfrm>
              <a:off x="4069676" y="5661248"/>
              <a:ext cx="3670676" cy="288032"/>
              <a:chOff x="467544" y="1268760"/>
              <a:chExt cx="8180160" cy="432048"/>
            </a:xfrm>
          </p:grpSpPr>
          <p:sp>
            <p:nvSpPr>
              <p:cNvPr id="54" name="Rectangle 53"/>
              <p:cNvSpPr/>
              <p:nvPr/>
            </p:nvSpPr>
            <p:spPr>
              <a:xfrm>
                <a:off x="467544" y="1412776"/>
                <a:ext cx="568863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6256936" y="1268760"/>
                <a:ext cx="25928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579840" y="1412776"/>
                <a:ext cx="1736576"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8388424" y="1268760"/>
                <a:ext cx="25928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454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22</a:t>
            </a:fld>
            <a:endParaRPr lang="en-GB" dirty="0"/>
          </a:p>
        </p:txBody>
      </p:sp>
      <p:sp>
        <p:nvSpPr>
          <p:cNvPr id="5" name="Text Placeholder 4"/>
          <p:cNvSpPr>
            <a:spLocks noGrp="1"/>
          </p:cNvSpPr>
          <p:nvPr>
            <p:ph type="body" idx="1"/>
          </p:nvPr>
        </p:nvSpPr>
        <p:spPr/>
        <p:txBody>
          <a:bodyPr>
            <a:normAutofit lnSpcReduction="10000"/>
          </a:bodyPr>
          <a:lstStyle/>
          <a:p>
            <a:r>
              <a:rPr lang="cy-GB" dirty="0"/>
              <a:t>Claire Edwards</a:t>
            </a:r>
            <a:r>
              <a:rPr lang="cy-GB" dirty="0" smtClean="0"/>
              <a:t>,</a:t>
            </a:r>
          </a:p>
          <a:p>
            <a:r>
              <a:rPr lang="cy-GB" dirty="0" smtClean="0"/>
              <a:t> </a:t>
            </a:r>
            <a:r>
              <a:rPr lang="cy-GB" dirty="0"/>
              <a:t>Rheolwr Gwasanaethau Cwsmeriaid </a:t>
            </a:r>
            <a:endParaRPr lang="en-GB" dirty="0"/>
          </a:p>
        </p:txBody>
      </p:sp>
      <p:sp>
        <p:nvSpPr>
          <p:cNvPr id="6" name="TextBox 5"/>
          <p:cNvSpPr txBox="1"/>
          <p:nvPr/>
        </p:nvSpPr>
        <p:spPr>
          <a:xfrm>
            <a:off x="1229668" y="2996952"/>
            <a:ext cx="7014740" cy="1938992"/>
          </a:xfrm>
          <a:prstGeom prst="rect">
            <a:avLst/>
          </a:prstGeom>
          <a:noFill/>
        </p:spPr>
        <p:txBody>
          <a:bodyPr wrap="square" rtlCol="0">
            <a:spAutoFit/>
          </a:bodyPr>
          <a:lstStyle/>
          <a:p>
            <a:r>
              <a:rPr lang="cy-GB" sz="4000" dirty="0">
                <a:solidFill>
                  <a:schemeClr val="bg1"/>
                </a:solidFill>
              </a:rPr>
              <a:t>Cymorth i gwsmeriaid sy’n agored i niwed</a:t>
            </a:r>
            <a:endParaRPr lang="en-GB" sz="4000" dirty="0">
              <a:solidFill>
                <a:schemeClr val="bg1"/>
              </a:solidFill>
            </a:endParaRPr>
          </a:p>
          <a:p>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10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GB" sz="2400" dirty="0"/>
              <a:t>Cymorth i gwsmeriaid sy’n agored i niwed</a:t>
            </a:r>
            <a:r>
              <a:rPr lang="en-GB" sz="2400" dirty="0"/>
              <a:t/>
            </a:r>
            <a:br>
              <a:rPr lang="en-GB" sz="2400" dirty="0"/>
            </a:br>
            <a:r>
              <a:rPr lang="cy-GB" sz="2400" dirty="0"/>
              <a:t>yr hyn a ddywedasoch</a:t>
            </a:r>
            <a:r>
              <a:rPr lang="en-GB" sz="2400" b="1" dirty="0"/>
              <a:t>	</a:t>
            </a:r>
          </a:p>
        </p:txBody>
      </p:sp>
      <p:sp>
        <p:nvSpPr>
          <p:cNvPr id="3" name="Content Placeholder 2"/>
          <p:cNvSpPr>
            <a:spLocks noGrp="1"/>
          </p:cNvSpPr>
          <p:nvPr>
            <p:ph idx="1"/>
          </p:nvPr>
        </p:nvSpPr>
        <p:spPr>
          <a:xfrm>
            <a:off x="662880" y="1523925"/>
            <a:ext cx="7941568" cy="4857403"/>
          </a:xfrm>
        </p:spPr>
        <p:txBody>
          <a:bodyPr>
            <a:normAutofit/>
          </a:bodyPr>
          <a:lstStyle/>
          <a:p>
            <a:r>
              <a:rPr lang="cy-GB" sz="2000" dirty="0"/>
              <a:t>“</a:t>
            </a:r>
            <a:r>
              <a:rPr lang="cy-GB" sz="2000" b="1" dirty="0"/>
              <a:t>Gwneud mwy i weithio mewn partneriaeth â chyfleustodau eraill, megis cwmnïau trydan a dŵr.”</a:t>
            </a:r>
            <a:endParaRPr lang="en-GB" sz="2000" dirty="0"/>
          </a:p>
          <a:p>
            <a:r>
              <a:rPr lang="cy-GB" sz="2000" b="1" dirty="0"/>
              <a:t>“Mae’r hyfforddiant a ddarparwch i staff sy’n wynebu cwsmeriaid yn dda – gwnewch fwy o hyn.”</a:t>
            </a:r>
            <a:endParaRPr lang="en-GB" sz="2000" dirty="0"/>
          </a:p>
          <a:p>
            <a:r>
              <a:rPr lang="cy-GB" sz="2000" b="1" dirty="0"/>
              <a:t>“Mae’n dda eich bod yn anelu at gyflawni Safon Brydeinig am eich gwaith ar y mater hwn.”</a:t>
            </a:r>
            <a:endParaRPr lang="en-GB" sz="2000" dirty="0"/>
          </a:p>
          <a:p>
            <a:r>
              <a:rPr lang="cy-GB" sz="2000" b="1" dirty="0"/>
              <a:t>“Adeiladu pontydd gyda sefydliadau yr ymddiriedir ynddynt – yn cynnwys y gwasanaethau brys, y sector elusennau a’r proffesiwn meddygol er mwyn cyrraedd mwy o bobl mewn sefyllfaoedd diymgeledd.”</a:t>
            </a:r>
            <a:endParaRPr lang="en-GB" sz="2000" dirty="0"/>
          </a:p>
          <a:p>
            <a:r>
              <a:rPr lang="cy-GB" sz="2000" b="1" dirty="0"/>
              <a:t>“Mae’r Ap PSR ar gyfer staff gweithredol yn ffordd dda o nodi cwsmeriaid mewn sefyllfaoedd diymgeledd.”</a:t>
            </a:r>
            <a:endParaRPr lang="en-GB" sz="2000" b="1"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23</a:t>
            </a:fld>
            <a:endParaRPr lang="en-GB" dirty="0"/>
          </a:p>
        </p:txBody>
      </p:sp>
      <p:sp>
        <p:nvSpPr>
          <p:cNvPr id="5" name="Rounded Rectangle 4"/>
          <p:cNvSpPr/>
          <p:nvPr/>
        </p:nvSpPr>
        <p:spPr>
          <a:xfrm>
            <a:off x="395536" y="1340768"/>
            <a:ext cx="8352928" cy="453650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27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476672"/>
            <a:ext cx="8229600" cy="594916"/>
          </a:xfrm>
        </p:spPr>
        <p:txBody>
          <a:bodyPr>
            <a:normAutofit fontScale="90000"/>
          </a:bodyPr>
          <a:lstStyle/>
          <a:p>
            <a:r>
              <a:rPr lang="cy-GB" sz="2800" dirty="0"/>
              <a:t>Cymorth i gwsmeriaid sy’n agored i niwed - yr hyn a wnaethom</a:t>
            </a:r>
            <a:r>
              <a:rPr lang="en-GB" sz="2800" b="1" dirty="0"/>
              <a:t>	</a:t>
            </a:r>
          </a:p>
        </p:txBody>
      </p:sp>
      <p:sp>
        <p:nvSpPr>
          <p:cNvPr id="3" name="Content Placeholder 2"/>
          <p:cNvSpPr>
            <a:spLocks noGrp="1"/>
          </p:cNvSpPr>
          <p:nvPr>
            <p:ph idx="1"/>
          </p:nvPr>
        </p:nvSpPr>
        <p:spPr>
          <a:xfrm>
            <a:off x="251520" y="1451917"/>
            <a:ext cx="8640960" cy="4857403"/>
          </a:xfrm>
        </p:spPr>
        <p:txBody>
          <a:bodyPr>
            <a:normAutofit/>
          </a:bodyPr>
          <a:lstStyle/>
          <a:p>
            <a:r>
              <a:rPr lang="cy-GB" sz="1600" dirty="0" smtClean="0"/>
              <a:t>Gyda </a:t>
            </a:r>
            <a:r>
              <a:rPr lang="cy-GB" sz="1600" dirty="0"/>
              <a:t>chymorth Cymru Gynnes, fe wnaethom ddechrau’r gynhadledd aml-gyfleustodau gyntaf (nwy, dŵr a thrydan), o’r enw ‘Cryfach gyda’n Gilydd’ - a fynychir gan bobl o </a:t>
            </a:r>
            <a:r>
              <a:rPr lang="cy-GB" sz="1600" b="1" dirty="0"/>
              <a:t>106 o sefydliadau</a:t>
            </a:r>
            <a:r>
              <a:rPr lang="cy-GB" sz="1600" dirty="0"/>
              <a:t>.</a:t>
            </a:r>
            <a:endParaRPr lang="en-GB" sz="1600" dirty="0"/>
          </a:p>
          <a:p>
            <a:r>
              <a:rPr lang="cy-GB" sz="1600" dirty="0" smtClean="0"/>
              <a:t>Gwnaethom </a:t>
            </a:r>
            <a:r>
              <a:rPr lang="cy-GB" sz="1600" dirty="0"/>
              <a:t>ddarparu hyfforddiant Ymwybyddiaeth o Gwsmeriaid  â Blaenoriaeth i </a:t>
            </a:r>
            <a:r>
              <a:rPr lang="cy-GB" sz="1600" b="1" dirty="0"/>
              <a:t>1,250</a:t>
            </a:r>
            <a:r>
              <a:rPr lang="cy-GB" sz="1600" dirty="0"/>
              <a:t> o gydweithwyr sy’n wynebu cwsmeriaid.</a:t>
            </a:r>
            <a:endParaRPr lang="en-GB" sz="1600" dirty="0"/>
          </a:p>
          <a:p>
            <a:r>
              <a:rPr lang="cy-GB" sz="1600" dirty="0" smtClean="0"/>
              <a:t>Y </a:t>
            </a:r>
            <a:r>
              <a:rPr lang="cy-GB" sz="1600" dirty="0"/>
              <a:t>Rhwydwaith Dosbarthu Nwy </a:t>
            </a:r>
            <a:r>
              <a:rPr lang="cy-GB" sz="1600" b="1" dirty="0"/>
              <a:t>1</a:t>
            </a:r>
            <a:r>
              <a:rPr lang="cy-GB" sz="1600" b="1" baseline="30000" dirty="0"/>
              <a:t>af</a:t>
            </a:r>
            <a:r>
              <a:rPr lang="cy-GB" sz="1600" b="1" dirty="0"/>
              <a:t> </a:t>
            </a:r>
            <a:r>
              <a:rPr lang="cy-GB" sz="1600" dirty="0"/>
              <a:t>i’w archwilio’n llwyddiannus yn erbyn Safonau Prydeinig 18477.</a:t>
            </a:r>
            <a:endParaRPr lang="en-GB" sz="1600" dirty="0"/>
          </a:p>
          <a:p>
            <a:r>
              <a:rPr lang="cy-GB" sz="1600" dirty="0" smtClean="0"/>
              <a:t>Y </a:t>
            </a:r>
            <a:r>
              <a:rPr lang="cy-GB" sz="1600" dirty="0"/>
              <a:t>nifer a lofnododd y Gofrestr Gwasanaethau â Blaenoriaeth (PSR) integredig, gosod Falfiau Ynysu Nwy, hyrwyddo cynllun Cymorth Cartrefi Clyd ac ymwybyddiaeth o CO i’r holl bartneriaethau allweddol – yn cynnwys y Gwasanaethau Tân ac Achub.</a:t>
            </a:r>
            <a:endParaRPr lang="en-GB" sz="1600" dirty="0"/>
          </a:p>
          <a:p>
            <a:r>
              <a:rPr lang="cy-GB" sz="1600" dirty="0" smtClean="0"/>
              <a:t>Wedi </a:t>
            </a:r>
            <a:r>
              <a:rPr lang="cy-GB" sz="1600" dirty="0"/>
              <a:t>cyfeirio </a:t>
            </a:r>
            <a:r>
              <a:rPr lang="cy-GB" sz="1600" b="1" dirty="0"/>
              <a:t>33</a:t>
            </a:r>
            <a:r>
              <a:rPr lang="cy-GB" sz="1600" dirty="0"/>
              <a:t> o gwsmeriaid at sefydliadau yr ymddiriedir ynddynt  am gymorth ariannol a llesiant.</a:t>
            </a:r>
            <a:endParaRPr lang="en-GB" sz="1600" dirty="0"/>
          </a:p>
          <a:p>
            <a:r>
              <a:rPr lang="cy-GB" sz="1600" dirty="0" smtClean="0"/>
              <a:t>Ap </a:t>
            </a:r>
            <a:r>
              <a:rPr lang="cy-GB" sz="1600" dirty="0"/>
              <a:t>PSR wedi’i estyn allan ledled y rhwydwaith ym mis Gorffennaf 2016</a:t>
            </a:r>
            <a:r>
              <a:rPr lang="cy-GB" sz="1600" dirty="0" smtClean="0"/>
              <a:t>.</a:t>
            </a:r>
          </a:p>
          <a:p>
            <a:endParaRPr lang="cy-GB" sz="1600" dirty="0" smtClean="0"/>
          </a:p>
          <a:p>
            <a:pPr>
              <a:buSzPct val="200000"/>
              <a:buFont typeface="Wingdings" panose="05000000000000000000" pitchFamily="2" charset="2"/>
              <a:buChar char="ü"/>
            </a:pPr>
            <a:r>
              <a:rPr lang="cy-GB" sz="1700" dirty="0"/>
              <a:t>casglwyd atgyfeiriadau hefyd drwy ffyrdd eraill o ryngweithio â chwsmeriaid, a phartneriaid ar ein rhan (e.e. Gwasanaethau Tân) </a:t>
            </a:r>
            <a:r>
              <a:rPr lang="cy-GB" sz="1700" b="1" dirty="0"/>
              <a:t>1,541</a:t>
            </a:r>
            <a:r>
              <a:rPr lang="cy-GB" sz="1700" dirty="0"/>
              <a:t> o atgyfeiriadau yn 2016, </a:t>
            </a:r>
            <a:r>
              <a:rPr lang="cy-GB" sz="1700" b="1" dirty="0"/>
              <a:t>797 </a:t>
            </a:r>
            <a:r>
              <a:rPr lang="cy-GB" sz="1700" dirty="0"/>
              <a:t>o atgyfeiriadau (Ionawr – Ebrill).</a:t>
            </a:r>
            <a:endParaRPr lang="en-GB" sz="1700" b="1" dirty="0">
              <a:solidFill>
                <a:schemeClr val="tx2"/>
              </a:solidFill>
            </a:endParaRPr>
          </a:p>
          <a:p>
            <a:pPr>
              <a:buSzPct val="200000"/>
              <a:buFont typeface="Wingdings" panose="05000000000000000000" pitchFamily="2" charset="2"/>
              <a:buChar char="ü"/>
            </a:pPr>
            <a:endParaRPr lang="en-GB" b="1"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24</a:t>
            </a:fld>
            <a:endParaRPr lang="en-GB" dirty="0"/>
          </a:p>
        </p:txBody>
      </p:sp>
    </p:spTree>
    <p:extLst>
      <p:ext uri="{BB962C8B-B14F-4D97-AF65-F5344CB8AC3E}">
        <p14:creationId xmlns:p14="http://schemas.microsoft.com/office/powerpoint/2010/main" val="416095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y-GB" sz="2800" dirty="0"/>
              <a:t>Cynhadledd Cryfach gyda’n Gilydd</a:t>
            </a:r>
            <a:endParaRPr lang="en-GB" sz="2800" dirty="0"/>
          </a:p>
        </p:txBody>
      </p:sp>
      <p:sp>
        <p:nvSpPr>
          <p:cNvPr id="3" name="Content Placeholder 2"/>
          <p:cNvSpPr>
            <a:spLocks noGrp="1"/>
          </p:cNvSpPr>
          <p:nvPr>
            <p:ph idx="1"/>
          </p:nvPr>
        </p:nvSpPr>
        <p:spPr>
          <a:xfrm>
            <a:off x="251520" y="2348880"/>
            <a:ext cx="8703785" cy="4857403"/>
          </a:xfrm>
        </p:spPr>
        <p:txBody>
          <a:bodyPr>
            <a:normAutofit/>
          </a:bodyPr>
          <a:lstStyle/>
          <a:p>
            <a:pPr marL="457200" lvl="1" indent="0">
              <a:spcBef>
                <a:spcPts val="1000"/>
              </a:spcBef>
              <a:spcAft>
                <a:spcPts val="1000"/>
              </a:spcAft>
              <a:buNone/>
            </a:pPr>
            <a:r>
              <a:rPr lang="en-GB" sz="1100" dirty="0" smtClean="0">
                <a:solidFill>
                  <a:schemeClr val="tx2"/>
                </a:solidFill>
              </a:rPr>
              <a:t>•</a:t>
            </a:r>
            <a:r>
              <a:rPr lang="en-GB" sz="1800" dirty="0" smtClean="0">
                <a:solidFill>
                  <a:schemeClr val="tx2"/>
                </a:solidFill>
              </a:rPr>
              <a:t>Wales </a:t>
            </a:r>
            <a:r>
              <a:rPr lang="en-GB" sz="1800" dirty="0">
                <a:solidFill>
                  <a:schemeClr val="tx2"/>
                </a:solidFill>
              </a:rPr>
              <a:t>&amp; West Utilities, Western Power Distribution a </a:t>
            </a:r>
            <a:r>
              <a:rPr lang="en-GB" sz="1800" dirty="0" err="1">
                <a:solidFill>
                  <a:schemeClr val="tx2"/>
                </a:solidFill>
              </a:rPr>
              <a:t>Dŵr</a:t>
            </a:r>
            <a:r>
              <a:rPr lang="en-GB" sz="1800" dirty="0">
                <a:solidFill>
                  <a:schemeClr val="tx2"/>
                </a:solidFill>
              </a:rPr>
              <a:t> Cymru Welsh Water </a:t>
            </a:r>
            <a:r>
              <a:rPr lang="en-GB" sz="1800" dirty="0" err="1">
                <a:solidFill>
                  <a:schemeClr val="tx2"/>
                </a:solidFill>
              </a:rPr>
              <a:t>gyda</a:t>
            </a:r>
            <a:r>
              <a:rPr lang="en-GB" sz="1800" dirty="0">
                <a:solidFill>
                  <a:schemeClr val="tx2"/>
                </a:solidFill>
              </a:rPr>
              <a:t> </a:t>
            </a:r>
            <a:r>
              <a:rPr lang="en-GB" sz="1800" dirty="0" err="1">
                <a:solidFill>
                  <a:schemeClr val="tx2"/>
                </a:solidFill>
              </a:rPr>
              <a:t>chymorth</a:t>
            </a:r>
            <a:r>
              <a:rPr lang="en-GB" sz="1800" dirty="0">
                <a:solidFill>
                  <a:schemeClr val="tx2"/>
                </a:solidFill>
              </a:rPr>
              <a:t> Cymru </a:t>
            </a:r>
            <a:r>
              <a:rPr lang="en-GB" sz="1800" dirty="0" err="1">
                <a:solidFill>
                  <a:schemeClr val="tx2"/>
                </a:solidFill>
              </a:rPr>
              <a:t>Gynnes</a:t>
            </a:r>
            <a:r>
              <a:rPr lang="en-GB" sz="1800" dirty="0">
                <a:solidFill>
                  <a:schemeClr val="tx2"/>
                </a:solidFill>
              </a:rPr>
              <a:t>, </a:t>
            </a:r>
            <a:r>
              <a:rPr lang="en-GB" sz="1800" dirty="0" err="1">
                <a:solidFill>
                  <a:schemeClr val="tx2"/>
                </a:solidFill>
              </a:rPr>
              <a:t>yn</a:t>
            </a:r>
            <a:r>
              <a:rPr lang="en-GB" sz="1800" dirty="0">
                <a:solidFill>
                  <a:schemeClr val="tx2"/>
                </a:solidFill>
              </a:rPr>
              <a:t> </a:t>
            </a:r>
            <a:r>
              <a:rPr lang="en-GB" sz="1800" dirty="0" err="1">
                <a:solidFill>
                  <a:schemeClr val="tx2"/>
                </a:solidFill>
              </a:rPr>
              <a:t>dod</a:t>
            </a:r>
            <a:r>
              <a:rPr lang="en-GB" sz="1800" dirty="0">
                <a:solidFill>
                  <a:schemeClr val="tx2"/>
                </a:solidFill>
              </a:rPr>
              <a:t> </a:t>
            </a:r>
            <a:r>
              <a:rPr lang="en-GB" sz="1800" dirty="0" err="1">
                <a:solidFill>
                  <a:schemeClr val="tx2"/>
                </a:solidFill>
              </a:rPr>
              <a:t>ynghyd</a:t>
            </a:r>
            <a:r>
              <a:rPr lang="en-GB" sz="1800" dirty="0">
                <a:solidFill>
                  <a:schemeClr val="tx2"/>
                </a:solidFill>
              </a:rPr>
              <a:t> </a:t>
            </a:r>
            <a:r>
              <a:rPr lang="en-GB" sz="1800" dirty="0" err="1">
                <a:solidFill>
                  <a:schemeClr val="tx2"/>
                </a:solidFill>
              </a:rPr>
              <a:t>i</a:t>
            </a:r>
            <a:r>
              <a:rPr lang="en-GB" sz="1800" dirty="0">
                <a:solidFill>
                  <a:schemeClr val="tx2"/>
                </a:solidFill>
              </a:rPr>
              <a:t> </a:t>
            </a:r>
            <a:r>
              <a:rPr lang="en-GB" sz="1800" dirty="0" err="1">
                <a:solidFill>
                  <a:schemeClr val="tx2"/>
                </a:solidFill>
              </a:rPr>
              <a:t>helpu</a:t>
            </a:r>
            <a:r>
              <a:rPr lang="en-GB" sz="1800" dirty="0">
                <a:solidFill>
                  <a:schemeClr val="tx2"/>
                </a:solidFill>
              </a:rPr>
              <a:t> </a:t>
            </a:r>
            <a:r>
              <a:rPr lang="en-GB" sz="1800" dirty="0" err="1">
                <a:solidFill>
                  <a:schemeClr val="tx2"/>
                </a:solidFill>
              </a:rPr>
              <a:t>cwsmeriaid</a:t>
            </a:r>
            <a:r>
              <a:rPr lang="en-GB" sz="1800" dirty="0">
                <a:solidFill>
                  <a:schemeClr val="tx2"/>
                </a:solidFill>
              </a:rPr>
              <a:t> </a:t>
            </a:r>
            <a:r>
              <a:rPr lang="en-GB" sz="1800" dirty="0" err="1">
                <a:solidFill>
                  <a:schemeClr val="tx2"/>
                </a:solidFill>
              </a:rPr>
              <a:t>sy’n</a:t>
            </a:r>
            <a:r>
              <a:rPr lang="en-GB" sz="1800" dirty="0">
                <a:solidFill>
                  <a:schemeClr val="tx2"/>
                </a:solidFill>
              </a:rPr>
              <a:t> </a:t>
            </a:r>
            <a:r>
              <a:rPr lang="en-GB" sz="1800" dirty="0" err="1">
                <a:solidFill>
                  <a:schemeClr val="tx2"/>
                </a:solidFill>
              </a:rPr>
              <a:t>agored</a:t>
            </a:r>
            <a:r>
              <a:rPr lang="en-GB" sz="1800" dirty="0">
                <a:solidFill>
                  <a:schemeClr val="tx2"/>
                </a:solidFill>
              </a:rPr>
              <a:t> </a:t>
            </a:r>
            <a:r>
              <a:rPr lang="en-GB" sz="1800" dirty="0" err="1">
                <a:solidFill>
                  <a:schemeClr val="tx2"/>
                </a:solidFill>
              </a:rPr>
              <a:t>i</a:t>
            </a:r>
            <a:r>
              <a:rPr lang="en-GB" sz="1800" dirty="0">
                <a:solidFill>
                  <a:schemeClr val="tx2"/>
                </a:solidFill>
              </a:rPr>
              <a:t> </a:t>
            </a:r>
            <a:r>
              <a:rPr lang="en-GB" sz="1800" dirty="0" err="1">
                <a:solidFill>
                  <a:schemeClr val="tx2"/>
                </a:solidFill>
              </a:rPr>
              <a:t>niwed</a:t>
            </a:r>
            <a:r>
              <a:rPr lang="en-GB" sz="1800" dirty="0">
                <a:solidFill>
                  <a:schemeClr val="tx2"/>
                </a:solidFill>
              </a:rPr>
              <a:t>.</a:t>
            </a:r>
          </a:p>
          <a:p>
            <a:pPr marL="457200" lvl="1" indent="0">
              <a:spcBef>
                <a:spcPts val="1000"/>
              </a:spcBef>
              <a:spcAft>
                <a:spcPts val="1000"/>
              </a:spcAft>
              <a:buNone/>
            </a:pPr>
            <a:r>
              <a:rPr lang="en-GB" sz="1800" dirty="0" smtClean="0">
                <a:solidFill>
                  <a:schemeClr val="tx2"/>
                </a:solidFill>
              </a:rPr>
              <a:t>•I </a:t>
            </a:r>
            <a:r>
              <a:rPr lang="en-GB" sz="1800" dirty="0" err="1">
                <a:solidFill>
                  <a:schemeClr val="tx2"/>
                </a:solidFill>
              </a:rPr>
              <a:t>roi</a:t>
            </a:r>
            <a:r>
              <a:rPr lang="en-GB" sz="1800" dirty="0">
                <a:solidFill>
                  <a:schemeClr val="tx2"/>
                </a:solidFill>
              </a:rPr>
              <a:t> </a:t>
            </a:r>
            <a:r>
              <a:rPr lang="en-GB" sz="1800" dirty="0" err="1">
                <a:solidFill>
                  <a:schemeClr val="tx2"/>
                </a:solidFill>
              </a:rPr>
              <a:t>sylw</a:t>
            </a:r>
            <a:r>
              <a:rPr lang="en-GB" sz="1800" dirty="0">
                <a:solidFill>
                  <a:schemeClr val="tx2"/>
                </a:solidFill>
              </a:rPr>
              <a:t> </a:t>
            </a:r>
            <a:r>
              <a:rPr lang="en-GB" sz="1800" dirty="0" err="1">
                <a:solidFill>
                  <a:schemeClr val="tx2"/>
                </a:solidFill>
              </a:rPr>
              <a:t>i</a:t>
            </a:r>
            <a:r>
              <a:rPr lang="en-GB" sz="1800" dirty="0">
                <a:solidFill>
                  <a:schemeClr val="tx2"/>
                </a:solidFill>
              </a:rPr>
              <a:t> </a:t>
            </a:r>
            <a:r>
              <a:rPr lang="en-GB" sz="1800" dirty="0" err="1">
                <a:solidFill>
                  <a:schemeClr val="tx2"/>
                </a:solidFill>
              </a:rPr>
              <a:t>sut</a:t>
            </a:r>
            <a:r>
              <a:rPr lang="en-GB" sz="1800" dirty="0">
                <a:solidFill>
                  <a:schemeClr val="tx2"/>
                </a:solidFill>
              </a:rPr>
              <a:t> y gall </a:t>
            </a:r>
            <a:r>
              <a:rPr lang="en-GB" sz="1800" dirty="0" err="1">
                <a:solidFill>
                  <a:schemeClr val="tx2"/>
                </a:solidFill>
              </a:rPr>
              <a:t>cymunedau</a:t>
            </a:r>
            <a:r>
              <a:rPr lang="en-GB" sz="1800" dirty="0">
                <a:solidFill>
                  <a:schemeClr val="tx2"/>
                </a:solidFill>
              </a:rPr>
              <a:t>, </a:t>
            </a:r>
            <a:r>
              <a:rPr lang="en-GB" sz="1800" dirty="0" err="1">
                <a:solidFill>
                  <a:schemeClr val="tx2"/>
                </a:solidFill>
              </a:rPr>
              <a:t>sefydliadau</a:t>
            </a:r>
            <a:r>
              <a:rPr lang="en-GB" sz="1800" dirty="0">
                <a:solidFill>
                  <a:schemeClr val="tx2"/>
                </a:solidFill>
              </a:rPr>
              <a:t> </a:t>
            </a:r>
            <a:r>
              <a:rPr lang="en-GB" sz="1800" dirty="0" err="1">
                <a:solidFill>
                  <a:schemeClr val="tx2"/>
                </a:solidFill>
              </a:rPr>
              <a:t>yn</a:t>
            </a:r>
            <a:r>
              <a:rPr lang="en-GB" sz="1800" dirty="0">
                <a:solidFill>
                  <a:schemeClr val="tx2"/>
                </a:solidFill>
              </a:rPr>
              <a:t> y sector </a:t>
            </a:r>
            <a:r>
              <a:rPr lang="en-GB" sz="1800" dirty="0" err="1">
                <a:solidFill>
                  <a:schemeClr val="tx2"/>
                </a:solidFill>
              </a:rPr>
              <a:t>cyhoeddus</a:t>
            </a:r>
            <a:r>
              <a:rPr lang="en-GB" sz="1800" dirty="0">
                <a:solidFill>
                  <a:schemeClr val="tx2"/>
                </a:solidFill>
              </a:rPr>
              <a:t> a </a:t>
            </a:r>
            <a:r>
              <a:rPr lang="en-GB" sz="1800" dirty="0" err="1">
                <a:solidFill>
                  <a:schemeClr val="tx2"/>
                </a:solidFill>
              </a:rPr>
              <a:t>phreifat</a:t>
            </a:r>
            <a:r>
              <a:rPr lang="en-GB" sz="1800" dirty="0">
                <a:solidFill>
                  <a:schemeClr val="tx2"/>
                </a:solidFill>
              </a:rPr>
              <a:t> </a:t>
            </a:r>
            <a:r>
              <a:rPr lang="en-GB" sz="1800" dirty="0" err="1">
                <a:solidFill>
                  <a:schemeClr val="tx2"/>
                </a:solidFill>
              </a:rPr>
              <a:t>gydweithio</a:t>
            </a:r>
            <a:r>
              <a:rPr lang="en-GB" sz="1800" dirty="0">
                <a:solidFill>
                  <a:schemeClr val="tx2"/>
                </a:solidFill>
              </a:rPr>
              <a:t> </a:t>
            </a:r>
            <a:r>
              <a:rPr lang="en-GB" sz="1800" dirty="0" err="1">
                <a:solidFill>
                  <a:schemeClr val="tx2"/>
                </a:solidFill>
              </a:rPr>
              <a:t>i</a:t>
            </a:r>
            <a:r>
              <a:rPr lang="en-GB" sz="1800" dirty="0">
                <a:solidFill>
                  <a:schemeClr val="tx2"/>
                </a:solidFill>
              </a:rPr>
              <a:t> </a:t>
            </a:r>
            <a:r>
              <a:rPr lang="en-GB" sz="1800" dirty="0" err="1">
                <a:solidFill>
                  <a:schemeClr val="tx2"/>
                </a:solidFill>
              </a:rPr>
              <a:t>nodi</a:t>
            </a:r>
            <a:r>
              <a:rPr lang="en-GB" sz="1800" dirty="0">
                <a:solidFill>
                  <a:schemeClr val="tx2"/>
                </a:solidFill>
              </a:rPr>
              <a:t> ac </a:t>
            </a:r>
            <a:r>
              <a:rPr lang="en-GB" sz="1800" dirty="0" err="1">
                <a:solidFill>
                  <a:schemeClr val="tx2"/>
                </a:solidFill>
              </a:rPr>
              <a:t>i</a:t>
            </a:r>
            <a:r>
              <a:rPr lang="en-GB" sz="1800" dirty="0">
                <a:solidFill>
                  <a:schemeClr val="tx2"/>
                </a:solidFill>
              </a:rPr>
              <a:t> </a:t>
            </a:r>
            <a:r>
              <a:rPr lang="en-GB" sz="1800" dirty="0" err="1">
                <a:solidFill>
                  <a:schemeClr val="tx2"/>
                </a:solidFill>
              </a:rPr>
              <a:t>gefnogi’r</a:t>
            </a:r>
            <a:r>
              <a:rPr lang="en-GB" sz="1800" dirty="0">
                <a:solidFill>
                  <a:schemeClr val="tx2"/>
                </a:solidFill>
              </a:rPr>
              <a:t> </a:t>
            </a:r>
            <a:r>
              <a:rPr lang="en-GB" sz="1800" dirty="0" err="1">
                <a:solidFill>
                  <a:schemeClr val="tx2"/>
                </a:solidFill>
              </a:rPr>
              <a:t>bobl</a:t>
            </a:r>
            <a:r>
              <a:rPr lang="en-GB" sz="1800" dirty="0">
                <a:solidFill>
                  <a:schemeClr val="tx2"/>
                </a:solidFill>
              </a:rPr>
              <a:t> </a:t>
            </a:r>
            <a:r>
              <a:rPr lang="en-GB" sz="1800" dirty="0" err="1">
                <a:solidFill>
                  <a:schemeClr val="tx2"/>
                </a:solidFill>
              </a:rPr>
              <a:t>fwyaf</a:t>
            </a:r>
            <a:r>
              <a:rPr lang="en-GB" sz="1800" dirty="0">
                <a:solidFill>
                  <a:schemeClr val="tx2"/>
                </a:solidFill>
              </a:rPr>
              <a:t> </a:t>
            </a:r>
            <a:r>
              <a:rPr lang="en-GB" sz="1800" dirty="0" err="1">
                <a:solidFill>
                  <a:schemeClr val="tx2"/>
                </a:solidFill>
              </a:rPr>
              <a:t>agored</a:t>
            </a:r>
            <a:r>
              <a:rPr lang="en-GB" sz="1800" dirty="0">
                <a:solidFill>
                  <a:schemeClr val="tx2"/>
                </a:solidFill>
              </a:rPr>
              <a:t> </a:t>
            </a:r>
            <a:r>
              <a:rPr lang="en-GB" sz="1800" dirty="0" err="1">
                <a:solidFill>
                  <a:schemeClr val="tx2"/>
                </a:solidFill>
              </a:rPr>
              <a:t>i</a:t>
            </a:r>
            <a:r>
              <a:rPr lang="en-GB" sz="1800" dirty="0">
                <a:solidFill>
                  <a:schemeClr val="tx2"/>
                </a:solidFill>
              </a:rPr>
              <a:t> </a:t>
            </a:r>
            <a:r>
              <a:rPr lang="en-GB" sz="1800" dirty="0" err="1">
                <a:solidFill>
                  <a:schemeClr val="tx2"/>
                </a:solidFill>
              </a:rPr>
              <a:t>niwed</a:t>
            </a:r>
            <a:r>
              <a:rPr lang="en-GB" sz="1800" dirty="0">
                <a:solidFill>
                  <a:schemeClr val="tx2"/>
                </a:solidFill>
              </a:rPr>
              <a:t>.</a:t>
            </a:r>
          </a:p>
          <a:p>
            <a:pPr marL="457200" lvl="1" indent="0">
              <a:spcBef>
                <a:spcPts val="1000"/>
              </a:spcBef>
              <a:spcAft>
                <a:spcPts val="1000"/>
              </a:spcAft>
              <a:buNone/>
            </a:pPr>
            <a:r>
              <a:rPr lang="en-GB" sz="1800" dirty="0" smtClean="0">
                <a:solidFill>
                  <a:schemeClr val="tx2"/>
                </a:solidFill>
              </a:rPr>
              <a:t>•</a:t>
            </a:r>
            <a:r>
              <a:rPr lang="en-GB" sz="1800" dirty="0" err="1" smtClean="0">
                <a:solidFill>
                  <a:schemeClr val="tx2"/>
                </a:solidFill>
              </a:rPr>
              <a:t>Gwnaeth</a:t>
            </a:r>
            <a:r>
              <a:rPr lang="en-GB" sz="1800" dirty="0" smtClean="0">
                <a:solidFill>
                  <a:schemeClr val="tx2"/>
                </a:solidFill>
              </a:rPr>
              <a:t> </a:t>
            </a:r>
            <a:r>
              <a:rPr lang="en-GB" sz="1800" dirty="0">
                <a:solidFill>
                  <a:schemeClr val="tx2"/>
                </a:solidFill>
              </a:rPr>
              <a:t>106 o </a:t>
            </a:r>
            <a:r>
              <a:rPr lang="en-GB" sz="1800" dirty="0" err="1">
                <a:solidFill>
                  <a:schemeClr val="tx2"/>
                </a:solidFill>
              </a:rPr>
              <a:t>sefydliadau</a:t>
            </a:r>
            <a:r>
              <a:rPr lang="en-GB" sz="1800" dirty="0">
                <a:solidFill>
                  <a:schemeClr val="tx2"/>
                </a:solidFill>
              </a:rPr>
              <a:t> </a:t>
            </a:r>
            <a:r>
              <a:rPr lang="en-GB" sz="1800" dirty="0" err="1">
                <a:solidFill>
                  <a:schemeClr val="tx2"/>
                </a:solidFill>
              </a:rPr>
              <a:t>fynychu</a:t>
            </a:r>
            <a:r>
              <a:rPr lang="en-GB" sz="1800" dirty="0">
                <a:solidFill>
                  <a:schemeClr val="tx2"/>
                </a:solidFill>
              </a:rPr>
              <a:t>, </a:t>
            </a:r>
            <a:r>
              <a:rPr lang="en-GB" sz="1800" dirty="0" err="1">
                <a:solidFill>
                  <a:schemeClr val="tx2"/>
                </a:solidFill>
              </a:rPr>
              <a:t>yn</a:t>
            </a:r>
            <a:r>
              <a:rPr lang="en-GB" sz="1800" dirty="0">
                <a:solidFill>
                  <a:schemeClr val="tx2"/>
                </a:solidFill>
              </a:rPr>
              <a:t> </a:t>
            </a:r>
            <a:r>
              <a:rPr lang="en-GB" sz="1800" dirty="0" err="1">
                <a:solidFill>
                  <a:schemeClr val="tx2"/>
                </a:solidFill>
              </a:rPr>
              <a:t>cynnwys</a:t>
            </a:r>
            <a:r>
              <a:rPr lang="en-GB" sz="1800" dirty="0">
                <a:solidFill>
                  <a:schemeClr val="tx2"/>
                </a:solidFill>
              </a:rPr>
              <a:t> </a:t>
            </a:r>
            <a:r>
              <a:rPr lang="en-GB" sz="1800" dirty="0" err="1">
                <a:solidFill>
                  <a:schemeClr val="tx2"/>
                </a:solidFill>
              </a:rPr>
              <a:t>cynrychiolwyr</a:t>
            </a:r>
            <a:r>
              <a:rPr lang="en-GB" sz="1800" dirty="0">
                <a:solidFill>
                  <a:schemeClr val="tx2"/>
                </a:solidFill>
              </a:rPr>
              <a:t> o </a:t>
            </a:r>
            <a:r>
              <a:rPr lang="en-GB" sz="1800" dirty="0" err="1">
                <a:solidFill>
                  <a:schemeClr val="tx2"/>
                </a:solidFill>
              </a:rPr>
              <a:t>Awdurdodau</a:t>
            </a:r>
            <a:r>
              <a:rPr lang="en-GB" sz="1800" dirty="0">
                <a:solidFill>
                  <a:schemeClr val="tx2"/>
                </a:solidFill>
              </a:rPr>
              <a:t> Tai, </a:t>
            </a:r>
            <a:r>
              <a:rPr lang="en-GB" sz="1800" dirty="0" err="1">
                <a:solidFill>
                  <a:schemeClr val="tx2"/>
                </a:solidFill>
              </a:rPr>
              <a:t>Awdurdodau</a:t>
            </a:r>
            <a:r>
              <a:rPr lang="en-GB" sz="1800" dirty="0">
                <a:solidFill>
                  <a:schemeClr val="tx2"/>
                </a:solidFill>
              </a:rPr>
              <a:t> </a:t>
            </a:r>
            <a:r>
              <a:rPr lang="en-GB" sz="1800" dirty="0" err="1">
                <a:solidFill>
                  <a:schemeClr val="tx2"/>
                </a:solidFill>
              </a:rPr>
              <a:t>Lleol</a:t>
            </a:r>
            <a:r>
              <a:rPr lang="en-GB" sz="1800" dirty="0">
                <a:solidFill>
                  <a:schemeClr val="tx2"/>
                </a:solidFill>
              </a:rPr>
              <a:t>, </a:t>
            </a:r>
            <a:r>
              <a:rPr lang="en-GB" sz="1800" dirty="0" err="1">
                <a:solidFill>
                  <a:schemeClr val="tx2"/>
                </a:solidFill>
              </a:rPr>
              <a:t>ein</a:t>
            </a:r>
            <a:r>
              <a:rPr lang="en-GB" sz="1800" dirty="0">
                <a:solidFill>
                  <a:schemeClr val="tx2"/>
                </a:solidFill>
              </a:rPr>
              <a:t> </a:t>
            </a:r>
            <a:r>
              <a:rPr lang="en-GB" sz="1800" dirty="0" err="1">
                <a:solidFill>
                  <a:schemeClr val="tx2"/>
                </a:solidFill>
              </a:rPr>
              <a:t>Rheolydd</a:t>
            </a:r>
            <a:r>
              <a:rPr lang="en-GB" sz="1800" dirty="0">
                <a:solidFill>
                  <a:schemeClr val="tx2"/>
                </a:solidFill>
              </a:rPr>
              <a:t>, </a:t>
            </a:r>
            <a:r>
              <a:rPr lang="en-GB" sz="1800" dirty="0" err="1">
                <a:solidFill>
                  <a:schemeClr val="tx2"/>
                </a:solidFill>
              </a:rPr>
              <a:t>elusennau</a:t>
            </a:r>
            <a:r>
              <a:rPr lang="en-GB" sz="1800" dirty="0">
                <a:solidFill>
                  <a:schemeClr val="tx2"/>
                </a:solidFill>
              </a:rPr>
              <a:t> </a:t>
            </a:r>
            <a:r>
              <a:rPr lang="en-GB" sz="1800" dirty="0" err="1">
                <a:solidFill>
                  <a:schemeClr val="tx2"/>
                </a:solidFill>
              </a:rPr>
              <a:t>a’r</a:t>
            </a:r>
            <a:r>
              <a:rPr lang="en-GB" sz="1800" dirty="0">
                <a:solidFill>
                  <a:schemeClr val="tx2"/>
                </a:solidFill>
              </a:rPr>
              <a:t> sector </a:t>
            </a:r>
            <a:r>
              <a:rPr lang="en-GB" sz="1800" dirty="0" err="1">
                <a:solidFill>
                  <a:schemeClr val="tx2"/>
                </a:solidFill>
              </a:rPr>
              <a:t>gwirfoddol</a:t>
            </a:r>
            <a:r>
              <a:rPr lang="en-GB" sz="1800" dirty="0">
                <a:solidFill>
                  <a:schemeClr val="tx2"/>
                </a:solidFill>
              </a:rPr>
              <a:t>.</a:t>
            </a:r>
          </a:p>
          <a:p>
            <a:pPr marL="457200" lvl="1" indent="0">
              <a:spcBef>
                <a:spcPts val="1000"/>
              </a:spcBef>
              <a:spcAft>
                <a:spcPts val="1000"/>
              </a:spcAft>
              <a:buNone/>
            </a:pPr>
            <a:endParaRPr lang="en-GB" sz="11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25</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316393"/>
            <a:ext cx="1011075" cy="51642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321296"/>
            <a:ext cx="1769938" cy="5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199016"/>
            <a:ext cx="1076523" cy="83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1263477"/>
            <a:ext cx="809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152289"/>
            <a:ext cx="1011075" cy="516426"/>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157192"/>
            <a:ext cx="1769938" cy="5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5034912"/>
            <a:ext cx="1076523" cy="83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5099373"/>
            <a:ext cx="809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69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y-GB" sz="2800" dirty="0"/>
              <a:t>Parhaodd cynhadledd Cryfach gyda’n Gilydd</a:t>
            </a:r>
            <a:endParaRPr lang="en-GB" sz="2800" dirty="0"/>
          </a:p>
        </p:txBody>
      </p:sp>
      <p:sp>
        <p:nvSpPr>
          <p:cNvPr id="3" name="Content Placeholder 2"/>
          <p:cNvSpPr>
            <a:spLocks noGrp="1"/>
          </p:cNvSpPr>
          <p:nvPr>
            <p:ph idx="1"/>
          </p:nvPr>
        </p:nvSpPr>
        <p:spPr>
          <a:xfrm>
            <a:off x="251519" y="2099989"/>
            <a:ext cx="8703785" cy="4857403"/>
          </a:xfrm>
        </p:spPr>
        <p:txBody>
          <a:bodyPr>
            <a:normAutofit/>
          </a:bodyPr>
          <a:lstStyle/>
          <a:p>
            <a:pPr lvl="0"/>
            <a:r>
              <a:rPr lang="cy-GB" sz="1800" dirty="0"/>
              <a:t>Sesiwn gyflawn â phanel o Brif Weithredwyr o’r tri chyfleustod</a:t>
            </a:r>
            <a:endParaRPr lang="en-GB" sz="1800" dirty="0"/>
          </a:p>
          <a:p>
            <a:pPr lvl="0"/>
            <a:r>
              <a:rPr lang="cy-GB" sz="1800" dirty="0"/>
              <a:t>Deilliannau a chamau nesaf:</a:t>
            </a:r>
            <a:endParaRPr lang="en-GB" sz="1800" dirty="0"/>
          </a:p>
          <a:p>
            <a:pPr lvl="0"/>
            <a:r>
              <a:rPr lang="cy-GB" sz="1800" dirty="0"/>
              <a:t>Cydweithredu mwy;</a:t>
            </a:r>
            <a:endParaRPr lang="en-GB" sz="1800" dirty="0"/>
          </a:p>
          <a:p>
            <a:pPr lvl="0"/>
            <a:r>
              <a:rPr lang="cy-GB" sz="1800" dirty="0"/>
              <a:t>Parhau i weithio i ddylanwadu ar reolyddion i gael un Gofrestr Gwasanaethau â Blaenoriaeth; a</a:t>
            </a:r>
            <a:endParaRPr lang="en-GB" sz="1800" dirty="0"/>
          </a:p>
          <a:p>
            <a:r>
              <a:rPr lang="cy-GB" sz="1800" dirty="0"/>
              <a:t>Gweithio â sefydliadau ambarél i sicrhau ein bod yn cynnwys y grwpiau anosaf eu cyrraedd/newydd ac ar godi o bobl sydd mewn sefyllfaoedd diymgeledd.</a:t>
            </a:r>
            <a:endParaRPr lang="en-GB" sz="18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26</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316393"/>
            <a:ext cx="1011075" cy="51642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321296"/>
            <a:ext cx="1769938" cy="5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199016"/>
            <a:ext cx="1076523" cy="83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1263477"/>
            <a:ext cx="809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317753"/>
            <a:ext cx="1011075" cy="516426"/>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322656"/>
            <a:ext cx="1769938" cy="5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5200376"/>
            <a:ext cx="1076523" cy="83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5264837"/>
            <a:ext cx="809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0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7544" y="1628800"/>
            <a:ext cx="8208912" cy="10801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bg1">
                    <a:lumMod val="50000"/>
                  </a:schemeClr>
                </a:solidFill>
              </a:rPr>
              <a:t>Er mwyn codi ymwybyddiaeth o fod yn agored i niwed a’r camau cefnogi sydd gennym ar waith, fe greasom raglen hyfforddi gan ei rhoi ar waith fesul cam i’n holl gydweithwyr swyddfa gefn, cydweithwyr gweithredol a chontractwyr sy’n wynebu cwsmeriaid.</a:t>
            </a:r>
            <a:endParaRPr lang="en-GB" dirty="0">
              <a:solidFill>
                <a:schemeClr val="bg1">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42210" y="404664"/>
            <a:ext cx="8229600" cy="594916"/>
          </a:xfrm>
        </p:spPr>
        <p:txBody>
          <a:bodyPr>
            <a:normAutofit/>
          </a:bodyPr>
          <a:lstStyle/>
          <a:p>
            <a:r>
              <a:rPr lang="cy-GB" sz="2800" dirty="0"/>
              <a:t>Hyfforddiant ynglŷn â chwsmeriaid â blaenoriaeth</a:t>
            </a:r>
            <a:endParaRPr lang="en-GB" sz="2800" dirty="0"/>
          </a:p>
        </p:txBody>
      </p:sp>
      <p:sp>
        <p:nvSpPr>
          <p:cNvPr id="3" name="Content Placeholder 2"/>
          <p:cNvSpPr>
            <a:spLocks noGrp="1"/>
          </p:cNvSpPr>
          <p:nvPr>
            <p:ph idx="1"/>
          </p:nvPr>
        </p:nvSpPr>
        <p:spPr>
          <a:xfrm>
            <a:off x="457200" y="5124325"/>
            <a:ext cx="8229600" cy="4857403"/>
          </a:xfrm>
        </p:spPr>
        <p:txBody>
          <a:bodyPr>
            <a:normAutofit/>
          </a:bodyPr>
          <a:lstStyle/>
          <a:p>
            <a:endParaRPr lang="en-GB" sz="1900" dirty="0">
              <a:solidFill>
                <a:schemeClr val="tx2"/>
              </a:solidFill>
            </a:endParaRPr>
          </a:p>
          <a:p>
            <a:endParaRPr lang="en-GB" sz="1900" dirty="0">
              <a:solidFill>
                <a:schemeClr val="tx2"/>
              </a:solidFill>
            </a:endParaRPr>
          </a:p>
          <a:p>
            <a:endParaRPr lang="en-GB" sz="1900" dirty="0">
              <a:solidFill>
                <a:schemeClr val="tx2"/>
              </a:solidFill>
            </a:endParaRPr>
          </a:p>
          <a:p>
            <a:pPr marL="0" indent="0">
              <a:buNone/>
            </a:pPr>
            <a:endParaRPr lang="en-GB" dirty="0">
              <a:solidFill>
                <a:schemeClr val="tx2"/>
              </a:solidFill>
            </a:endParaRPr>
          </a:p>
        </p:txBody>
      </p:sp>
      <p:sp>
        <p:nvSpPr>
          <p:cNvPr id="4" name="Slide Number Placeholder 3"/>
          <p:cNvSpPr>
            <a:spLocks noGrp="1"/>
          </p:cNvSpPr>
          <p:nvPr>
            <p:ph type="sldNum" sz="quarter" idx="12"/>
          </p:nvPr>
        </p:nvSpPr>
        <p:spPr>
          <a:xfrm>
            <a:off x="8763454" y="5661248"/>
            <a:ext cx="390020" cy="365125"/>
          </a:xfrm>
        </p:spPr>
        <p:txBody>
          <a:bodyPr/>
          <a:lstStyle/>
          <a:p>
            <a:fld id="{490165BC-DBA7-4530-8926-81165AFC8D69}" type="slidenum">
              <a:rPr lang="en-GB" smtClean="0"/>
              <a:t>27</a:t>
            </a:fld>
            <a:endParaRPr lang="en-GB"/>
          </a:p>
        </p:txBody>
      </p:sp>
      <p:sp>
        <p:nvSpPr>
          <p:cNvPr id="6" name="Rounded Rectangle 5"/>
          <p:cNvSpPr/>
          <p:nvPr/>
        </p:nvSpPr>
        <p:spPr>
          <a:xfrm>
            <a:off x="3491880" y="3068960"/>
            <a:ext cx="5184576" cy="10801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 </a:t>
            </a:r>
            <a:r>
              <a:rPr lang="cy-GB" dirty="0" smtClean="0"/>
              <a:t>Gwelsom </a:t>
            </a:r>
            <a:r>
              <a:rPr lang="cy-GB" dirty="0"/>
              <a:t>gyfanswm o </a:t>
            </a:r>
            <a:r>
              <a:rPr lang="cy-GB" b="1" dirty="0"/>
              <a:t>1,250</a:t>
            </a:r>
            <a:r>
              <a:rPr lang="cy-GB" dirty="0"/>
              <a:t> o gydweithwyr (roedd </a:t>
            </a:r>
            <a:r>
              <a:rPr lang="cy-GB" b="1" dirty="0"/>
              <a:t>180 </a:t>
            </a:r>
            <a:r>
              <a:rPr lang="cy-GB" dirty="0"/>
              <a:t>ohonynt o’n swyddfa gefn), ymwelsom â </a:t>
            </a:r>
            <a:r>
              <a:rPr lang="cy-GB" b="1" dirty="0"/>
              <a:t>19</a:t>
            </a:r>
            <a:r>
              <a:rPr lang="cy-GB" dirty="0"/>
              <a:t> o storfeydd a darparasom fwy na </a:t>
            </a:r>
            <a:r>
              <a:rPr lang="cy-GB" b="1" dirty="0"/>
              <a:t>100</a:t>
            </a:r>
            <a:r>
              <a:rPr lang="cy-GB" dirty="0"/>
              <a:t> o sesiynau.</a:t>
            </a:r>
            <a:endParaRPr lang="en-GB"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5133032" y="4581128"/>
            <a:ext cx="3528392" cy="1080120"/>
          </a:xfrm>
          <a:prstGeom prst="roundRect">
            <a:avLst/>
          </a:prstGeom>
          <a:solidFill>
            <a:srgbClr val="952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t>Cynhaliwyd </a:t>
            </a:r>
            <a:r>
              <a:rPr lang="cy-GB" b="1" dirty="0"/>
              <a:t>91.75%</a:t>
            </a:r>
            <a:r>
              <a:rPr lang="cy-GB" dirty="0"/>
              <a:t> o hyfforddiant wyneb yn wyneb.</a:t>
            </a:r>
            <a:endParaRPr lang="en-GB" dirty="0">
              <a:solidFill>
                <a:schemeClr val="bg1"/>
              </a:solidFill>
              <a:latin typeface="Arial" panose="020B0604020202020204" pitchFamily="34" charset="0"/>
              <a:cs typeface="Arial" panose="020B0604020202020204" pitchFamily="34" charset="0"/>
            </a:endParaRPr>
          </a:p>
        </p:txBody>
      </p:sp>
      <p:cxnSp>
        <p:nvCxnSpPr>
          <p:cNvPr id="11" name="Elbow Connector 10"/>
          <p:cNvCxnSpPr>
            <a:stCxn id="5" idx="2"/>
            <a:endCxn id="6" idx="0"/>
          </p:cNvCxnSpPr>
          <p:nvPr/>
        </p:nvCxnSpPr>
        <p:spPr>
          <a:xfrm rot="16200000" flipH="1">
            <a:off x="5148064" y="2132856"/>
            <a:ext cx="360040" cy="151216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7" idx="0"/>
          </p:cNvCxnSpPr>
          <p:nvPr/>
        </p:nvCxnSpPr>
        <p:spPr>
          <a:xfrm rot="16200000" flipH="1">
            <a:off x="6274674" y="3958574"/>
            <a:ext cx="432048" cy="8130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GB" sz="2800" dirty="0"/>
              <a:t>Darpariaeth gwasanaeth sy’n gynhwysol o BS18477</a:t>
            </a:r>
            <a:endParaRPr lang="en-GB" sz="2800" dirty="0"/>
          </a:p>
        </p:txBody>
      </p:sp>
      <p:sp>
        <p:nvSpPr>
          <p:cNvPr id="3" name="Content Placeholder 2"/>
          <p:cNvSpPr>
            <a:spLocks noGrp="1"/>
          </p:cNvSpPr>
          <p:nvPr>
            <p:ph idx="1"/>
          </p:nvPr>
        </p:nvSpPr>
        <p:spPr/>
        <p:txBody>
          <a:bodyPr>
            <a:normAutofit/>
          </a:bodyPr>
          <a:lstStyle/>
          <a:p>
            <a:pPr lvl="0"/>
            <a:r>
              <a:rPr lang="cy-GB" sz="1800" dirty="0"/>
              <a:t>Y Rhwydwaith Dosbarthu Nwy </a:t>
            </a:r>
            <a:r>
              <a:rPr lang="cy-GB" sz="1800" b="1" dirty="0"/>
              <a:t>1</a:t>
            </a:r>
            <a:r>
              <a:rPr lang="cy-GB" sz="1800" b="1" baseline="30000" dirty="0"/>
              <a:t>af</a:t>
            </a:r>
            <a:r>
              <a:rPr lang="cy-GB" sz="1800" dirty="0"/>
              <a:t> i fodloni gofynion y safon.</a:t>
            </a:r>
            <a:endParaRPr lang="en-GB" sz="1800" dirty="0"/>
          </a:p>
          <a:p>
            <a:pPr lvl="0"/>
            <a:r>
              <a:rPr lang="cy-GB" sz="1800" dirty="0"/>
              <a:t>Mae’n enwi gweithdrefnau ar gyfer sicrhau bod gwasanaethau ar gael ac yn hygyrch i bob cwsmer yn gyfartal, ni waeth beth fo’u hamgylchiadau person.</a:t>
            </a:r>
            <a:endParaRPr lang="en-GB" sz="1800" dirty="0"/>
          </a:p>
          <a:p>
            <a:pPr lvl="0"/>
            <a:r>
              <a:rPr lang="cy-GB" sz="1800" dirty="0"/>
              <a:t>Archwilio llawn sy’n cynnwys 1,250 o gydweithwyr swyddfa gefn, cydweithwyr llafur uniongyrchol a chontractwyr sy’n wynebu cwsmeriaid a gwblhawyd ym mis Rhagfyr, 2016.</a:t>
            </a:r>
            <a:endParaRPr lang="en-GB" sz="1800" dirty="0"/>
          </a:p>
          <a:p>
            <a:pPr lvl="0"/>
            <a:r>
              <a:rPr lang="cy-GB" sz="1800" dirty="0"/>
              <a:t>Cyfwelwyd â </a:t>
            </a:r>
            <a:r>
              <a:rPr lang="cy-GB" sz="1800" b="1" dirty="0"/>
              <a:t>mwy na 40</a:t>
            </a:r>
            <a:r>
              <a:rPr lang="cy-GB" sz="1800" dirty="0"/>
              <a:t> o gydweithwyr  – swyddfa gefn, llafur uniongyrchol a chontractwyr.</a:t>
            </a:r>
            <a:endParaRPr lang="en-GB" sz="1800" dirty="0"/>
          </a:p>
          <a:p>
            <a:pPr lvl="0"/>
            <a:r>
              <a:rPr lang="cy-GB" sz="1800" dirty="0"/>
              <a:t>Fe’n canmolwyd gan yr archwilwyr am:</a:t>
            </a:r>
            <a:endParaRPr lang="en-GB" sz="1800" dirty="0"/>
          </a:p>
          <a:p>
            <a:pPr lvl="0"/>
            <a:r>
              <a:rPr lang="cy-GB" sz="1800" dirty="0"/>
              <a:t>ein cysondeb a’n cydweithredu ledled y busnes;</a:t>
            </a:r>
            <a:endParaRPr lang="en-GB" sz="1800" dirty="0"/>
          </a:p>
          <a:p>
            <a:pPr lvl="0"/>
            <a:r>
              <a:rPr lang="cy-GB" sz="1800" dirty="0"/>
              <a:t>yr eglurder mewn negeseuon i gwsmeriaid; a’r</a:t>
            </a:r>
            <a:endParaRPr lang="en-GB" sz="1800" dirty="0"/>
          </a:p>
          <a:p>
            <a:r>
              <a:rPr lang="cy-GB" sz="1800" dirty="0"/>
              <a:t>angerdd a ddangoswyd gan ein cydweithwyr drwy fod arnynt eisiau rhoi’r cymorth i bobl sy’n agored i niwed y mae arnynt ei angen. </a:t>
            </a:r>
            <a:endParaRPr lang="en-GB" sz="18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28</a:t>
            </a:fld>
            <a:endParaRPr lang="en-GB"/>
          </a:p>
        </p:txBody>
      </p:sp>
    </p:spTree>
    <p:extLst>
      <p:ext uri="{BB962C8B-B14F-4D97-AF65-F5344CB8AC3E}">
        <p14:creationId xmlns:p14="http://schemas.microsoft.com/office/powerpoint/2010/main" val="37182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y-GB" sz="2400" dirty="0"/>
              <a:t>Atgyfeiriadau’r Gofrestr Gwasanaethau â  Blaenoriaeth </a:t>
            </a:r>
            <a:endParaRPr lang="en-GB" sz="2400" dirty="0"/>
          </a:p>
        </p:txBody>
      </p:sp>
      <p:sp>
        <p:nvSpPr>
          <p:cNvPr id="4" name="Slide Number Placeholder 3"/>
          <p:cNvSpPr>
            <a:spLocks noGrp="1"/>
          </p:cNvSpPr>
          <p:nvPr>
            <p:ph type="sldNum" sz="quarter" idx="12"/>
          </p:nvPr>
        </p:nvSpPr>
        <p:spPr>
          <a:xfrm>
            <a:off x="8763454" y="5523416"/>
            <a:ext cx="390020" cy="365125"/>
          </a:xfrm>
        </p:spPr>
        <p:txBody>
          <a:bodyPr/>
          <a:lstStyle/>
          <a:p>
            <a:fld id="{490165BC-DBA7-4530-8926-81165AFC8D69}" type="slidenum">
              <a:rPr lang="en-GB" smtClean="0"/>
              <a:t>29</a:t>
            </a:fld>
            <a:endParaRPr lang="en-GB"/>
          </a:p>
        </p:txBody>
      </p:sp>
      <p:sp>
        <p:nvSpPr>
          <p:cNvPr id="5" name="Rounded Rectangle 4"/>
          <p:cNvSpPr/>
          <p:nvPr/>
        </p:nvSpPr>
        <p:spPr>
          <a:xfrm>
            <a:off x="323528" y="1412776"/>
            <a:ext cx="8424936" cy="10801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cy-GB" dirty="0">
                <a:solidFill>
                  <a:schemeClr val="tx1"/>
                </a:solidFill>
              </a:rPr>
              <a:t>Ym mis Mai 2015, dechreuasom dreial o AP PSR i atgyfeirio cwsmeriaid y gwnaethom eu nodi fel agored i niwed i Gofrestri Gwasanaethau â Blaenoriaeth o gyflenwyr nwy a thrydan presennol.</a:t>
            </a:r>
            <a:endParaRPr lang="en-GB"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335189" y="2598762"/>
            <a:ext cx="8424936" cy="4701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cy-GB" sz="1600" dirty="0"/>
              <a:t>Ym mis Gorffennaf 2016, cafodd Ap y Gofrestr Gwasanaethau â Blaenoriaeth ei rhoi ar waith fesul cam ledled ein rhwydwaith.</a:t>
            </a:r>
            <a:endParaRPr lang="en-GB" sz="16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323528" y="3171052"/>
            <a:ext cx="8424936" cy="545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cy-GB" dirty="0"/>
              <a:t>Rydym hefyd yn casglu atgyfeiriadau drwy ffyrdd eraill o ryngweithio â chwsmeriaid a phartneriaid ar ein rhan</a:t>
            </a:r>
            <a:endParaRPr lang="en-GB"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323528" y="3819124"/>
            <a:ext cx="8424936" cy="68999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cy-GB" dirty="0"/>
              <a:t>Mae gennym gytundeb ar rannu data ar waith i ddechrau atgyfeirio cwsmeriaid i’w cynnwys ar Gofrestr Gwasanaethau â Blaenoriaeth Dŵr Cymru Welsh Water</a:t>
            </a:r>
            <a:endParaRPr lang="en-GB"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335189" y="4614986"/>
            <a:ext cx="8424936" cy="470198"/>
          </a:xfrm>
          <a:prstGeom prst="round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cy-GB" sz="1600" dirty="0"/>
              <a:t>Hyd yn hyn, rydym wedi atgyfeirio </a:t>
            </a:r>
            <a:r>
              <a:rPr lang="cy-GB" sz="1600" b="1" dirty="0"/>
              <a:t>2,881</a:t>
            </a:r>
            <a:r>
              <a:rPr lang="cy-GB" sz="1600" dirty="0"/>
              <a:t> o gwsmeriaid i’r Gofrestr Gwasanaethau â Blaenoriaeth.</a:t>
            </a:r>
            <a:endParaRPr lang="en-GB" sz="1600" dirty="0">
              <a:solidFill>
                <a:schemeClr val="bg1"/>
              </a:solidFill>
              <a:latin typeface="Arial" panose="020B0604020202020204" pitchFamily="34" charset="0"/>
              <a:cs typeface="Arial" panose="020B0604020202020204" pitchFamily="34" charset="0"/>
            </a:endParaRPr>
          </a:p>
        </p:txBody>
      </p:sp>
      <p:sp>
        <p:nvSpPr>
          <p:cNvPr id="10" name="Rounded Rectangle 9"/>
          <p:cNvSpPr/>
          <p:nvPr/>
        </p:nvSpPr>
        <p:spPr>
          <a:xfrm>
            <a:off x="335189" y="5191050"/>
            <a:ext cx="8424936" cy="47019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1000"/>
              </a:spcBef>
              <a:spcAft>
                <a:spcPts val="1000"/>
              </a:spcAft>
            </a:pPr>
            <a:r>
              <a:rPr lang="cy-GB" sz="1600" dirty="0"/>
              <a:t>Rydym ar y trywydd i atgyfeirio tua </a:t>
            </a:r>
            <a:r>
              <a:rPr lang="cy-GB" sz="1600" b="1" dirty="0"/>
              <a:t>4,000</a:t>
            </a:r>
            <a:r>
              <a:rPr lang="cy-GB" sz="1600" dirty="0"/>
              <a:t> o gwsmeriaid i’r Gofrestr Gwasanaethau â Blaenoriaeth yn </a:t>
            </a:r>
            <a:r>
              <a:rPr lang="cy-GB" sz="1600" b="1" dirty="0"/>
              <a:t>2017</a:t>
            </a:r>
            <a:r>
              <a:rPr lang="cy-GB" sz="1600" dirty="0"/>
              <a:t>. </a:t>
            </a:r>
            <a:endParaRPr lang="en-GB"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1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y-GB" sz="2800" dirty="0"/>
              <a:t>Y ni yw Wales &amp; West Utilities</a:t>
            </a:r>
            <a:endParaRPr lang="en-GB"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845579" y="5815983"/>
            <a:ext cx="390020" cy="365125"/>
          </a:xfrm>
        </p:spPr>
        <p:txBody>
          <a:bodyPr/>
          <a:lstStyle/>
          <a:p>
            <a:fld id="{490165BC-DBA7-4530-8926-81165AFC8D69}" type="slidenum">
              <a:rPr lang="en-GB" smtClean="0"/>
              <a:t>3</a:t>
            </a:fld>
            <a:endParaRPr lang="en-GB" dirty="0"/>
          </a:p>
        </p:txBody>
      </p:sp>
      <p:sp>
        <p:nvSpPr>
          <p:cNvPr id="7" name="Content Placeholder 2"/>
          <p:cNvSpPr txBox="1">
            <a:spLocks/>
          </p:cNvSpPr>
          <p:nvPr/>
        </p:nvSpPr>
        <p:spPr>
          <a:xfrm>
            <a:off x="615979" y="2492896"/>
            <a:ext cx="8229600" cy="4857403"/>
          </a:xfrm>
          <a:prstGeom prst="rect">
            <a:avLst/>
          </a:prstGeom>
        </p:spPr>
        <p:txBody>
          <a:bodyPr vert="horz" lIns="91440" tIns="45720" rIns="91440" bIns="45720" rtlCol="0">
            <a:no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p>
        </p:txBody>
      </p:sp>
      <p:pic>
        <p:nvPicPr>
          <p:cNvPr id="6" name="Picture 2" descr="S:\HR\Corporate Affairs\3. Branding\Maps\WWU maps - stakeholder engagement - 14.1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53077"/>
            <a:ext cx="2554368" cy="27789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rah.williams\Desktop\Strategic Projects\Project - MI Strategy\Presentation material\Networks.png"/>
          <p:cNvPicPr>
            <a:picLocks noChangeAspect="1" noChangeArrowheads="1"/>
          </p:cNvPicPr>
          <p:nvPr/>
        </p:nvPicPr>
        <p:blipFill rotWithShape="1">
          <a:blip r:embed="rId4">
            <a:extLst>
              <a:ext uri="{28A0092B-C50C-407E-A947-70E740481C1C}">
                <a14:useLocalDpi xmlns:a14="http://schemas.microsoft.com/office/drawing/2010/main" val="0"/>
              </a:ext>
            </a:extLst>
          </a:blip>
          <a:srcRect l="43188" t="14438" r="14606" b="14551"/>
          <a:stretch/>
        </p:blipFill>
        <p:spPr bwMode="auto">
          <a:xfrm>
            <a:off x="368681" y="4018579"/>
            <a:ext cx="1711888" cy="1806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4"/>
          <p:cNvGraphicFramePr>
            <a:graphicFrameLocks/>
          </p:cNvGraphicFramePr>
          <p:nvPr>
            <p:extLst>
              <p:ext uri="{D42A27DB-BD31-4B8C-83A1-F6EECF244321}">
                <p14:modId xmlns:p14="http://schemas.microsoft.com/office/powerpoint/2010/main" val="208322306"/>
              </p:ext>
            </p:extLst>
          </p:nvPr>
        </p:nvGraphicFramePr>
        <p:xfrm>
          <a:off x="2589865" y="1052736"/>
          <a:ext cx="6554134" cy="511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8" descr="S:\temp\0branding\External\External assets\WWU_In_motion_van_CMY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29474" y="3765419"/>
            <a:ext cx="1163167" cy="5331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504" y="6165304"/>
            <a:ext cx="6762152" cy="584775"/>
          </a:xfrm>
          <a:prstGeom prst="rect">
            <a:avLst/>
          </a:prstGeom>
          <a:noFill/>
        </p:spPr>
        <p:txBody>
          <a:bodyPr wrap="square" rtlCol="0">
            <a:spAutoFit/>
          </a:bodyPr>
          <a:lstStyle/>
          <a:p>
            <a:r>
              <a:rPr lang="cy-GB" sz="1600" dirty="0">
                <a:solidFill>
                  <a:schemeClr val="bg1"/>
                </a:solidFill>
              </a:rPr>
              <a:t>Rydym yn fusnes a gymhellir gan werthoedd – diogelwch yw’n prif flaenoriaeth ac mae ein cwsmeriaid wrth graidd popeth a wnawn.</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7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3528" y="3284984"/>
            <a:ext cx="8424936" cy="259228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ounded Rectangle 4"/>
          <p:cNvSpPr/>
          <p:nvPr/>
        </p:nvSpPr>
        <p:spPr>
          <a:xfrm>
            <a:off x="323528" y="1196752"/>
            <a:ext cx="8424936" cy="20162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458199" y="637840"/>
            <a:ext cx="8383364" cy="594916"/>
          </a:xfrm>
        </p:spPr>
        <p:txBody>
          <a:bodyPr>
            <a:noAutofit/>
          </a:bodyPr>
          <a:lstStyle/>
          <a:p>
            <a:r>
              <a:rPr lang="cy-GB" sz="1800" dirty="0"/>
              <a:t>Cymorth i gwsmeriaid sy’n agored i niwed - yr hyn rydym wedi’i gynllunio </a:t>
            </a:r>
            <a:r>
              <a:rPr lang="en-GB" sz="1800" dirty="0"/>
              <a:t>	</a:t>
            </a:r>
          </a:p>
        </p:txBody>
      </p:sp>
      <p:sp>
        <p:nvSpPr>
          <p:cNvPr id="3" name="Content Placeholder 2"/>
          <p:cNvSpPr>
            <a:spLocks noGrp="1"/>
          </p:cNvSpPr>
          <p:nvPr>
            <p:ph idx="1"/>
          </p:nvPr>
        </p:nvSpPr>
        <p:spPr/>
        <p:txBody>
          <a:bodyPr>
            <a:normAutofit fontScale="62500" lnSpcReduction="20000"/>
          </a:bodyPr>
          <a:lstStyle/>
          <a:p>
            <a:pPr marL="0" indent="0">
              <a:buNone/>
            </a:pPr>
            <a:r>
              <a:rPr lang="cy-GB" sz="2900" b="1" dirty="0"/>
              <a:t>Gwaith ar Draws Ffiniau Cyfleustodau:</a:t>
            </a:r>
            <a:endParaRPr lang="en-GB" sz="2900" dirty="0"/>
          </a:p>
          <a:p>
            <a:pPr lvl="0"/>
            <a:r>
              <a:rPr lang="cy-GB" sz="2900" dirty="0"/>
              <a:t>Mwy o gynadleddau ar draws ffiniau cyfleustodau</a:t>
            </a:r>
            <a:endParaRPr lang="en-GB" sz="2900" dirty="0"/>
          </a:p>
          <a:p>
            <a:pPr lvl="0"/>
            <a:r>
              <a:rPr lang="cy-GB" sz="2900" dirty="0"/>
              <a:t>Ehangu rhwydwaith a chefnogaeth gan bartneriaeth ar gyfer ein cwsmeriaid</a:t>
            </a:r>
            <a:endParaRPr lang="en-GB" sz="2900" dirty="0"/>
          </a:p>
          <a:p>
            <a:r>
              <a:rPr lang="cy-GB" sz="2900" dirty="0"/>
              <a:t>Rhannu atgyfeiriadau Gofrestr Gwasanaethau â Blaenoriaeth â’r sector dŵr – cytundeb rhannu data ar waith â Dŵr Cymru Welsh Water o’r 17</a:t>
            </a:r>
            <a:r>
              <a:rPr lang="cy-GB" sz="2900" baseline="30000" dirty="0"/>
              <a:t>eg</a:t>
            </a:r>
            <a:r>
              <a:rPr lang="cy-GB" sz="2900" dirty="0"/>
              <a:t> o Fai, i’w roi ar waith fesul cam i’r adwerthwyr dŵr eraill</a:t>
            </a:r>
            <a:r>
              <a:rPr lang="cy-GB" sz="2900" dirty="0" smtClean="0"/>
              <a:t>.</a:t>
            </a:r>
          </a:p>
          <a:p>
            <a:pPr marL="0" indent="0">
              <a:buNone/>
            </a:pPr>
            <a:r>
              <a:rPr lang="en-GB" sz="2900" dirty="0">
                <a:solidFill>
                  <a:schemeClr val="bg1"/>
                </a:solidFill>
              </a:rPr>
              <a:t/>
            </a:r>
            <a:br>
              <a:rPr lang="en-GB" sz="2900" dirty="0">
                <a:solidFill>
                  <a:schemeClr val="bg1"/>
                </a:solidFill>
              </a:rPr>
            </a:br>
            <a:endParaRPr lang="en-GB" sz="2900" dirty="0" smtClean="0">
              <a:solidFill>
                <a:schemeClr val="bg1"/>
              </a:solidFill>
            </a:endParaRPr>
          </a:p>
          <a:p>
            <a:endParaRPr lang="cy-GB" sz="2600" b="1" dirty="0" smtClean="0"/>
          </a:p>
          <a:p>
            <a:pPr marL="0" indent="0">
              <a:buNone/>
            </a:pPr>
            <a:r>
              <a:rPr lang="cy-GB" sz="2600" b="1" dirty="0" smtClean="0"/>
              <a:t>Cyfathrebu </a:t>
            </a:r>
            <a:r>
              <a:rPr lang="cy-GB" sz="2600" b="1" dirty="0"/>
              <a:t>Mewnol:</a:t>
            </a:r>
            <a:endParaRPr lang="en-GB" sz="2600" dirty="0"/>
          </a:p>
          <a:p>
            <a:pPr lvl="0"/>
            <a:r>
              <a:rPr lang="cy-GB" sz="2600" dirty="0"/>
              <a:t>Darparu hyfforddiant ynglŷn â chwsmeriaid sy’n agored i niwed i bob un cydweithiwr newydd sy’n wynebu cwsmeriaid</a:t>
            </a:r>
            <a:endParaRPr lang="en-GB" sz="2600" dirty="0"/>
          </a:p>
          <a:p>
            <a:pPr lvl="0"/>
            <a:r>
              <a:rPr lang="cy-GB" sz="2600" dirty="0"/>
              <a:t>Rhagor o hyfforddiant i gydweithwyr sy’n wynebu cwsmeriaid – yn canolbwyntio ar fathau penodol o wendidau, e.e., pecyn e-ddysgu ymwybyddiaeth o ddementia</a:t>
            </a:r>
            <a:endParaRPr lang="en-GB" sz="2600" dirty="0"/>
          </a:p>
          <a:p>
            <a:pPr lvl="0"/>
            <a:r>
              <a:rPr lang="cy-GB" sz="2600" dirty="0"/>
              <a:t>3-7 Gorffennaf – wythnos ymwybyddiaeth a gynlluniwyd i atgoffa cydweithwyr ac i annog y defnydd o fesurau cymorth sydd ar gael i gwsmeriaid sy’n agored i niwed</a:t>
            </a:r>
            <a:endParaRPr lang="en-GB" sz="2600" dirty="0"/>
          </a:p>
          <a:p>
            <a:r>
              <a:rPr lang="cy-GB" sz="2600" dirty="0"/>
              <a:t>Ail-archwilio yn erbyn Safonau Prydeinig 18477 a gynlluniwyd ar gyfer yr 17</a:t>
            </a:r>
            <a:r>
              <a:rPr lang="cy-GB" sz="2600" baseline="30000" dirty="0"/>
              <a:t>eg</a:t>
            </a:r>
            <a:r>
              <a:rPr lang="cy-GB" sz="2600" dirty="0"/>
              <a:t> o Dachwedd eleni.</a:t>
            </a:r>
            <a:endParaRPr lang="en-GB" sz="2600" dirty="0">
              <a:solidFill>
                <a:schemeClr val="bg1"/>
              </a:solidFill>
            </a:endParaRPr>
          </a:p>
          <a:p>
            <a:pPr marL="0" indent="0">
              <a:lnSpc>
                <a:spcPct val="120000"/>
              </a:lnSpc>
              <a:spcBef>
                <a:spcPts val="600"/>
              </a:spcBef>
              <a:buNone/>
            </a:pPr>
            <a:endParaRPr lang="en-GB" sz="3300" b="1" dirty="0">
              <a:solidFill>
                <a:schemeClr val="bg1"/>
              </a:solidFill>
            </a:endParaRPr>
          </a:p>
          <a:p>
            <a:pPr>
              <a:lnSpc>
                <a:spcPct val="120000"/>
              </a:lnSpc>
              <a:spcBef>
                <a:spcPts val="600"/>
              </a:spcBef>
            </a:pPr>
            <a:endParaRPr lang="en-GB" dirty="0">
              <a:solidFill>
                <a:schemeClr val="bg1"/>
              </a:solidFill>
            </a:endParaRPr>
          </a:p>
          <a:p>
            <a:pPr marL="0" indent="0">
              <a:lnSpc>
                <a:spcPct val="120000"/>
              </a:lnSpc>
              <a:spcBef>
                <a:spcPts val="600"/>
              </a:spcBef>
              <a:buNone/>
            </a:pPr>
            <a:endParaRPr lang="en-GB" dirty="0">
              <a:solidFill>
                <a:schemeClr val="bg1"/>
              </a:solidFill>
            </a:endParaRPr>
          </a:p>
          <a:p>
            <a:pPr>
              <a:lnSpc>
                <a:spcPct val="120000"/>
              </a:lnSpc>
              <a:spcBef>
                <a:spcPts val="600"/>
              </a:spcBef>
            </a:pPr>
            <a:endParaRPr lang="en-GB" dirty="0">
              <a:solidFill>
                <a:schemeClr val="bg1"/>
              </a:solidFill>
            </a:endParaRPr>
          </a:p>
          <a:p>
            <a:endParaRPr lang="en-GB" dirty="0">
              <a:solidFill>
                <a:schemeClr val="bg1"/>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30</a:t>
            </a:fld>
            <a:endParaRPr lang="en-GB" dirty="0"/>
          </a:p>
        </p:txBody>
      </p:sp>
    </p:spTree>
    <p:extLst>
      <p:ext uri="{BB962C8B-B14F-4D97-AF65-F5344CB8AC3E}">
        <p14:creationId xmlns:p14="http://schemas.microsoft.com/office/powerpoint/2010/main" val="12638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3528" y="3789040"/>
            <a:ext cx="8424936" cy="208823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ounded Rectangle 4"/>
          <p:cNvSpPr/>
          <p:nvPr/>
        </p:nvSpPr>
        <p:spPr>
          <a:xfrm>
            <a:off x="323528" y="1196752"/>
            <a:ext cx="8424936" cy="25202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442210" y="476672"/>
            <a:ext cx="8229600" cy="594916"/>
          </a:xfrm>
        </p:spPr>
        <p:txBody>
          <a:bodyPr>
            <a:noAutofit/>
          </a:bodyPr>
          <a:lstStyle/>
          <a:p>
            <a:r>
              <a:rPr lang="cy-GB" sz="1800" dirty="0"/>
              <a:t>Cymorth i gwsmeriaid sy’n agored i niwed – yr hyn rydym wedi’i gynllunio</a:t>
            </a:r>
            <a:r>
              <a:rPr lang="en-GB" sz="1800" dirty="0"/>
              <a:t>	</a:t>
            </a:r>
          </a:p>
        </p:txBody>
      </p:sp>
      <p:sp>
        <p:nvSpPr>
          <p:cNvPr id="3" name="Content Placeholder 2"/>
          <p:cNvSpPr>
            <a:spLocks noGrp="1"/>
          </p:cNvSpPr>
          <p:nvPr>
            <p:ph idx="1"/>
          </p:nvPr>
        </p:nvSpPr>
        <p:spPr/>
        <p:txBody>
          <a:bodyPr>
            <a:normAutofit fontScale="85000" lnSpcReduction="20000"/>
          </a:bodyPr>
          <a:lstStyle/>
          <a:p>
            <a:pPr marL="0" indent="0">
              <a:buNone/>
            </a:pPr>
            <a:r>
              <a:rPr lang="cy-GB" sz="2000" b="1" dirty="0"/>
              <a:t>Cyfathrebu Allanol:</a:t>
            </a:r>
            <a:endParaRPr lang="en-GB" sz="2000" dirty="0"/>
          </a:p>
          <a:p>
            <a:pPr lvl="0"/>
            <a:r>
              <a:rPr lang="cy-GB" sz="2000" dirty="0"/>
              <a:t>Peilot meddygfa meddyg – stondin mewn meddygfeydd meddygon i gyfarfod ac i siarad â chleifion am y Gofrestr Gwasanaethau â Blaenoriaeth ac i ddal atgyfeiriadau (ochr yn ochr â CO a Chymorth Cartrefi Clyd)</a:t>
            </a:r>
            <a:endParaRPr lang="en-GB" sz="2000" dirty="0"/>
          </a:p>
          <a:p>
            <a:pPr lvl="0"/>
            <a:r>
              <a:rPr lang="cy-GB" sz="2000" dirty="0"/>
              <a:t>Treialu llythyrau am newidiadau - amgáu taflen/ffurflen atgyfeirio Cofrestr Gwasanaethau  â Blaenoriaeth gyda llythyrau hysbysu am newidiadau i godi ymwybyddiaeth ac i ddal atgyfeiriadau - cyfeiriad rhadbost ar gyfer eu dychwelyd</a:t>
            </a:r>
            <a:endParaRPr lang="en-GB" sz="2000" dirty="0"/>
          </a:p>
          <a:p>
            <a:r>
              <a:rPr lang="cy-GB" sz="2000" dirty="0"/>
              <a:t>Ailwampio adran ‘Diogel a Chynnes’ ein gwefan – i gynnwys ffurflen gofrestru Cofrestr Gwasanaethau â Blaenoriaeth  ar-lein</a:t>
            </a:r>
            <a:r>
              <a:rPr lang="cy-GB" sz="2000" dirty="0" smtClean="0"/>
              <a:t>.</a:t>
            </a:r>
          </a:p>
          <a:p>
            <a:endParaRPr lang="cy-GB" sz="2000" dirty="0">
              <a:solidFill>
                <a:schemeClr val="bg1"/>
              </a:solidFill>
            </a:endParaRPr>
          </a:p>
          <a:p>
            <a:endParaRPr lang="en-GB" sz="2000" dirty="0">
              <a:solidFill>
                <a:schemeClr val="bg1"/>
              </a:solidFill>
            </a:endParaRPr>
          </a:p>
          <a:p>
            <a:pPr marL="0" indent="0">
              <a:buNone/>
            </a:pPr>
            <a:r>
              <a:rPr lang="cy-GB" sz="2000" b="1" dirty="0"/>
              <a:t>Ymchwil:</a:t>
            </a:r>
            <a:endParaRPr lang="en-GB" sz="2000" dirty="0"/>
          </a:p>
          <a:p>
            <a:pPr lvl="0"/>
            <a:r>
              <a:rPr lang="cy-GB" sz="2000" dirty="0"/>
              <a:t>Ymchwil ar gwsmeriaid sy’n agored i niwed – barn ar gymorth pan fo digwyddiadau: pecynnau cadw’n gynnes, dulliau gwahanol o wresogi a choginio, bwyd poeth, canolfan orffwys a chyfleusterau golchi (drwy’r Fforwm Cadernid Lleol), cnocio drysau, cerbyd rhoi cymorth i gwsmeriaid.</a:t>
            </a:r>
            <a:endParaRPr lang="en-GB" sz="2000" dirty="0"/>
          </a:p>
          <a:p>
            <a:r>
              <a:rPr lang="cy-GB" sz="2000" dirty="0"/>
              <a:t>Mapio ar gyfer cwsmeriaid sy’n agored i niwed - nodi ardaloedd drwg am fod yn agored i niwed er mwyn addasu cefnogaeth a chyfathrebu ,e.e., os anfonwn llythyrau hysbysu i ardal lle mae yna nifer uchel o siaradwyr Pwyleg, fe allem gynnwys cyfieithiad.</a:t>
            </a:r>
            <a:endParaRPr lang="en-GB" sz="2000" dirty="0">
              <a:solidFill>
                <a:schemeClr val="bg1"/>
              </a:solidFill>
            </a:endParaRPr>
          </a:p>
          <a:p>
            <a:pPr>
              <a:lnSpc>
                <a:spcPct val="120000"/>
              </a:lnSpc>
              <a:spcBef>
                <a:spcPts val="600"/>
              </a:spcBef>
            </a:pPr>
            <a:endParaRPr lang="en-GB" dirty="0">
              <a:solidFill>
                <a:schemeClr val="bg1"/>
              </a:solidFill>
            </a:endParaRPr>
          </a:p>
          <a:p>
            <a:endParaRPr lang="en-GB" dirty="0">
              <a:solidFill>
                <a:schemeClr val="bg1"/>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31</a:t>
            </a:fld>
            <a:endParaRPr lang="en-GB" dirty="0"/>
          </a:p>
        </p:txBody>
      </p:sp>
    </p:spTree>
    <p:extLst>
      <p:ext uri="{BB962C8B-B14F-4D97-AF65-F5344CB8AC3E}">
        <p14:creationId xmlns:p14="http://schemas.microsoft.com/office/powerpoint/2010/main" val="9886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32</a:t>
            </a:fld>
            <a:endParaRPr lang="en-GB" dirty="0"/>
          </a:p>
        </p:txBody>
      </p:sp>
      <p:sp>
        <p:nvSpPr>
          <p:cNvPr id="5" name="Text Placeholder 4"/>
          <p:cNvSpPr>
            <a:spLocks noGrp="1"/>
          </p:cNvSpPr>
          <p:nvPr>
            <p:ph type="body" idx="1"/>
          </p:nvPr>
        </p:nvSpPr>
        <p:spPr/>
        <p:txBody>
          <a:bodyPr>
            <a:normAutofit lnSpcReduction="10000"/>
          </a:bodyPr>
          <a:lstStyle/>
          <a:p>
            <a:r>
              <a:rPr lang="en-GB" dirty="0"/>
              <a:t>Dewi Ramage </a:t>
            </a:r>
            <a:r>
              <a:rPr lang="en-GB" dirty="0" smtClean="0"/>
              <a:t>–</a:t>
            </a:r>
          </a:p>
          <a:p>
            <a:r>
              <a:rPr lang="en-GB" dirty="0" smtClean="0"/>
              <a:t> </a:t>
            </a:r>
            <a:r>
              <a:rPr lang="en-GB" dirty="0" err="1"/>
              <a:t>Swyddog</a:t>
            </a:r>
            <a:r>
              <a:rPr lang="en-GB" dirty="0"/>
              <a:t> </a:t>
            </a:r>
            <a:r>
              <a:rPr lang="en-GB" dirty="0" err="1"/>
              <a:t>Dyfynbrisiau</a:t>
            </a:r>
            <a:endParaRPr lang="en-GB" dirty="0"/>
          </a:p>
        </p:txBody>
      </p:sp>
      <p:sp>
        <p:nvSpPr>
          <p:cNvPr id="6" name="TextBox 5"/>
          <p:cNvSpPr txBox="1"/>
          <p:nvPr/>
        </p:nvSpPr>
        <p:spPr>
          <a:xfrm>
            <a:off x="1229668" y="2996952"/>
            <a:ext cx="7014740" cy="1938992"/>
          </a:xfrm>
          <a:prstGeom prst="rect">
            <a:avLst/>
          </a:prstGeom>
          <a:noFill/>
        </p:spPr>
        <p:txBody>
          <a:bodyPr wrap="square" rtlCol="0">
            <a:spAutoFit/>
          </a:bodyPr>
          <a:lstStyle/>
          <a:p>
            <a:r>
              <a:rPr lang="en-GB" sz="4000" dirty="0" err="1">
                <a:solidFill>
                  <a:schemeClr val="bg1"/>
                </a:solidFill>
              </a:rPr>
              <a:t>Rhoi</a:t>
            </a:r>
            <a:r>
              <a:rPr lang="en-GB" sz="4000" dirty="0">
                <a:solidFill>
                  <a:schemeClr val="bg1"/>
                </a:solidFill>
              </a:rPr>
              <a:t> </a:t>
            </a:r>
            <a:r>
              <a:rPr lang="en-GB" sz="4000" dirty="0" err="1">
                <a:solidFill>
                  <a:schemeClr val="bg1"/>
                </a:solidFill>
              </a:rPr>
              <a:t>cymorth</a:t>
            </a:r>
            <a:r>
              <a:rPr lang="en-GB" sz="4000" dirty="0">
                <a:solidFill>
                  <a:schemeClr val="bg1"/>
                </a:solidFill>
              </a:rPr>
              <a:t> </a:t>
            </a:r>
            <a:r>
              <a:rPr lang="en-GB" sz="4000" dirty="0" err="1">
                <a:solidFill>
                  <a:schemeClr val="bg1"/>
                </a:solidFill>
              </a:rPr>
              <a:t>i’r</a:t>
            </a:r>
            <a:r>
              <a:rPr lang="en-GB" sz="4000" dirty="0">
                <a:solidFill>
                  <a:schemeClr val="bg1"/>
                </a:solidFill>
              </a:rPr>
              <a:t> </a:t>
            </a:r>
            <a:r>
              <a:rPr lang="en-GB" sz="4000" dirty="0" err="1">
                <a:solidFill>
                  <a:schemeClr val="bg1"/>
                </a:solidFill>
              </a:rPr>
              <a:t>tlawd</a:t>
            </a:r>
            <a:r>
              <a:rPr lang="en-GB" sz="4000" dirty="0">
                <a:solidFill>
                  <a:schemeClr val="bg1"/>
                </a:solidFill>
              </a:rPr>
              <a:t> o ran </a:t>
            </a:r>
            <a:r>
              <a:rPr lang="en-GB" sz="4000" dirty="0" err="1">
                <a:solidFill>
                  <a:schemeClr val="bg1"/>
                </a:solidFill>
              </a:rPr>
              <a:t>tanwydd</a:t>
            </a:r>
            <a:endParaRPr lang="en-GB" sz="4000" dirty="0">
              <a:solidFill>
                <a:schemeClr val="bg1"/>
              </a:solidFill>
            </a:endParaRPr>
          </a:p>
          <a:p>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12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340768"/>
            <a:ext cx="8640960" cy="46085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2800" dirty="0" err="1"/>
              <a:t>Cefndir</a:t>
            </a:r>
            <a:endParaRPr lang="en-US" sz="2800" dirty="0"/>
          </a:p>
        </p:txBody>
      </p:sp>
      <p:sp>
        <p:nvSpPr>
          <p:cNvPr id="3" name="Content Placeholder 2"/>
          <p:cNvSpPr>
            <a:spLocks noGrp="1"/>
          </p:cNvSpPr>
          <p:nvPr>
            <p:ph idx="1"/>
          </p:nvPr>
        </p:nvSpPr>
        <p:spPr>
          <a:xfrm>
            <a:off x="457200" y="1523925"/>
            <a:ext cx="8229600" cy="4857403"/>
          </a:xfrm>
        </p:spPr>
        <p:txBody>
          <a:bodyPr>
            <a:normAutofit/>
          </a:bodyPr>
          <a:lstStyle/>
          <a:p>
            <a:pPr lvl="0"/>
            <a:r>
              <a:rPr lang="en-US" sz="1800" dirty="0" err="1"/>
              <a:t>Strategaeth</a:t>
            </a:r>
            <a:r>
              <a:rPr lang="en-US" sz="1800" dirty="0"/>
              <a:t> </a:t>
            </a:r>
            <a:r>
              <a:rPr lang="en-US" sz="1800" dirty="0" err="1"/>
              <a:t>Seisnig</a:t>
            </a:r>
            <a:r>
              <a:rPr lang="en-US" sz="1800" dirty="0"/>
              <a:t> </a:t>
            </a:r>
            <a:r>
              <a:rPr lang="en-US" sz="1800" dirty="0" err="1"/>
              <a:t>newydd</a:t>
            </a:r>
            <a:r>
              <a:rPr lang="en-US" sz="1800" dirty="0"/>
              <a:t> </a:t>
            </a:r>
            <a:r>
              <a:rPr lang="en-US" sz="1800" dirty="0" err="1"/>
              <a:t>wedi’i</a:t>
            </a:r>
            <a:r>
              <a:rPr lang="en-US" sz="1800" dirty="0"/>
              <a:t> </a:t>
            </a:r>
            <a:r>
              <a:rPr lang="en-US" sz="1800" dirty="0" err="1"/>
              <a:t>chytuno</a:t>
            </a:r>
            <a:r>
              <a:rPr lang="en-US" sz="1800" dirty="0"/>
              <a:t> </a:t>
            </a:r>
            <a:r>
              <a:rPr lang="en-US" sz="1800" dirty="0" err="1"/>
              <a:t>gan</a:t>
            </a:r>
            <a:r>
              <a:rPr lang="en-US" sz="1800" dirty="0"/>
              <a:t> y </a:t>
            </a:r>
            <a:r>
              <a:rPr lang="en-US" sz="1800" dirty="0" err="1"/>
              <a:t>senedd</a:t>
            </a:r>
            <a:r>
              <a:rPr lang="en-US" sz="1800" dirty="0"/>
              <a:t> </a:t>
            </a:r>
            <a:r>
              <a:rPr lang="en-US" sz="1800" dirty="0" err="1"/>
              <a:t>yn</a:t>
            </a:r>
            <a:r>
              <a:rPr lang="en-US" sz="1800" dirty="0"/>
              <a:t> </a:t>
            </a:r>
            <a:r>
              <a:rPr lang="en-US" sz="1800" dirty="0" smtClean="0"/>
              <a:t>2015</a:t>
            </a:r>
          </a:p>
          <a:p>
            <a:pPr lvl="0"/>
            <a:endParaRPr lang="en-GB" sz="1800" dirty="0"/>
          </a:p>
          <a:p>
            <a:pPr lvl="0"/>
            <a:r>
              <a:rPr lang="en-US" sz="1800" dirty="0" err="1"/>
              <a:t>Cynllun</a:t>
            </a:r>
            <a:r>
              <a:rPr lang="en-US" sz="1800" dirty="0"/>
              <a:t> </a:t>
            </a:r>
            <a:r>
              <a:rPr lang="en-US" sz="1800" dirty="0" err="1"/>
              <a:t>Rhwymedigaeth</a:t>
            </a:r>
            <a:r>
              <a:rPr lang="en-US" sz="1800" dirty="0"/>
              <a:t> </a:t>
            </a:r>
            <a:r>
              <a:rPr lang="en-US" sz="1800" dirty="0" err="1"/>
              <a:t>Cyflenwr</a:t>
            </a:r>
            <a:r>
              <a:rPr lang="en-US" sz="1800" dirty="0"/>
              <a:t> </a:t>
            </a:r>
            <a:r>
              <a:rPr lang="en-US" sz="1800" dirty="0" err="1"/>
              <a:t>Ynni</a:t>
            </a:r>
            <a:r>
              <a:rPr lang="en-US" sz="1800" dirty="0"/>
              <a:t> </a:t>
            </a:r>
            <a:r>
              <a:rPr lang="en-US" sz="1800" dirty="0" err="1"/>
              <a:t>Newydd</a:t>
            </a:r>
            <a:r>
              <a:rPr lang="en-US" sz="1800" dirty="0"/>
              <a:t> </a:t>
            </a:r>
            <a:r>
              <a:rPr lang="en-US" sz="1800" dirty="0" err="1"/>
              <a:t>wedi’i</a:t>
            </a:r>
            <a:r>
              <a:rPr lang="en-US" sz="1800" dirty="0"/>
              <a:t> </a:t>
            </a:r>
            <a:r>
              <a:rPr lang="en-US" sz="1800" dirty="0" err="1"/>
              <a:t>gymeradwyo</a:t>
            </a:r>
            <a:r>
              <a:rPr lang="en-US" sz="1800" dirty="0"/>
              <a:t> </a:t>
            </a:r>
            <a:r>
              <a:rPr lang="en-US" sz="1800" dirty="0" err="1"/>
              <a:t>i</a:t>
            </a:r>
            <a:r>
              <a:rPr lang="en-US" sz="1800" dirty="0"/>
              <a:t> </a:t>
            </a:r>
            <a:r>
              <a:rPr lang="en-US" sz="1800" dirty="0" err="1"/>
              <a:t>redeg</a:t>
            </a:r>
            <a:r>
              <a:rPr lang="en-US" sz="1800" dirty="0"/>
              <a:t> o </a:t>
            </a:r>
            <a:r>
              <a:rPr lang="en-US" sz="1800" dirty="0" err="1"/>
              <a:t>Ebrill</a:t>
            </a:r>
            <a:r>
              <a:rPr lang="en-US" sz="1800" dirty="0"/>
              <a:t> 2016 (</a:t>
            </a:r>
            <a:r>
              <a:rPr lang="en-US" sz="1800" dirty="0" smtClean="0"/>
              <a:t>ECO2T)</a:t>
            </a:r>
          </a:p>
          <a:p>
            <a:pPr lvl="0"/>
            <a:endParaRPr lang="en-GB" sz="1800" dirty="0"/>
          </a:p>
          <a:p>
            <a:pPr lvl="0"/>
            <a:r>
              <a:rPr lang="en-US" sz="1800" dirty="0" err="1"/>
              <a:t>Cynlluniau</a:t>
            </a:r>
            <a:r>
              <a:rPr lang="en-US" sz="1800" dirty="0"/>
              <a:t> NEST ac ARBED </a:t>
            </a:r>
            <a:r>
              <a:rPr lang="en-US" sz="1800" dirty="0" err="1"/>
              <a:t>wedi’u</a:t>
            </a:r>
            <a:r>
              <a:rPr lang="en-US" sz="1800" dirty="0"/>
              <a:t> </a:t>
            </a:r>
            <a:r>
              <a:rPr lang="en-US" sz="1800" dirty="0" err="1"/>
              <a:t>hymgorffori</a:t>
            </a:r>
            <a:r>
              <a:rPr lang="en-US" sz="1800" dirty="0"/>
              <a:t> o </a:t>
            </a:r>
            <a:r>
              <a:rPr lang="en-US" sz="1800" dirty="0" err="1"/>
              <a:t>fewn</a:t>
            </a:r>
            <a:r>
              <a:rPr lang="en-US" sz="1800" dirty="0"/>
              <a:t> </a:t>
            </a:r>
            <a:r>
              <a:rPr lang="en-US" sz="1800" dirty="0" err="1"/>
              <a:t>cynllun</a:t>
            </a:r>
            <a:r>
              <a:rPr lang="en-US" sz="1800" dirty="0"/>
              <a:t> </a:t>
            </a:r>
            <a:r>
              <a:rPr lang="en-US" sz="1800" dirty="0" err="1"/>
              <a:t>Effeithlonrwydd</a:t>
            </a:r>
            <a:r>
              <a:rPr lang="en-US" sz="1800" dirty="0"/>
              <a:t> </a:t>
            </a:r>
            <a:r>
              <a:rPr lang="en-US" sz="1800" dirty="0" err="1"/>
              <a:t>Ynni</a:t>
            </a:r>
            <a:r>
              <a:rPr lang="en-US" sz="1800" dirty="0"/>
              <a:t> </a:t>
            </a:r>
            <a:r>
              <a:rPr lang="en-US" sz="1800" dirty="0" err="1"/>
              <a:t>yng</a:t>
            </a:r>
            <a:r>
              <a:rPr lang="en-US" sz="1800" dirty="0"/>
              <a:t> </a:t>
            </a:r>
            <a:r>
              <a:rPr lang="en-US" sz="1800" dirty="0" err="1"/>
              <a:t>Nghymru</a:t>
            </a:r>
            <a:r>
              <a:rPr lang="en-US" sz="1800" dirty="0"/>
              <a:t> </a:t>
            </a:r>
            <a:r>
              <a:rPr lang="en-US" sz="1800" dirty="0" err="1"/>
              <a:t>yn</a:t>
            </a:r>
            <a:r>
              <a:rPr lang="en-US" sz="1800" dirty="0"/>
              <a:t> </a:t>
            </a:r>
            <a:r>
              <a:rPr lang="en-US" sz="1800" dirty="0" smtClean="0"/>
              <a:t>2017</a:t>
            </a:r>
          </a:p>
          <a:p>
            <a:pPr lvl="0"/>
            <a:endParaRPr lang="en-GB" sz="1800" dirty="0"/>
          </a:p>
          <a:p>
            <a:pPr lvl="0"/>
            <a:r>
              <a:rPr lang="en-US" sz="1800" dirty="0"/>
              <a:t>Mae 80% o </a:t>
            </a:r>
            <a:r>
              <a:rPr lang="en-US" sz="1800" dirty="0" err="1"/>
              <a:t>eiddo</a:t>
            </a:r>
            <a:r>
              <a:rPr lang="en-US" sz="1800" dirty="0"/>
              <a:t> </a:t>
            </a:r>
            <a:r>
              <a:rPr lang="en-US" sz="1800" dirty="0" err="1"/>
              <a:t>yng</a:t>
            </a:r>
            <a:r>
              <a:rPr lang="en-US" sz="1800" dirty="0"/>
              <a:t> </a:t>
            </a:r>
            <a:r>
              <a:rPr lang="en-US" sz="1800" dirty="0" err="1"/>
              <a:t>Nghymru</a:t>
            </a:r>
            <a:r>
              <a:rPr lang="en-US" sz="1800" dirty="0"/>
              <a:t> â </a:t>
            </a:r>
            <a:r>
              <a:rPr lang="en-US" sz="1800" dirty="0" err="1"/>
              <a:t>nwy</a:t>
            </a:r>
            <a:r>
              <a:rPr lang="en-US" sz="1800" dirty="0"/>
              <a:t> a 75% </a:t>
            </a:r>
            <a:r>
              <a:rPr lang="en-US" sz="1800" dirty="0" err="1"/>
              <a:t>yn</a:t>
            </a:r>
            <a:r>
              <a:rPr lang="en-US" sz="1800" dirty="0"/>
              <a:t> ne </a:t>
            </a:r>
            <a:r>
              <a:rPr lang="en-US" sz="1800" dirty="0" err="1"/>
              <a:t>orllewin</a:t>
            </a:r>
            <a:r>
              <a:rPr lang="en-US" sz="1800" dirty="0"/>
              <a:t> </a:t>
            </a:r>
            <a:r>
              <a:rPr lang="en-US" sz="1800" dirty="0" err="1" smtClean="0"/>
              <a:t>Lloegr</a:t>
            </a:r>
            <a:endParaRPr lang="en-US" sz="1800" dirty="0" smtClean="0"/>
          </a:p>
          <a:p>
            <a:pPr lvl="0"/>
            <a:endParaRPr lang="en-GB" sz="1800" dirty="0"/>
          </a:p>
          <a:p>
            <a:pPr lvl="0"/>
            <a:r>
              <a:rPr lang="en-US" sz="1800" dirty="0"/>
              <a:t>Mae 12% (2.7m) o </a:t>
            </a:r>
            <a:r>
              <a:rPr lang="en-US" sz="1800" dirty="0" err="1"/>
              <a:t>aelwydydd</a:t>
            </a:r>
            <a:r>
              <a:rPr lang="en-US" sz="1800" dirty="0"/>
              <a:t> </a:t>
            </a:r>
            <a:r>
              <a:rPr lang="en-US" sz="1800" dirty="0" err="1"/>
              <a:t>yn</a:t>
            </a:r>
            <a:r>
              <a:rPr lang="en-US" sz="1800" dirty="0"/>
              <a:t> </a:t>
            </a:r>
            <a:r>
              <a:rPr lang="en-US" sz="1800" dirty="0" err="1"/>
              <a:t>Lloegr</a:t>
            </a:r>
            <a:r>
              <a:rPr lang="en-US" sz="1800" dirty="0"/>
              <a:t> </a:t>
            </a:r>
            <a:r>
              <a:rPr lang="en-US" sz="1800" dirty="0" err="1"/>
              <a:t>yn</a:t>
            </a:r>
            <a:r>
              <a:rPr lang="en-US" sz="1800" dirty="0"/>
              <a:t> </a:t>
            </a:r>
            <a:r>
              <a:rPr lang="en-US" sz="1800" dirty="0" err="1"/>
              <a:t>dlawd</a:t>
            </a:r>
            <a:r>
              <a:rPr lang="en-US" sz="1800" dirty="0"/>
              <a:t> o ran </a:t>
            </a:r>
            <a:r>
              <a:rPr lang="en-US" sz="1800" dirty="0" err="1" smtClean="0"/>
              <a:t>tanwydd</a:t>
            </a:r>
            <a:endParaRPr lang="en-US" sz="1800" dirty="0" smtClean="0"/>
          </a:p>
          <a:p>
            <a:pPr lvl="0"/>
            <a:endParaRPr lang="en-GB" sz="1800" dirty="0"/>
          </a:p>
          <a:p>
            <a:r>
              <a:rPr lang="en-US" sz="1800" dirty="0"/>
              <a:t>Mae 30% (0.4m) o </a:t>
            </a:r>
            <a:r>
              <a:rPr lang="en-US" sz="1800" dirty="0" err="1"/>
              <a:t>aelwydydd</a:t>
            </a:r>
            <a:r>
              <a:rPr lang="en-US" sz="1800" dirty="0"/>
              <a:t> </a:t>
            </a:r>
            <a:r>
              <a:rPr lang="en-US" sz="1800" dirty="0" err="1"/>
              <a:t>yng</a:t>
            </a:r>
            <a:r>
              <a:rPr lang="en-US" sz="1800" dirty="0"/>
              <a:t> </a:t>
            </a:r>
            <a:r>
              <a:rPr lang="en-US" sz="1800" dirty="0" err="1"/>
              <a:t>Nghymru’n</a:t>
            </a:r>
            <a:r>
              <a:rPr lang="en-US" sz="1800" dirty="0"/>
              <a:t> </a:t>
            </a:r>
            <a:r>
              <a:rPr lang="en-US" sz="1800" dirty="0" err="1"/>
              <a:t>dlawd</a:t>
            </a:r>
            <a:r>
              <a:rPr lang="en-US" sz="1800" dirty="0"/>
              <a:t> o ran </a:t>
            </a:r>
            <a:r>
              <a:rPr lang="en-US" sz="1800" dirty="0" err="1"/>
              <a:t>tanwydd</a:t>
            </a:r>
            <a:endParaRPr lang="en-US" sz="18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33</a:t>
            </a:fld>
            <a:endParaRPr lang="en-GB" dirty="0"/>
          </a:p>
        </p:txBody>
      </p:sp>
    </p:spTree>
    <p:extLst>
      <p:ext uri="{BB962C8B-B14F-4D97-AF65-F5344CB8AC3E}">
        <p14:creationId xmlns:p14="http://schemas.microsoft.com/office/powerpoint/2010/main" val="186437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err="1"/>
              <a:t>Rhoi</a:t>
            </a:r>
            <a:r>
              <a:rPr lang="en-GB" sz="2000" dirty="0"/>
              <a:t> </a:t>
            </a:r>
            <a:r>
              <a:rPr lang="en-GB" sz="2000" dirty="0" err="1"/>
              <a:t>cymorth</a:t>
            </a:r>
            <a:r>
              <a:rPr lang="en-GB" sz="2000" dirty="0"/>
              <a:t> </a:t>
            </a:r>
            <a:r>
              <a:rPr lang="en-GB" sz="2000" dirty="0" err="1"/>
              <a:t>i’r</a:t>
            </a:r>
            <a:r>
              <a:rPr lang="en-GB" sz="2000" dirty="0"/>
              <a:t> </a:t>
            </a:r>
            <a:r>
              <a:rPr lang="en-GB" sz="2000" dirty="0" err="1"/>
              <a:t>tlawd</a:t>
            </a:r>
            <a:r>
              <a:rPr lang="en-GB" sz="2000" dirty="0"/>
              <a:t> o ran </a:t>
            </a:r>
            <a:r>
              <a:rPr lang="en-GB" sz="2000" dirty="0" err="1"/>
              <a:t>tanwydd</a:t>
            </a:r>
            <a:r>
              <a:rPr lang="en-GB" sz="2000" dirty="0"/>
              <a:t> – </a:t>
            </a:r>
            <a:r>
              <a:rPr lang="en-GB" sz="2000" dirty="0" err="1"/>
              <a:t>yr</a:t>
            </a:r>
            <a:r>
              <a:rPr lang="en-GB" sz="2000" dirty="0"/>
              <a:t> </a:t>
            </a:r>
            <a:r>
              <a:rPr lang="en-GB" sz="2000" dirty="0" err="1"/>
              <a:t>hyn</a:t>
            </a:r>
            <a:r>
              <a:rPr lang="en-GB" sz="2000" dirty="0"/>
              <a:t> a </a:t>
            </a:r>
            <a:r>
              <a:rPr lang="en-GB" sz="2000" dirty="0" err="1"/>
              <a:t>ddywedoch</a:t>
            </a:r>
            <a:r>
              <a:rPr lang="en-GB" sz="2000" dirty="0"/>
              <a:t> chi</a:t>
            </a:r>
          </a:p>
        </p:txBody>
      </p:sp>
      <p:sp>
        <p:nvSpPr>
          <p:cNvPr id="3" name="Content Placeholder 2"/>
          <p:cNvSpPr>
            <a:spLocks noGrp="1"/>
          </p:cNvSpPr>
          <p:nvPr>
            <p:ph idx="1"/>
          </p:nvPr>
        </p:nvSpPr>
        <p:spPr/>
        <p:txBody>
          <a:bodyPr>
            <a:normAutofit/>
          </a:bodyPr>
          <a:lstStyle/>
          <a:p>
            <a:pPr marL="0" indent="0">
              <a:buNone/>
            </a:pPr>
            <a:endParaRPr lang="en-GB" sz="1600" b="1" dirty="0">
              <a:solidFill>
                <a:schemeClr val="tx2"/>
              </a:solidFill>
            </a:endParaRPr>
          </a:p>
          <a:p>
            <a:pPr marL="0" indent="0">
              <a:buNone/>
            </a:pPr>
            <a:r>
              <a:rPr lang="cy-GB" sz="1800" dirty="0">
                <a:solidFill>
                  <a:schemeClr val="tx2"/>
                </a:solidFill>
              </a:rPr>
              <a:t>“Mae eich treialon yn Sir y Fflint a Chaerdydd yn ymddangos yn syniad da. Os ydynt yn gweithio dylech ystyried eu cyflwyno mewn mwy o ardaloedd</a:t>
            </a:r>
            <a:r>
              <a:rPr lang="cy-GB" sz="1800" dirty="0" smtClean="0">
                <a:solidFill>
                  <a:schemeClr val="tx2"/>
                </a:solidFill>
              </a:rPr>
              <a:t>”</a:t>
            </a:r>
          </a:p>
          <a:p>
            <a:pPr marL="0" indent="0">
              <a:buNone/>
            </a:pPr>
            <a:endParaRPr lang="cy-GB" sz="1800" dirty="0">
              <a:solidFill>
                <a:schemeClr val="tx2"/>
              </a:solidFill>
            </a:endParaRPr>
          </a:p>
          <a:p>
            <a:pPr marL="0" indent="0">
              <a:buNone/>
            </a:pPr>
            <a:r>
              <a:rPr lang="cy-GB" sz="1800" dirty="0">
                <a:solidFill>
                  <a:schemeClr val="tx2"/>
                </a:solidFill>
              </a:rPr>
              <a:t>“Mae canolfannau cydweithredol yn gweithio’n dda i ddod â phobl at ei gilydd o ystod o wahanol gefndiroedd</a:t>
            </a:r>
            <a:r>
              <a:rPr lang="cy-GB" sz="1800" dirty="0" smtClean="0">
                <a:solidFill>
                  <a:schemeClr val="tx2"/>
                </a:solidFill>
              </a:rPr>
              <a:t>”</a:t>
            </a:r>
          </a:p>
          <a:p>
            <a:pPr marL="0" indent="0">
              <a:buNone/>
            </a:pPr>
            <a:endParaRPr lang="cy-GB" sz="1800" dirty="0">
              <a:solidFill>
                <a:schemeClr val="tx2"/>
              </a:solidFill>
            </a:endParaRPr>
          </a:p>
          <a:p>
            <a:pPr marL="0" indent="0">
              <a:buNone/>
            </a:pPr>
            <a:r>
              <a:rPr lang="cy-GB" sz="1800" dirty="0">
                <a:solidFill>
                  <a:schemeClr val="tx2"/>
                </a:solidFill>
              </a:rPr>
              <a:t>“Targedwch y bobl hynny sydd â’r angen mwyaf am gymorth” </a:t>
            </a:r>
            <a:endParaRPr lang="cy-GB" sz="1800" dirty="0" smtClean="0">
              <a:solidFill>
                <a:schemeClr val="tx2"/>
              </a:solidFill>
            </a:endParaRPr>
          </a:p>
          <a:p>
            <a:pPr marL="0" indent="0">
              <a:buNone/>
            </a:pPr>
            <a:endParaRPr lang="cy-GB" sz="1800" dirty="0">
              <a:solidFill>
                <a:schemeClr val="tx2"/>
              </a:solidFill>
            </a:endParaRPr>
          </a:p>
          <a:p>
            <a:pPr marL="0" indent="0">
              <a:buNone/>
            </a:pPr>
            <a:r>
              <a:rPr lang="cy-GB" sz="1800" dirty="0">
                <a:solidFill>
                  <a:schemeClr val="tx2"/>
                </a:solidFill>
              </a:rPr>
              <a:t>“Dylech ystyried cydweithredu â sefydliadau eraill yn cynnwys awdurdodau lleol, cyflenwyr a’r rheiny yn y sector elusennau</a:t>
            </a:r>
            <a:r>
              <a:rPr lang="cy-GB" sz="1800" dirty="0" smtClean="0">
                <a:solidFill>
                  <a:schemeClr val="tx2"/>
                </a:solidFill>
              </a:rPr>
              <a:t>”</a:t>
            </a:r>
          </a:p>
          <a:p>
            <a:pPr marL="0" indent="0">
              <a:buNone/>
            </a:pPr>
            <a:endParaRPr lang="cy-GB" sz="1800" dirty="0">
              <a:solidFill>
                <a:schemeClr val="tx2"/>
              </a:solidFill>
            </a:endParaRPr>
          </a:p>
          <a:p>
            <a:pPr marL="0" indent="0">
              <a:buNone/>
            </a:pPr>
            <a:r>
              <a:rPr lang="cy-GB" sz="1800" dirty="0">
                <a:solidFill>
                  <a:schemeClr val="tx2"/>
                </a:solidFill>
              </a:rPr>
              <a:t>“Gofalwch fod gwybodaeth ynglŷn â pha help sydd i’w gael yn hawdd ei gyrchu i’r rheiny sydd mewn angen”</a:t>
            </a:r>
          </a:p>
          <a:p>
            <a:pPr marL="0" indent="0">
              <a:buNone/>
            </a:pPr>
            <a:endParaRPr lang="en-GB" sz="24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34</a:t>
            </a:fld>
            <a:endParaRPr lang="en-GB" dirty="0"/>
          </a:p>
        </p:txBody>
      </p:sp>
      <p:sp>
        <p:nvSpPr>
          <p:cNvPr id="5" name="Rounded Rectangle 4"/>
          <p:cNvSpPr/>
          <p:nvPr/>
        </p:nvSpPr>
        <p:spPr>
          <a:xfrm>
            <a:off x="167556" y="1244724"/>
            <a:ext cx="8496944" cy="468052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90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err="1"/>
              <a:t>Cynllun</a:t>
            </a:r>
            <a:r>
              <a:rPr lang="en-GB" sz="2800" dirty="0"/>
              <a:t> </a:t>
            </a:r>
            <a:r>
              <a:rPr lang="en-GB" sz="2800" dirty="0" err="1"/>
              <a:t>Cymorth</a:t>
            </a:r>
            <a:r>
              <a:rPr lang="en-GB" sz="2800" dirty="0"/>
              <a:t> </a:t>
            </a:r>
            <a:r>
              <a:rPr lang="en-GB" sz="2800" dirty="0" err="1"/>
              <a:t>Cartrefi</a:t>
            </a:r>
            <a:r>
              <a:rPr lang="en-GB" sz="2800" dirty="0"/>
              <a:t> </a:t>
            </a:r>
            <a:r>
              <a:rPr lang="en-GB" sz="2800" dirty="0" err="1"/>
              <a:t>Cynnes</a:t>
            </a:r>
            <a:endParaRPr lang="en-GB" sz="2800" dirty="0"/>
          </a:p>
        </p:txBody>
      </p:sp>
      <p:sp>
        <p:nvSpPr>
          <p:cNvPr id="5" name="Content Placeholder 4"/>
          <p:cNvSpPr>
            <a:spLocks noGrp="1"/>
          </p:cNvSpPr>
          <p:nvPr>
            <p:ph idx="1"/>
          </p:nvPr>
        </p:nvSpPr>
        <p:spPr/>
        <p:txBody>
          <a:bodyPr/>
          <a:lstStyle/>
          <a:p>
            <a:pPr marL="0" indent="0">
              <a:buNone/>
            </a:pPr>
            <a:endParaRPr lang="en-GB" sz="1800" dirty="0"/>
          </a:p>
          <a:p>
            <a:endParaRPr lang="en-GB" dirty="0"/>
          </a:p>
        </p:txBody>
      </p:sp>
      <p:sp>
        <p:nvSpPr>
          <p:cNvPr id="2" name="Slide Number Placeholder 1"/>
          <p:cNvSpPr>
            <a:spLocks noGrp="1"/>
          </p:cNvSpPr>
          <p:nvPr>
            <p:ph type="sldNum" sz="quarter" idx="12"/>
          </p:nvPr>
        </p:nvSpPr>
        <p:spPr/>
        <p:txBody>
          <a:bodyPr/>
          <a:lstStyle/>
          <a:p>
            <a:fld id="{490165BC-DBA7-4530-8926-81165AFC8D69}" type="slidenum">
              <a:rPr lang="en-GB" smtClean="0">
                <a:solidFill>
                  <a:srgbClr val="445A69"/>
                </a:solidFill>
              </a:rPr>
              <a:pPr/>
              <a:t>35</a:t>
            </a:fld>
            <a:endParaRPr lang="en-GB" dirty="0">
              <a:solidFill>
                <a:srgbClr val="445A6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95961244"/>
              </p:ext>
            </p:extLst>
          </p:nvPr>
        </p:nvGraphicFramePr>
        <p:xfrm>
          <a:off x="539552" y="1340768"/>
          <a:ext cx="7776864" cy="4344432"/>
        </p:xfrm>
        <a:graphic>
          <a:graphicData uri="http://schemas.openxmlformats.org/drawingml/2006/table">
            <a:tbl>
              <a:tblPr firstRow="1" bandRow="1">
                <a:tableStyleId>{5C22544A-7EE6-4342-B048-85BDC9FD1C3A}</a:tableStyleId>
              </a:tblPr>
              <a:tblGrid>
                <a:gridCol w="1925339">
                  <a:extLst>
                    <a:ext uri="{9D8B030D-6E8A-4147-A177-3AD203B41FA5}">
                      <a16:colId xmlns:a16="http://schemas.microsoft.com/office/drawing/2014/main" xmlns="" val="20000"/>
                    </a:ext>
                  </a:extLst>
                </a:gridCol>
                <a:gridCol w="1333535">
                  <a:extLst>
                    <a:ext uri="{9D8B030D-6E8A-4147-A177-3AD203B41FA5}">
                      <a16:colId xmlns:a16="http://schemas.microsoft.com/office/drawing/2014/main" xmlns="" val="20001"/>
                    </a:ext>
                  </a:extLst>
                </a:gridCol>
                <a:gridCol w="1259112">
                  <a:extLst>
                    <a:ext uri="{9D8B030D-6E8A-4147-A177-3AD203B41FA5}">
                      <a16:colId xmlns:a16="http://schemas.microsoft.com/office/drawing/2014/main" xmlns="" val="20002"/>
                    </a:ext>
                  </a:extLst>
                </a:gridCol>
                <a:gridCol w="3258878">
                  <a:extLst>
                    <a:ext uri="{9D8B030D-6E8A-4147-A177-3AD203B41FA5}">
                      <a16:colId xmlns:a16="http://schemas.microsoft.com/office/drawing/2014/main" xmlns="" val="20003"/>
                    </a:ext>
                  </a:extLst>
                </a:gridCol>
              </a:tblGrid>
              <a:tr h="563552">
                <a:tc>
                  <a:txBody>
                    <a:bodyPr/>
                    <a:lstStyle/>
                    <a:p>
                      <a:endParaRPr lang="en-GB" sz="1800" dirty="0">
                        <a:solidFill>
                          <a:schemeClr val="bg1"/>
                        </a:solidFill>
                        <a:latin typeface="Arial" panose="020B0604020202020204" pitchFamily="34" charset="0"/>
                        <a:cs typeface="Arial" panose="020B0604020202020204" pitchFamily="34" charset="0"/>
                      </a:endParaRPr>
                    </a:p>
                  </a:txBody>
                  <a:tcPr/>
                </a:tc>
                <a:tc>
                  <a:txBody>
                    <a:bodyPr/>
                    <a:lstStyle/>
                    <a:p>
                      <a:r>
                        <a:rPr lang="en-GB" sz="1400" dirty="0" err="1" smtClean="0">
                          <a:solidFill>
                            <a:schemeClr val="bg1"/>
                          </a:solidFill>
                          <a:latin typeface="Arial" panose="020B0604020202020204" pitchFamily="34" charset="0"/>
                          <a:cs typeface="Arial" panose="020B0604020202020204" pitchFamily="34" charset="0"/>
                        </a:rPr>
                        <a:t>Cysylltiadau</a:t>
                      </a:r>
                      <a:endParaRPr lang="en-GB" sz="1400" dirty="0" smtClean="0">
                        <a:solidFill>
                          <a:schemeClr val="bg1"/>
                        </a:solidFill>
                        <a:latin typeface="Arial" panose="020B0604020202020204" pitchFamily="34" charset="0"/>
                        <a:cs typeface="Arial" panose="020B0604020202020204" pitchFamily="34" charset="0"/>
                      </a:endParaRPr>
                    </a:p>
                  </a:txBody>
                  <a:tcPr/>
                </a:tc>
                <a:tc>
                  <a:txBody>
                    <a:bodyPr/>
                    <a:lstStyle/>
                    <a:p>
                      <a:r>
                        <a:rPr lang="en-GB" sz="1400" dirty="0" err="1" smtClean="0">
                          <a:solidFill>
                            <a:schemeClr val="bg1"/>
                          </a:solidFill>
                          <a:latin typeface="Arial" panose="020B0604020202020204" pitchFamily="34" charset="0"/>
                          <a:cs typeface="Arial" panose="020B0604020202020204" pitchFamily="34" charset="0"/>
                        </a:rPr>
                        <a:t>Prif</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Gyflenwad</a:t>
                      </a:r>
                      <a:r>
                        <a:rPr lang="en-GB" sz="1400" dirty="0" smtClean="0">
                          <a:solidFill>
                            <a:schemeClr val="bg1"/>
                          </a:solidFill>
                          <a:latin typeface="Arial" panose="020B0604020202020204" pitchFamily="34" charset="0"/>
                          <a:cs typeface="Arial" panose="020B0604020202020204" pitchFamily="34" charset="0"/>
                        </a:rPr>
                        <a:t> a </a:t>
                      </a:r>
                      <a:r>
                        <a:rPr lang="en-GB" sz="1400" dirty="0" err="1" smtClean="0">
                          <a:solidFill>
                            <a:schemeClr val="bg1"/>
                          </a:solidFill>
                          <a:latin typeface="Arial" panose="020B0604020202020204" pitchFamily="34" charset="0"/>
                          <a:cs typeface="Arial" panose="020B0604020202020204" pitchFamily="34" charset="0"/>
                        </a:rPr>
                        <a:t>osodwyd</a:t>
                      </a:r>
                      <a:endParaRPr lang="en-GB" sz="1400" dirty="0" smtClean="0">
                        <a:solidFill>
                          <a:schemeClr val="bg1"/>
                        </a:solidFill>
                        <a:latin typeface="Arial" panose="020B0604020202020204" pitchFamily="34" charset="0"/>
                        <a:cs typeface="Arial" panose="020B0604020202020204" pitchFamily="34" charset="0"/>
                      </a:endParaRPr>
                    </a:p>
                  </a:txBody>
                  <a:tcPr/>
                </a:tc>
                <a:tc>
                  <a:txBody>
                    <a:bodyPr/>
                    <a:lstStyle/>
                    <a:p>
                      <a:r>
                        <a:rPr lang="cy-GB" sz="1400" b="1" kern="1200" dirty="0" smtClean="0">
                          <a:solidFill>
                            <a:schemeClr val="bg1"/>
                          </a:solidFill>
                          <a:latin typeface="Arial" panose="020B0604020202020204" pitchFamily="34" charset="0"/>
                          <a:ea typeface="+mn-ea"/>
                          <a:cs typeface="Arial" panose="020B0604020202020204" pitchFamily="34" charset="0"/>
                        </a:rPr>
                        <a:t>nodiadau</a:t>
                      </a:r>
                      <a:endParaRPr lang="en-GB" sz="1400" b="1" kern="1200" dirty="0">
                        <a:solidFill>
                          <a:schemeClr val="bg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1250623">
                <a:tc>
                  <a:txBody>
                    <a:bodyPr/>
                    <a:lstStyle/>
                    <a:p>
                      <a:r>
                        <a:rPr lang="en-GB" sz="1400" b="1" kern="1200" dirty="0" err="1" smtClean="0">
                          <a:solidFill>
                            <a:schemeClr val="tx2"/>
                          </a:solidFill>
                          <a:latin typeface="Arial" panose="020B0604020202020204" pitchFamily="34" charset="0"/>
                          <a:ea typeface="+mn-ea"/>
                          <a:cs typeface="Arial" panose="020B0604020202020204" pitchFamily="34" charset="0"/>
                        </a:rPr>
                        <a:t>Allbwn</a:t>
                      </a:r>
                      <a:r>
                        <a:rPr lang="en-GB" sz="1400" b="1" kern="1200" dirty="0" smtClean="0">
                          <a:solidFill>
                            <a:schemeClr val="tx2"/>
                          </a:solidFill>
                          <a:latin typeface="Arial" panose="020B0604020202020204" pitchFamily="34" charset="0"/>
                          <a:ea typeface="+mn-ea"/>
                          <a:cs typeface="Arial" panose="020B0604020202020204" pitchFamily="34" charset="0"/>
                        </a:rPr>
                        <a:t> RIIO GD1 </a:t>
                      </a:r>
                      <a:r>
                        <a:rPr lang="en-GB" sz="1400" b="1" kern="1200" dirty="0" err="1" smtClean="0">
                          <a:solidFill>
                            <a:schemeClr val="tx2"/>
                          </a:solidFill>
                          <a:latin typeface="Arial" panose="020B0604020202020204" pitchFamily="34" charset="0"/>
                          <a:ea typeface="+mn-ea"/>
                          <a:cs typeface="Arial" panose="020B0604020202020204" pitchFamily="34" charset="0"/>
                        </a:rPr>
                        <a:t>Gwreiddiol</a:t>
                      </a:r>
                      <a:r>
                        <a:rPr lang="en-GB" sz="1400" b="1" kern="1200" dirty="0" smtClean="0">
                          <a:solidFill>
                            <a:schemeClr val="tx2"/>
                          </a:solidFill>
                          <a:latin typeface="Arial" panose="020B0604020202020204" pitchFamily="34" charset="0"/>
                          <a:ea typeface="+mn-ea"/>
                          <a:cs typeface="Arial" panose="020B0604020202020204" pitchFamily="34" charset="0"/>
                        </a:rPr>
                        <a:t> </a:t>
                      </a:r>
                      <a:endParaRPr lang="en-GB" sz="1400" b="1" kern="1200" dirty="0">
                        <a:solidFill>
                          <a:schemeClr val="tx2"/>
                        </a:solidFill>
                        <a:latin typeface="Arial" panose="020B0604020202020204" pitchFamily="34" charset="0"/>
                        <a:ea typeface="+mn-ea"/>
                        <a:cs typeface="Arial" panose="020B0604020202020204" pitchFamily="34" charset="0"/>
                      </a:endParaRPr>
                    </a:p>
                  </a:txBody>
                  <a:tcPr>
                    <a:solidFill>
                      <a:schemeClr val="accent3"/>
                    </a:solidFill>
                  </a:tcPr>
                </a:tc>
                <a:tc>
                  <a:txBody>
                    <a:bodyPr/>
                    <a:lstStyle/>
                    <a:p>
                      <a:r>
                        <a:rPr lang="en-GB" sz="1400" kern="1200" dirty="0">
                          <a:solidFill>
                            <a:schemeClr val="tx2"/>
                          </a:solidFill>
                          <a:latin typeface="Arial" panose="020B0604020202020204" pitchFamily="34" charset="0"/>
                          <a:ea typeface="+mn-ea"/>
                          <a:cs typeface="Arial" panose="020B0604020202020204" pitchFamily="34" charset="0"/>
                        </a:rPr>
                        <a:t>10,800</a:t>
                      </a:r>
                    </a:p>
                  </a:txBody>
                  <a:tcPr>
                    <a:solidFill>
                      <a:schemeClr val="accent3"/>
                    </a:solidFill>
                  </a:tcPr>
                </a:tc>
                <a:tc>
                  <a:txBody>
                    <a:bodyPr/>
                    <a:lstStyle/>
                    <a:p>
                      <a:r>
                        <a:rPr lang="en-GB" sz="1400" kern="1200" dirty="0">
                          <a:solidFill>
                            <a:schemeClr val="tx2"/>
                          </a:solidFill>
                          <a:latin typeface="Arial" panose="020B0604020202020204" pitchFamily="34" charset="0"/>
                          <a:ea typeface="+mn-ea"/>
                          <a:cs typeface="Arial" panose="020B0604020202020204" pitchFamily="34" charset="0"/>
                        </a:rPr>
                        <a:t>43km</a:t>
                      </a:r>
                    </a:p>
                  </a:txBody>
                  <a:tcPr>
                    <a:solidFill>
                      <a:schemeClr val="accent3"/>
                    </a:solidFill>
                  </a:tcPr>
                </a:tc>
                <a:tc>
                  <a:txBody>
                    <a:bodyPr/>
                    <a:lstStyle/>
                    <a:p>
                      <a:r>
                        <a:rPr lang="en-GB" sz="1400" kern="1200" dirty="0" err="1" smtClean="0">
                          <a:solidFill>
                            <a:schemeClr val="tx2"/>
                          </a:solidFill>
                          <a:latin typeface="Arial" panose="020B0604020202020204" pitchFamily="34" charset="0"/>
                          <a:ea typeface="+mn-ea"/>
                          <a:cs typeface="Arial" panose="020B0604020202020204" pitchFamily="34" charset="0"/>
                        </a:rPr>
                        <a:t>Dros</a:t>
                      </a:r>
                      <a:r>
                        <a:rPr lang="en-GB" sz="1400" kern="1200" dirty="0" smtClean="0">
                          <a:solidFill>
                            <a:schemeClr val="tx2"/>
                          </a:solidFill>
                          <a:latin typeface="Arial" panose="020B0604020202020204" pitchFamily="34" charset="0"/>
                          <a:ea typeface="+mn-ea"/>
                          <a:cs typeface="Arial" panose="020B0604020202020204" pitchFamily="34" charset="0"/>
                        </a:rPr>
                        <a:t> 13,500 o </a:t>
                      </a:r>
                      <a:r>
                        <a:rPr lang="en-GB" sz="1400" kern="1200" dirty="0" err="1" smtClean="0">
                          <a:solidFill>
                            <a:schemeClr val="tx2"/>
                          </a:solidFill>
                          <a:latin typeface="Arial" panose="020B0604020202020204" pitchFamily="34" charset="0"/>
                          <a:ea typeface="+mn-ea"/>
                          <a:cs typeface="Arial" panose="020B0604020202020204" pitchFamily="34" charset="0"/>
                        </a:rPr>
                        <a:t>gysylltiadau</a:t>
                      </a:r>
                      <a:r>
                        <a:rPr lang="en-GB" sz="1400" kern="1200" dirty="0" smtClean="0">
                          <a:solidFill>
                            <a:schemeClr val="tx2"/>
                          </a:solidFill>
                          <a:latin typeface="Arial" panose="020B0604020202020204" pitchFamily="34" charset="0"/>
                          <a:ea typeface="+mn-ea"/>
                          <a:cs typeface="Arial" panose="020B0604020202020204" pitchFamily="34" charset="0"/>
                        </a:rPr>
                        <a:t> </a:t>
                      </a:r>
                      <a:r>
                        <a:rPr lang="en-GB" sz="1400" kern="1200" dirty="0" err="1" smtClean="0">
                          <a:solidFill>
                            <a:schemeClr val="tx2"/>
                          </a:solidFill>
                          <a:latin typeface="Arial" panose="020B0604020202020204" pitchFamily="34" charset="0"/>
                          <a:ea typeface="+mn-ea"/>
                          <a:cs typeface="Arial" panose="020B0604020202020204" pitchFamily="34" charset="0"/>
                        </a:rPr>
                        <a:t>wedi’u</a:t>
                      </a:r>
                      <a:r>
                        <a:rPr lang="en-GB" sz="1400" kern="1200" dirty="0" smtClean="0">
                          <a:solidFill>
                            <a:schemeClr val="tx2"/>
                          </a:solidFill>
                          <a:latin typeface="Arial" panose="020B0604020202020204" pitchFamily="34" charset="0"/>
                          <a:ea typeface="+mn-ea"/>
                          <a:cs typeface="Arial" panose="020B0604020202020204" pitchFamily="34" charset="0"/>
                        </a:rPr>
                        <a:t> </a:t>
                      </a:r>
                      <a:r>
                        <a:rPr lang="en-GB" sz="1400" kern="1200" dirty="0" err="1" smtClean="0">
                          <a:solidFill>
                            <a:schemeClr val="tx2"/>
                          </a:solidFill>
                          <a:latin typeface="Arial" panose="020B0604020202020204" pitchFamily="34" charset="0"/>
                          <a:ea typeface="+mn-ea"/>
                          <a:cs typeface="Arial" panose="020B0604020202020204" pitchFamily="34" charset="0"/>
                        </a:rPr>
                        <a:t>gwneud</a:t>
                      </a:r>
                      <a:r>
                        <a:rPr lang="en-GB" sz="1400" kern="1200" dirty="0" smtClean="0">
                          <a:solidFill>
                            <a:schemeClr val="tx2"/>
                          </a:solidFill>
                          <a:latin typeface="Arial" panose="020B0604020202020204" pitchFamily="34" charset="0"/>
                          <a:ea typeface="+mn-ea"/>
                          <a:cs typeface="Arial" panose="020B0604020202020204" pitchFamily="34" charset="0"/>
                        </a:rPr>
                        <a:t> </a:t>
                      </a:r>
                      <a:r>
                        <a:rPr lang="en-GB" sz="1400" kern="1200" dirty="0" err="1" smtClean="0">
                          <a:solidFill>
                            <a:schemeClr val="tx2"/>
                          </a:solidFill>
                          <a:latin typeface="Arial" panose="020B0604020202020204" pitchFamily="34" charset="0"/>
                          <a:ea typeface="+mn-ea"/>
                          <a:cs typeface="Arial" panose="020B0604020202020204" pitchFamily="34" charset="0"/>
                        </a:rPr>
                        <a:t>ers</a:t>
                      </a:r>
                      <a:r>
                        <a:rPr lang="en-GB" sz="1400" kern="1200" dirty="0" smtClean="0">
                          <a:solidFill>
                            <a:schemeClr val="tx2"/>
                          </a:solidFill>
                          <a:latin typeface="Arial" panose="020B0604020202020204" pitchFamily="34" charset="0"/>
                          <a:ea typeface="+mn-ea"/>
                          <a:cs typeface="Arial" panose="020B0604020202020204" pitchFamily="34" charset="0"/>
                        </a:rPr>
                        <a:t> 2009 </a:t>
                      </a:r>
                      <a:r>
                        <a:rPr lang="en-GB" sz="1400" kern="1200" dirty="0" err="1" smtClean="0">
                          <a:solidFill>
                            <a:schemeClr val="tx2"/>
                          </a:solidFill>
                          <a:latin typeface="Arial" panose="020B0604020202020204" pitchFamily="34" charset="0"/>
                          <a:ea typeface="+mn-ea"/>
                          <a:cs typeface="Arial" panose="020B0604020202020204" pitchFamily="34" charset="0"/>
                        </a:rPr>
                        <a:t>yn</a:t>
                      </a:r>
                      <a:r>
                        <a:rPr lang="en-GB" sz="1400" kern="1200" dirty="0" smtClean="0">
                          <a:solidFill>
                            <a:schemeClr val="tx2"/>
                          </a:solidFill>
                          <a:latin typeface="Arial" panose="020B0604020202020204" pitchFamily="34" charset="0"/>
                          <a:ea typeface="+mn-ea"/>
                          <a:cs typeface="Arial" panose="020B0604020202020204" pitchFamily="34" charset="0"/>
                        </a:rPr>
                        <a:t> </a:t>
                      </a:r>
                      <a:r>
                        <a:rPr lang="en-GB" sz="1400" kern="1200" dirty="0" err="1" smtClean="0">
                          <a:solidFill>
                            <a:schemeClr val="tx2"/>
                          </a:solidFill>
                          <a:latin typeface="Arial" panose="020B0604020202020204" pitchFamily="34" charset="0"/>
                          <a:ea typeface="+mn-ea"/>
                          <a:cs typeface="Arial" panose="020B0604020202020204" pitchFamily="34" charset="0"/>
                        </a:rPr>
                        <a:t>ogystal</a:t>
                      </a:r>
                      <a:r>
                        <a:rPr lang="en-GB" sz="1400" kern="1200" dirty="0" smtClean="0">
                          <a:solidFill>
                            <a:schemeClr val="tx2"/>
                          </a:solidFill>
                          <a:latin typeface="Arial" panose="020B0604020202020204" pitchFamily="34" charset="0"/>
                          <a:ea typeface="+mn-ea"/>
                          <a:cs typeface="Arial" panose="020B0604020202020204" pitchFamily="34" charset="0"/>
                        </a:rPr>
                        <a:t> â 450 o </a:t>
                      </a:r>
                      <a:r>
                        <a:rPr lang="en-GB" sz="1400" kern="1200" dirty="0" err="1" smtClean="0">
                          <a:solidFill>
                            <a:schemeClr val="tx2"/>
                          </a:solidFill>
                          <a:latin typeface="Arial" panose="020B0604020202020204" pitchFamily="34" charset="0"/>
                          <a:ea typeface="+mn-ea"/>
                          <a:cs typeface="Arial" panose="020B0604020202020204" pitchFamily="34" charset="0"/>
                        </a:rPr>
                        <a:t>gysylltiadau</a:t>
                      </a:r>
                      <a:r>
                        <a:rPr lang="en-GB" sz="1400" kern="1200" dirty="0" smtClean="0">
                          <a:solidFill>
                            <a:schemeClr val="tx2"/>
                          </a:solidFill>
                          <a:latin typeface="Arial" panose="020B0604020202020204" pitchFamily="34" charset="0"/>
                          <a:ea typeface="+mn-ea"/>
                          <a:cs typeface="Arial" panose="020B0604020202020204" pitchFamily="34" charset="0"/>
                        </a:rPr>
                        <a:t> a 12km </a:t>
                      </a:r>
                      <a:r>
                        <a:rPr lang="en-GB" sz="1400" kern="1200" dirty="0" err="1" smtClean="0">
                          <a:solidFill>
                            <a:schemeClr val="tx2"/>
                          </a:solidFill>
                          <a:latin typeface="Arial" panose="020B0604020202020204" pitchFamily="34" charset="0"/>
                          <a:ea typeface="+mn-ea"/>
                          <a:cs typeface="Arial" panose="020B0604020202020204" pitchFamily="34" charset="0"/>
                        </a:rPr>
                        <a:t>ar</a:t>
                      </a:r>
                      <a:r>
                        <a:rPr lang="en-GB" sz="1400" kern="1200" dirty="0" smtClean="0">
                          <a:solidFill>
                            <a:schemeClr val="tx2"/>
                          </a:solidFill>
                          <a:latin typeface="Arial" panose="020B0604020202020204" pitchFamily="34" charset="0"/>
                          <a:ea typeface="+mn-ea"/>
                          <a:cs typeface="Arial" panose="020B0604020202020204" pitchFamily="34" charset="0"/>
                        </a:rPr>
                        <a:t> ARBED 2</a:t>
                      </a:r>
                      <a:endParaRPr lang="en-GB" sz="1400" kern="1200" dirty="0">
                        <a:solidFill>
                          <a:schemeClr val="tx2"/>
                        </a:solidFill>
                        <a:latin typeface="Arial" panose="020B0604020202020204" pitchFamily="34" charset="0"/>
                        <a:ea typeface="+mn-ea"/>
                        <a:cs typeface="Arial" panose="020B0604020202020204" pitchFamily="34" charset="0"/>
                      </a:endParaRPr>
                    </a:p>
                  </a:txBody>
                  <a:tcPr>
                    <a:solidFill>
                      <a:schemeClr val="accent3"/>
                    </a:solidFill>
                  </a:tcPr>
                </a:tc>
                <a:extLst>
                  <a:ext uri="{0D108BD9-81ED-4DB2-BD59-A6C34878D82A}">
                    <a16:rowId xmlns:a16="http://schemas.microsoft.com/office/drawing/2014/main" xmlns="" val="10001"/>
                  </a:ext>
                </a:extLst>
              </a:tr>
              <a:tr h="694791">
                <a:tc>
                  <a:txBody>
                    <a:bodyPr/>
                    <a:lstStyle/>
                    <a:p>
                      <a:r>
                        <a:rPr lang="en-GB" sz="1400" b="1" kern="1200" dirty="0" smtClean="0">
                          <a:solidFill>
                            <a:schemeClr val="tx2"/>
                          </a:solidFill>
                          <a:latin typeface="Arial" panose="020B0604020202020204" pitchFamily="34" charset="0"/>
                          <a:ea typeface="+mn-ea"/>
                          <a:cs typeface="Arial" panose="020B0604020202020204" pitchFamily="34" charset="0"/>
                        </a:rPr>
                        <a:t>RIIO – GD1 </a:t>
                      </a:r>
                      <a:r>
                        <a:rPr lang="en-GB" sz="1400" b="1" kern="1200" dirty="0" err="1" smtClean="0">
                          <a:solidFill>
                            <a:schemeClr val="tx2"/>
                          </a:solidFill>
                          <a:latin typeface="Arial" panose="020B0604020202020204" pitchFamily="34" charset="0"/>
                          <a:ea typeface="+mn-ea"/>
                          <a:cs typeface="Arial" panose="020B0604020202020204" pitchFamily="34" charset="0"/>
                        </a:rPr>
                        <a:t>cynnyrch</a:t>
                      </a:r>
                      <a:r>
                        <a:rPr lang="en-GB" sz="1400" b="1" kern="1200" dirty="0" smtClean="0">
                          <a:solidFill>
                            <a:schemeClr val="tx2"/>
                          </a:solidFill>
                          <a:latin typeface="Arial" panose="020B0604020202020204" pitchFamily="34" charset="0"/>
                          <a:ea typeface="+mn-ea"/>
                          <a:cs typeface="Arial" panose="020B0604020202020204" pitchFamily="34" charset="0"/>
                        </a:rPr>
                        <a:t> 4 </a:t>
                      </a:r>
                      <a:r>
                        <a:rPr lang="en-GB" sz="1400" b="1" kern="1200" dirty="0" err="1" smtClean="0">
                          <a:solidFill>
                            <a:schemeClr val="tx2"/>
                          </a:solidFill>
                          <a:latin typeface="Arial" panose="020B0604020202020204" pitchFamily="34" charset="0"/>
                          <a:ea typeface="+mn-ea"/>
                          <a:cs typeface="Arial" panose="020B0604020202020204" pitchFamily="34" charset="0"/>
                        </a:rPr>
                        <a:t>blynedd</a:t>
                      </a:r>
                      <a:r>
                        <a:rPr lang="en-GB" sz="1400" b="1" kern="1200" dirty="0" smtClean="0">
                          <a:solidFill>
                            <a:schemeClr val="tx2"/>
                          </a:solidFill>
                          <a:latin typeface="Arial" panose="020B0604020202020204" pitchFamily="34" charset="0"/>
                          <a:ea typeface="+mn-ea"/>
                          <a:cs typeface="Arial" panose="020B0604020202020204" pitchFamily="34" charset="0"/>
                        </a:rPr>
                        <a:t> </a:t>
                      </a:r>
                      <a:endParaRPr lang="en-GB" sz="1400" b="1" kern="1200" dirty="0">
                        <a:solidFill>
                          <a:schemeClr val="tx2"/>
                        </a:solidFill>
                        <a:latin typeface="Arial" panose="020B0604020202020204" pitchFamily="34" charset="0"/>
                        <a:ea typeface="+mn-ea"/>
                        <a:cs typeface="Arial" panose="020B0604020202020204" pitchFamily="34" charset="0"/>
                      </a:endParaRP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7,350</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34km</a:t>
                      </a:r>
                    </a:p>
                  </a:txBody>
                  <a:tcPr>
                    <a:solidFill>
                      <a:schemeClr val="accent3"/>
                    </a:solidFill>
                  </a:tcPr>
                </a:tc>
                <a:tc>
                  <a:txBody>
                    <a:bodyPr/>
                    <a:lstStyle/>
                    <a:p>
                      <a:r>
                        <a:rPr lang="en-GB" sz="1400" dirty="0" err="1" smtClean="0">
                          <a:solidFill>
                            <a:schemeClr val="tx2"/>
                          </a:solidFill>
                          <a:latin typeface="Arial" panose="020B0604020202020204" pitchFamily="34" charset="0"/>
                          <a:cs typeface="Arial" panose="020B0604020202020204" pitchFamily="34" charset="0"/>
                        </a:rPr>
                        <a:t>O’i</a:t>
                      </a:r>
                      <a:r>
                        <a:rPr lang="en-GB" sz="1400" dirty="0" smtClean="0">
                          <a:solidFill>
                            <a:schemeClr val="tx2"/>
                          </a:solidFill>
                          <a:latin typeface="Arial" panose="020B0604020202020204" pitchFamily="34" charset="0"/>
                          <a:cs typeface="Arial" panose="020B0604020202020204" pitchFamily="34" charset="0"/>
                        </a:rPr>
                        <a:t> </a:t>
                      </a:r>
                      <a:r>
                        <a:rPr lang="en-GB" sz="1400" dirty="0" err="1" smtClean="0">
                          <a:solidFill>
                            <a:schemeClr val="tx2"/>
                          </a:solidFill>
                          <a:latin typeface="Arial" panose="020B0604020202020204" pitchFamily="34" charset="0"/>
                          <a:cs typeface="Arial" panose="020B0604020202020204" pitchFamily="34" charset="0"/>
                        </a:rPr>
                        <a:t>gymharu</a:t>
                      </a:r>
                      <a:r>
                        <a:rPr lang="en-GB" sz="1400" dirty="0" smtClean="0">
                          <a:solidFill>
                            <a:schemeClr val="tx2"/>
                          </a:solidFill>
                          <a:latin typeface="Arial" panose="020B0604020202020204" pitchFamily="34" charset="0"/>
                          <a:cs typeface="Arial" panose="020B0604020202020204" pitchFamily="34" charset="0"/>
                        </a:rPr>
                        <a:t> â </a:t>
                      </a:r>
                      <a:r>
                        <a:rPr lang="en-GB" sz="1400" dirty="0" err="1" smtClean="0">
                          <a:solidFill>
                            <a:schemeClr val="tx2"/>
                          </a:solidFill>
                          <a:latin typeface="Arial" panose="020B0604020202020204" pitchFamily="34" charset="0"/>
                          <a:cs typeface="Arial" panose="020B0604020202020204" pitchFamily="34" charset="0"/>
                        </a:rPr>
                        <a:t>rhagolwg</a:t>
                      </a:r>
                      <a:r>
                        <a:rPr lang="en-GB" sz="1400" dirty="0" smtClean="0">
                          <a:solidFill>
                            <a:schemeClr val="tx2"/>
                          </a:solidFill>
                          <a:latin typeface="Arial" panose="020B0604020202020204" pitchFamily="34" charset="0"/>
                          <a:cs typeface="Arial" panose="020B0604020202020204" pitchFamily="34" charset="0"/>
                        </a:rPr>
                        <a:t> 4 </a:t>
                      </a:r>
                      <a:r>
                        <a:rPr lang="en-GB" sz="1400" dirty="0" err="1" smtClean="0">
                          <a:solidFill>
                            <a:schemeClr val="tx2"/>
                          </a:solidFill>
                          <a:latin typeface="Arial" panose="020B0604020202020204" pitchFamily="34" charset="0"/>
                          <a:cs typeface="Arial" panose="020B0604020202020204" pitchFamily="34" charset="0"/>
                        </a:rPr>
                        <a:t>blynedd</a:t>
                      </a:r>
                      <a:r>
                        <a:rPr lang="en-GB" sz="1400" dirty="0" smtClean="0">
                          <a:solidFill>
                            <a:schemeClr val="tx2"/>
                          </a:solidFill>
                          <a:latin typeface="Arial" panose="020B0604020202020204" pitchFamily="34" charset="0"/>
                          <a:cs typeface="Arial" panose="020B0604020202020204" pitchFamily="34" charset="0"/>
                        </a:rPr>
                        <a:t> o 7280 </a:t>
                      </a:r>
                      <a:r>
                        <a:rPr lang="en-GB" sz="1400" dirty="0" err="1" smtClean="0">
                          <a:solidFill>
                            <a:schemeClr val="tx2"/>
                          </a:solidFill>
                          <a:latin typeface="Arial" panose="020B0604020202020204" pitchFamily="34" charset="0"/>
                          <a:cs typeface="Arial" panose="020B0604020202020204" pitchFamily="34" charset="0"/>
                        </a:rPr>
                        <a:t>i</a:t>
                      </a:r>
                      <a:r>
                        <a:rPr lang="en-GB" sz="1400" dirty="0" smtClean="0">
                          <a:solidFill>
                            <a:schemeClr val="tx2"/>
                          </a:solidFill>
                          <a:latin typeface="Arial" panose="020B0604020202020204" pitchFamily="34" charset="0"/>
                          <a:cs typeface="Arial" panose="020B0604020202020204" pitchFamily="34" charset="0"/>
                        </a:rPr>
                        <a:t> </a:t>
                      </a:r>
                      <a:r>
                        <a:rPr lang="en-GB" sz="1400" dirty="0" err="1" smtClean="0">
                          <a:solidFill>
                            <a:schemeClr val="tx2"/>
                          </a:solidFill>
                          <a:latin typeface="Arial" panose="020B0604020202020204" pitchFamily="34" charset="0"/>
                          <a:cs typeface="Arial" panose="020B0604020202020204" pitchFamily="34" charset="0"/>
                        </a:rPr>
                        <a:t>ofgem</a:t>
                      </a:r>
                      <a:endParaRPr lang="en-GB" sz="1400" dirty="0">
                        <a:solidFill>
                          <a:schemeClr val="tx2"/>
                        </a:solidFill>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a16="http://schemas.microsoft.com/office/drawing/2014/main" xmlns="" val="10002"/>
                  </a:ext>
                </a:extLst>
              </a:tr>
              <a:tr h="972707">
                <a:tc>
                  <a:txBody>
                    <a:bodyPr/>
                    <a:lstStyle/>
                    <a:p>
                      <a:r>
                        <a:rPr lang="en-GB" sz="1400" b="1" dirty="0" err="1" smtClean="0">
                          <a:solidFill>
                            <a:schemeClr val="tx2"/>
                          </a:solidFill>
                          <a:latin typeface="Arial" panose="020B0604020202020204" pitchFamily="34" charset="0"/>
                          <a:cs typeface="Arial" panose="020B0604020202020204" pitchFamily="34" charset="0"/>
                        </a:rPr>
                        <a:t>Allbwn</a:t>
                      </a:r>
                      <a:r>
                        <a:rPr lang="en-GB" sz="1400" b="1" dirty="0" smtClean="0">
                          <a:solidFill>
                            <a:schemeClr val="tx2"/>
                          </a:solidFill>
                          <a:latin typeface="Arial" panose="020B0604020202020204" pitchFamily="34" charset="0"/>
                          <a:cs typeface="Arial" panose="020B0604020202020204" pitchFamily="34" charset="0"/>
                        </a:rPr>
                        <a:t> </a:t>
                      </a:r>
                      <a:r>
                        <a:rPr lang="en-GB" sz="1400" b="1" dirty="0" err="1" smtClean="0">
                          <a:solidFill>
                            <a:schemeClr val="tx2"/>
                          </a:solidFill>
                          <a:latin typeface="Arial" panose="020B0604020202020204" pitchFamily="34" charset="0"/>
                          <a:cs typeface="Arial" panose="020B0604020202020204" pitchFamily="34" charset="0"/>
                        </a:rPr>
                        <a:t>diwygiedig</a:t>
                      </a:r>
                      <a:r>
                        <a:rPr lang="en-GB" sz="1400" b="1" dirty="0" smtClean="0">
                          <a:solidFill>
                            <a:schemeClr val="tx2"/>
                          </a:solidFill>
                          <a:latin typeface="Arial" panose="020B0604020202020204" pitchFamily="34" charset="0"/>
                          <a:cs typeface="Arial" panose="020B0604020202020204" pitchFamily="34" charset="0"/>
                        </a:rPr>
                        <a:t> </a:t>
                      </a:r>
                      <a:r>
                        <a:rPr lang="en-GB" sz="1400" b="1" dirty="0" err="1" smtClean="0">
                          <a:solidFill>
                            <a:schemeClr val="tx2"/>
                          </a:solidFill>
                          <a:latin typeface="Arial" panose="020B0604020202020204" pitchFamily="34" charset="0"/>
                          <a:cs typeface="Arial" panose="020B0604020202020204" pitchFamily="34" charset="0"/>
                        </a:rPr>
                        <a:t>ar</a:t>
                      </a:r>
                      <a:r>
                        <a:rPr lang="en-GB" sz="1400" b="1" dirty="0" smtClean="0">
                          <a:solidFill>
                            <a:schemeClr val="tx2"/>
                          </a:solidFill>
                          <a:latin typeface="Arial" panose="020B0604020202020204" pitchFamily="34" charset="0"/>
                          <a:cs typeface="Arial" panose="020B0604020202020204" pitchFamily="34" charset="0"/>
                        </a:rPr>
                        <a:t> </a:t>
                      </a:r>
                      <a:r>
                        <a:rPr lang="en-GB" sz="1400" b="1" dirty="0" err="1" smtClean="0">
                          <a:solidFill>
                            <a:schemeClr val="tx2"/>
                          </a:solidFill>
                          <a:latin typeface="Arial" panose="020B0604020202020204" pitchFamily="34" charset="0"/>
                          <a:cs typeface="Arial" panose="020B0604020202020204" pitchFamily="34" charset="0"/>
                        </a:rPr>
                        <a:t>gyfer</a:t>
                      </a:r>
                      <a:r>
                        <a:rPr lang="en-GB" sz="1400" b="1" dirty="0" smtClean="0">
                          <a:solidFill>
                            <a:schemeClr val="tx2"/>
                          </a:solidFill>
                          <a:latin typeface="Arial" panose="020B0604020202020204" pitchFamily="34" charset="0"/>
                          <a:cs typeface="Arial" panose="020B0604020202020204" pitchFamily="34" charset="0"/>
                        </a:rPr>
                        <a:t> RIIO-GD1 </a:t>
                      </a:r>
                      <a:endParaRPr lang="en-GB" sz="1400" b="1" dirty="0">
                        <a:solidFill>
                          <a:schemeClr val="tx2"/>
                        </a:solidFill>
                        <a:latin typeface="Arial" panose="020B0604020202020204" pitchFamily="34" charset="0"/>
                        <a:cs typeface="Arial" panose="020B0604020202020204" pitchFamily="34" charset="0"/>
                      </a:endParaRP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12,590</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55km</a:t>
                      </a:r>
                    </a:p>
                  </a:txBody>
                  <a:tcPr>
                    <a:solidFill>
                      <a:schemeClr val="accent3"/>
                    </a:solidFill>
                  </a:tcPr>
                </a:tc>
                <a:tc>
                  <a:txBody>
                    <a:bodyPr/>
                    <a:lstStyle/>
                    <a:p>
                      <a:r>
                        <a:rPr lang="en-GB" sz="1400" dirty="0" err="1" smtClean="0">
                          <a:solidFill>
                            <a:schemeClr val="tx2"/>
                          </a:solidFill>
                          <a:latin typeface="Arial" panose="020B0604020202020204" pitchFamily="34" charset="0"/>
                          <a:cs typeface="Arial" panose="020B0604020202020204" pitchFamily="34" charset="0"/>
                        </a:rPr>
                        <a:t>Wedi’i</a:t>
                      </a:r>
                      <a:r>
                        <a:rPr lang="en-GB" sz="1400" dirty="0" smtClean="0">
                          <a:solidFill>
                            <a:schemeClr val="tx2"/>
                          </a:solidFill>
                          <a:latin typeface="Arial" panose="020B0604020202020204" pitchFamily="34" charset="0"/>
                          <a:cs typeface="Arial" panose="020B0604020202020204" pitchFamily="34" charset="0"/>
                        </a:rPr>
                        <a:t> </a:t>
                      </a:r>
                      <a:r>
                        <a:rPr lang="en-GB" sz="1400" dirty="0" err="1" smtClean="0">
                          <a:solidFill>
                            <a:schemeClr val="tx2"/>
                          </a:solidFill>
                          <a:latin typeface="Arial" panose="020B0604020202020204" pitchFamily="34" charset="0"/>
                          <a:cs typeface="Arial" panose="020B0604020202020204" pitchFamily="34" charset="0"/>
                        </a:rPr>
                        <a:t>gymeradwyo</a:t>
                      </a:r>
                      <a:r>
                        <a:rPr lang="en-GB" sz="1400" dirty="0" smtClean="0">
                          <a:solidFill>
                            <a:schemeClr val="tx2"/>
                          </a:solidFill>
                          <a:latin typeface="Arial" panose="020B0604020202020204" pitchFamily="34" charset="0"/>
                          <a:cs typeface="Arial" panose="020B0604020202020204" pitchFamily="34" charset="0"/>
                        </a:rPr>
                        <a:t> </a:t>
                      </a:r>
                      <a:r>
                        <a:rPr lang="en-GB" sz="1400" dirty="0" err="1" smtClean="0">
                          <a:solidFill>
                            <a:schemeClr val="tx2"/>
                          </a:solidFill>
                          <a:latin typeface="Arial" panose="020B0604020202020204" pitchFamily="34" charset="0"/>
                          <a:cs typeface="Arial" panose="020B0604020202020204" pitchFamily="34" charset="0"/>
                        </a:rPr>
                        <a:t>gan</a:t>
                      </a:r>
                      <a:r>
                        <a:rPr lang="en-GB" sz="1400" dirty="0" smtClean="0">
                          <a:solidFill>
                            <a:schemeClr val="tx2"/>
                          </a:solidFill>
                          <a:latin typeface="Arial" panose="020B0604020202020204" pitchFamily="34" charset="0"/>
                          <a:cs typeface="Arial" panose="020B0604020202020204" pitchFamily="34" charset="0"/>
                        </a:rPr>
                        <a:t> Ofgem </a:t>
                      </a:r>
                      <a:r>
                        <a:rPr lang="en-GB" sz="1400" dirty="0" err="1" smtClean="0">
                          <a:solidFill>
                            <a:schemeClr val="tx2"/>
                          </a:solidFill>
                          <a:latin typeface="Arial" panose="020B0604020202020204" pitchFamily="34" charset="0"/>
                          <a:cs typeface="Arial" panose="020B0604020202020204" pitchFamily="34" charset="0"/>
                        </a:rPr>
                        <a:t>ym</a:t>
                      </a:r>
                      <a:r>
                        <a:rPr lang="en-GB" sz="1400" dirty="0" smtClean="0">
                          <a:solidFill>
                            <a:schemeClr val="tx2"/>
                          </a:solidFill>
                          <a:latin typeface="Arial" panose="020B0604020202020204" pitchFamily="34" charset="0"/>
                          <a:cs typeface="Arial" panose="020B0604020202020204" pitchFamily="34" charset="0"/>
                        </a:rPr>
                        <a:t> </a:t>
                      </a:r>
                      <a:r>
                        <a:rPr lang="en-GB" sz="1400" dirty="0" err="1" smtClean="0">
                          <a:solidFill>
                            <a:schemeClr val="tx2"/>
                          </a:solidFill>
                          <a:latin typeface="Arial" panose="020B0604020202020204" pitchFamily="34" charset="0"/>
                          <a:cs typeface="Arial" panose="020B0604020202020204" pitchFamily="34" charset="0"/>
                        </a:rPr>
                        <a:t>Medi</a:t>
                      </a:r>
                      <a:r>
                        <a:rPr lang="en-GB" sz="1400" dirty="0" smtClean="0">
                          <a:solidFill>
                            <a:schemeClr val="tx2"/>
                          </a:solidFill>
                          <a:latin typeface="Arial" panose="020B0604020202020204" pitchFamily="34" charset="0"/>
                          <a:cs typeface="Arial" panose="020B0604020202020204" pitchFamily="34" charset="0"/>
                        </a:rPr>
                        <a:t> 2015 </a:t>
                      </a:r>
                      <a:r>
                        <a:rPr lang="en-GB" sz="1400" dirty="0" err="1" smtClean="0">
                          <a:solidFill>
                            <a:schemeClr val="tx2"/>
                          </a:solidFill>
                          <a:latin typeface="Arial" panose="020B0604020202020204" pitchFamily="34" charset="0"/>
                          <a:cs typeface="Arial" panose="020B0604020202020204" pitchFamily="34" charset="0"/>
                        </a:rPr>
                        <a:t>gyda</a:t>
                      </a:r>
                      <a:r>
                        <a:rPr lang="en-GB" sz="1400" dirty="0" smtClean="0">
                          <a:solidFill>
                            <a:schemeClr val="tx2"/>
                          </a:solidFill>
                          <a:latin typeface="Arial" panose="020B0604020202020204" pitchFamily="34" charset="0"/>
                          <a:cs typeface="Arial" panose="020B0604020202020204" pitchFamily="34" charset="0"/>
                        </a:rPr>
                        <a:t> </a:t>
                      </a:r>
                      <a:r>
                        <a:rPr lang="en-GB" sz="1400" dirty="0" err="1" smtClean="0">
                          <a:solidFill>
                            <a:schemeClr val="tx2"/>
                          </a:solidFill>
                          <a:latin typeface="Arial" panose="020B0604020202020204" pitchFamily="34" charset="0"/>
                          <a:cs typeface="Arial" panose="020B0604020202020204" pitchFamily="34" charset="0"/>
                        </a:rPr>
                        <a:t>lwfans</a:t>
                      </a:r>
                      <a:r>
                        <a:rPr lang="en-GB" sz="1400" dirty="0" smtClean="0">
                          <a:solidFill>
                            <a:schemeClr val="tx2"/>
                          </a:solidFill>
                          <a:latin typeface="Arial" panose="020B0604020202020204" pitchFamily="34" charset="0"/>
                          <a:cs typeface="Arial" panose="020B0604020202020204" pitchFamily="34" charset="0"/>
                        </a:rPr>
                        <a:t> </a:t>
                      </a:r>
                      <a:r>
                        <a:rPr lang="en-GB" sz="1400" dirty="0" err="1" smtClean="0">
                          <a:solidFill>
                            <a:schemeClr val="tx2"/>
                          </a:solidFill>
                          <a:latin typeface="Arial" panose="020B0604020202020204" pitchFamily="34" charset="0"/>
                          <a:cs typeface="Arial" panose="020B0604020202020204" pitchFamily="34" charset="0"/>
                        </a:rPr>
                        <a:t>ychwanegol</a:t>
                      </a:r>
                      <a:r>
                        <a:rPr lang="en-GB" sz="1400" dirty="0" smtClean="0">
                          <a:solidFill>
                            <a:schemeClr val="tx2"/>
                          </a:solidFill>
                          <a:latin typeface="Arial" panose="020B0604020202020204" pitchFamily="34" charset="0"/>
                          <a:cs typeface="Arial" panose="020B0604020202020204" pitchFamily="34" charset="0"/>
                        </a:rPr>
                        <a:t> o £2.2m</a:t>
                      </a:r>
                      <a:endParaRPr lang="en-GB" sz="1400" dirty="0">
                        <a:solidFill>
                          <a:schemeClr val="tx2"/>
                        </a:solidFill>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a16="http://schemas.microsoft.com/office/drawing/2014/main" xmlns="" val="10003"/>
                  </a:ext>
                </a:extLst>
              </a:tr>
              <a:tr h="694791">
                <a:tc>
                  <a:txBody>
                    <a:bodyPr/>
                    <a:lstStyle/>
                    <a:p>
                      <a:r>
                        <a:rPr lang="en-GB" sz="1400" b="1" dirty="0" err="1" smtClean="0">
                          <a:solidFill>
                            <a:schemeClr val="tx2"/>
                          </a:solidFill>
                          <a:latin typeface="Arial" panose="020B0604020202020204" pitchFamily="34" charset="0"/>
                          <a:cs typeface="Arial" panose="020B0604020202020204" pitchFamily="34" charset="0"/>
                        </a:rPr>
                        <a:t>Targed</a:t>
                      </a:r>
                      <a:r>
                        <a:rPr lang="en-GB" sz="1400" b="1" dirty="0" smtClean="0">
                          <a:solidFill>
                            <a:schemeClr val="tx2"/>
                          </a:solidFill>
                          <a:latin typeface="Arial" panose="020B0604020202020204" pitchFamily="34" charset="0"/>
                          <a:cs typeface="Arial" panose="020B0604020202020204" pitchFamily="34" charset="0"/>
                        </a:rPr>
                        <a:t> </a:t>
                      </a:r>
                      <a:r>
                        <a:rPr lang="en-GB" sz="1400" b="1" dirty="0" err="1" smtClean="0">
                          <a:solidFill>
                            <a:schemeClr val="tx2"/>
                          </a:solidFill>
                          <a:latin typeface="Arial" panose="020B0604020202020204" pitchFamily="34" charset="0"/>
                          <a:cs typeface="Arial" panose="020B0604020202020204" pitchFamily="34" charset="0"/>
                        </a:rPr>
                        <a:t>isaf</a:t>
                      </a:r>
                      <a:r>
                        <a:rPr lang="en-GB" sz="1400" b="1" dirty="0" smtClean="0">
                          <a:solidFill>
                            <a:schemeClr val="tx2"/>
                          </a:solidFill>
                          <a:latin typeface="Arial" panose="020B0604020202020204" pitchFamily="34" charset="0"/>
                          <a:cs typeface="Arial" panose="020B0604020202020204" pitchFamily="34" charset="0"/>
                        </a:rPr>
                        <a:t> am 4 </a:t>
                      </a:r>
                      <a:r>
                        <a:rPr lang="en-GB" sz="1400" b="1" dirty="0" err="1" smtClean="0">
                          <a:solidFill>
                            <a:schemeClr val="tx2"/>
                          </a:solidFill>
                          <a:latin typeface="Arial" panose="020B0604020202020204" pitchFamily="34" charset="0"/>
                          <a:cs typeface="Arial" panose="020B0604020202020204" pitchFamily="34" charset="0"/>
                        </a:rPr>
                        <a:t>blynedd</a:t>
                      </a:r>
                      <a:r>
                        <a:rPr lang="en-GB" sz="1400" b="1" dirty="0" smtClean="0">
                          <a:solidFill>
                            <a:schemeClr val="tx2"/>
                          </a:solidFill>
                          <a:latin typeface="Arial" panose="020B0604020202020204" pitchFamily="34" charset="0"/>
                          <a:cs typeface="Arial" panose="020B0604020202020204" pitchFamily="34" charset="0"/>
                        </a:rPr>
                        <a:t> </a:t>
                      </a:r>
                      <a:endParaRPr lang="en-GB" sz="1400" b="1" dirty="0">
                        <a:solidFill>
                          <a:schemeClr val="tx2"/>
                        </a:solidFill>
                        <a:latin typeface="Arial" panose="020B0604020202020204" pitchFamily="34" charset="0"/>
                        <a:cs typeface="Arial" panose="020B0604020202020204" pitchFamily="34" charset="0"/>
                      </a:endParaRP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5,240</a:t>
                      </a:r>
                    </a:p>
                  </a:txBody>
                  <a:tcPr>
                    <a:solidFill>
                      <a:schemeClr val="accent3"/>
                    </a:solidFill>
                  </a:tcPr>
                </a:tc>
                <a:tc>
                  <a:txBody>
                    <a:bodyPr/>
                    <a:lstStyle/>
                    <a:p>
                      <a:r>
                        <a:rPr lang="en-GB" sz="1400" dirty="0">
                          <a:solidFill>
                            <a:schemeClr val="tx2"/>
                          </a:solidFill>
                          <a:latin typeface="Arial" panose="020B0604020202020204" pitchFamily="34" charset="0"/>
                          <a:cs typeface="Arial" panose="020B0604020202020204" pitchFamily="34" charset="0"/>
                        </a:rPr>
                        <a:t>21km</a:t>
                      </a:r>
                    </a:p>
                  </a:txBody>
                  <a:tcPr>
                    <a:solidFill>
                      <a:schemeClr val="accent3"/>
                    </a:solidFill>
                  </a:tcPr>
                </a:tc>
                <a:tc>
                  <a:txBody>
                    <a:bodyPr/>
                    <a:lstStyle/>
                    <a:p>
                      <a:r>
                        <a:rPr lang="en-GB" sz="1400" dirty="0" smtClean="0">
                          <a:solidFill>
                            <a:schemeClr val="tx2"/>
                          </a:solidFill>
                          <a:latin typeface="Arial" panose="020B0604020202020204" pitchFamily="34" charset="0"/>
                          <a:cs typeface="Arial" panose="020B0604020202020204" pitchFamily="34" charset="0"/>
                        </a:rPr>
                        <a:t>Cost </a:t>
                      </a:r>
                      <a:r>
                        <a:rPr lang="en-GB" sz="1400" dirty="0" err="1" smtClean="0">
                          <a:solidFill>
                            <a:schemeClr val="tx2"/>
                          </a:solidFill>
                          <a:latin typeface="Arial" panose="020B0604020202020204" pitchFamily="34" charset="0"/>
                          <a:cs typeface="Arial" panose="020B0604020202020204" pitchFamily="34" charset="0"/>
                        </a:rPr>
                        <a:t>uned</a:t>
                      </a:r>
                      <a:r>
                        <a:rPr lang="en-GB" sz="1400" dirty="0" smtClean="0">
                          <a:solidFill>
                            <a:schemeClr val="tx2"/>
                          </a:solidFill>
                          <a:latin typeface="Arial" panose="020B0604020202020204" pitchFamily="34" charset="0"/>
                          <a:cs typeface="Arial" panose="020B0604020202020204" pitchFamily="34" charset="0"/>
                        </a:rPr>
                        <a:t> </a:t>
                      </a:r>
                      <a:r>
                        <a:rPr lang="en-GB" sz="1400" dirty="0" err="1" smtClean="0">
                          <a:solidFill>
                            <a:schemeClr val="tx2"/>
                          </a:solidFill>
                          <a:latin typeface="Arial" panose="020B0604020202020204" pitchFamily="34" charset="0"/>
                          <a:cs typeface="Arial" panose="020B0604020202020204" pitchFamily="34" charset="0"/>
                        </a:rPr>
                        <a:t>fesul</a:t>
                      </a:r>
                      <a:r>
                        <a:rPr lang="en-GB" sz="1400" dirty="0" smtClean="0">
                          <a:solidFill>
                            <a:schemeClr val="tx2"/>
                          </a:solidFill>
                          <a:latin typeface="Arial" panose="020B0604020202020204" pitchFamily="34" charset="0"/>
                          <a:cs typeface="Arial" panose="020B0604020202020204" pitchFamily="34" charset="0"/>
                        </a:rPr>
                        <a:t> </a:t>
                      </a:r>
                      <a:r>
                        <a:rPr lang="en-GB" sz="1400" dirty="0" err="1" smtClean="0">
                          <a:solidFill>
                            <a:schemeClr val="tx2"/>
                          </a:solidFill>
                          <a:latin typeface="Arial" panose="020B0604020202020204" pitchFamily="34" charset="0"/>
                          <a:cs typeface="Arial" panose="020B0604020202020204" pitchFamily="34" charset="0"/>
                        </a:rPr>
                        <a:t>cysylltiad</a:t>
                      </a:r>
                      <a:r>
                        <a:rPr lang="en-GB" sz="1400" dirty="0" smtClean="0">
                          <a:solidFill>
                            <a:schemeClr val="tx2"/>
                          </a:solidFill>
                          <a:latin typeface="Arial" panose="020B0604020202020204" pitchFamily="34" charset="0"/>
                          <a:cs typeface="Arial" panose="020B0604020202020204" pitchFamily="34" charset="0"/>
                        </a:rPr>
                        <a:t> £1,355</a:t>
                      </a:r>
                      <a:endParaRPr lang="en-GB" sz="1400" dirty="0">
                        <a:solidFill>
                          <a:schemeClr val="tx2"/>
                        </a:solidFill>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1319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Cymorth</a:t>
            </a:r>
            <a:r>
              <a:rPr lang="en-GB" dirty="0"/>
              <a:t> </a:t>
            </a:r>
            <a:r>
              <a:rPr lang="en-GB" dirty="0" err="1"/>
              <a:t>Cartrefi</a:t>
            </a:r>
            <a:r>
              <a:rPr lang="en-GB" dirty="0"/>
              <a:t> </a:t>
            </a:r>
            <a:r>
              <a:rPr lang="en-GB" dirty="0" err="1"/>
              <a:t>Cynnes</a:t>
            </a:r>
            <a:r>
              <a:rPr lang="en-GB" dirty="0"/>
              <a:t> v ECO2T</a:t>
            </a:r>
          </a:p>
        </p:txBody>
      </p:sp>
      <p:sp>
        <p:nvSpPr>
          <p:cNvPr id="5" name="Content Placeholder 4"/>
          <p:cNvSpPr>
            <a:spLocks noGrp="1"/>
          </p:cNvSpPr>
          <p:nvPr>
            <p:ph sz="half" idx="1"/>
          </p:nvPr>
        </p:nvSpPr>
        <p:spPr>
          <a:xfrm>
            <a:off x="457200" y="1600201"/>
            <a:ext cx="4038600" cy="2188839"/>
          </a:xfrm>
          <a:ln>
            <a:solidFill>
              <a:schemeClr val="accent5"/>
            </a:solidFill>
          </a:ln>
        </p:spPr>
        <p:txBody>
          <a:bodyPr>
            <a:normAutofit/>
          </a:bodyPr>
          <a:lstStyle/>
          <a:p>
            <a:pPr marL="0" indent="0" algn="ctr">
              <a:buNone/>
            </a:pPr>
            <a:r>
              <a:rPr lang="en-GB" sz="1600" b="1" dirty="0" err="1">
                <a:solidFill>
                  <a:schemeClr val="tx2"/>
                </a:solidFill>
              </a:rPr>
              <a:t>Cymorth</a:t>
            </a:r>
            <a:r>
              <a:rPr lang="en-GB" sz="1600" b="1" dirty="0">
                <a:solidFill>
                  <a:schemeClr val="tx2"/>
                </a:solidFill>
              </a:rPr>
              <a:t> </a:t>
            </a:r>
            <a:r>
              <a:rPr lang="en-GB" sz="1600" b="1" dirty="0" err="1">
                <a:solidFill>
                  <a:schemeClr val="tx2"/>
                </a:solidFill>
              </a:rPr>
              <a:t>Cartrefi</a:t>
            </a:r>
            <a:r>
              <a:rPr lang="en-GB" sz="1600" b="1" dirty="0">
                <a:solidFill>
                  <a:schemeClr val="tx2"/>
                </a:solidFill>
              </a:rPr>
              <a:t> </a:t>
            </a:r>
            <a:r>
              <a:rPr lang="en-GB" sz="1600" b="1" dirty="0" err="1" smtClean="0">
                <a:solidFill>
                  <a:schemeClr val="tx2"/>
                </a:solidFill>
              </a:rPr>
              <a:t>Cynnes</a:t>
            </a:r>
            <a:endParaRPr lang="en-GB" sz="1600" b="1" dirty="0" smtClean="0">
              <a:solidFill>
                <a:schemeClr val="tx2"/>
              </a:solidFill>
            </a:endParaRPr>
          </a:p>
          <a:p>
            <a:pPr marL="0" indent="0" algn="ctr">
              <a:buNone/>
            </a:pPr>
            <a:endParaRPr lang="en-GB" sz="1600" dirty="0">
              <a:solidFill>
                <a:schemeClr val="tx2"/>
              </a:solidFill>
            </a:endParaRPr>
          </a:p>
          <a:p>
            <a:pPr marL="0" indent="0" algn="ctr">
              <a:buNone/>
            </a:pPr>
            <a:r>
              <a:rPr lang="en-GB" sz="1600" dirty="0">
                <a:solidFill>
                  <a:schemeClr val="tx2"/>
                </a:solidFill>
              </a:rPr>
              <a:t>•  </a:t>
            </a:r>
            <a:r>
              <a:rPr lang="en-GB" sz="1600" dirty="0" err="1">
                <a:solidFill>
                  <a:schemeClr val="tx2"/>
                </a:solidFill>
              </a:rPr>
              <a:t>Ariannu’r</a:t>
            </a:r>
            <a:r>
              <a:rPr lang="en-GB" sz="1600" dirty="0">
                <a:solidFill>
                  <a:schemeClr val="tx2"/>
                </a:solidFill>
              </a:rPr>
              <a:t> </a:t>
            </a:r>
            <a:r>
              <a:rPr lang="en-GB" sz="1600" dirty="0" err="1">
                <a:solidFill>
                  <a:schemeClr val="tx2"/>
                </a:solidFill>
              </a:rPr>
              <a:t>prif</a:t>
            </a:r>
            <a:r>
              <a:rPr lang="en-GB" sz="1600" dirty="0">
                <a:solidFill>
                  <a:schemeClr val="tx2"/>
                </a:solidFill>
              </a:rPr>
              <a:t> </a:t>
            </a:r>
            <a:r>
              <a:rPr lang="en-GB" sz="1600" dirty="0" err="1">
                <a:solidFill>
                  <a:schemeClr val="tx2"/>
                </a:solidFill>
              </a:rPr>
              <a:t>gyflenwad</a:t>
            </a:r>
            <a:r>
              <a:rPr lang="en-GB" sz="1600" dirty="0">
                <a:solidFill>
                  <a:schemeClr val="tx2"/>
                </a:solidFill>
              </a:rPr>
              <a:t> </a:t>
            </a:r>
            <a:r>
              <a:rPr lang="en-GB" sz="1600" dirty="0" err="1">
                <a:solidFill>
                  <a:schemeClr val="tx2"/>
                </a:solidFill>
              </a:rPr>
              <a:t>a’r</a:t>
            </a:r>
            <a:r>
              <a:rPr lang="en-GB" sz="1600" dirty="0">
                <a:solidFill>
                  <a:schemeClr val="tx2"/>
                </a:solidFill>
              </a:rPr>
              <a:t>   </a:t>
            </a:r>
            <a:r>
              <a:rPr lang="en-GB" sz="1600" dirty="0" err="1">
                <a:solidFill>
                  <a:schemeClr val="tx2"/>
                </a:solidFill>
              </a:rPr>
              <a:t>gwasanaethau</a:t>
            </a:r>
            <a:r>
              <a:rPr lang="en-GB" sz="1600" dirty="0">
                <a:solidFill>
                  <a:schemeClr val="tx2"/>
                </a:solidFill>
              </a:rPr>
              <a:t> </a:t>
            </a:r>
            <a:r>
              <a:rPr lang="en-GB" sz="1600" dirty="0" err="1">
                <a:solidFill>
                  <a:schemeClr val="tx2"/>
                </a:solidFill>
              </a:rPr>
              <a:t>i’r</a:t>
            </a:r>
            <a:r>
              <a:rPr lang="en-GB" sz="1600" dirty="0">
                <a:solidFill>
                  <a:schemeClr val="tx2"/>
                </a:solidFill>
              </a:rPr>
              <a:t> </a:t>
            </a:r>
            <a:r>
              <a:rPr lang="en-GB" sz="1600" dirty="0" err="1">
                <a:solidFill>
                  <a:schemeClr val="tx2"/>
                </a:solidFill>
              </a:rPr>
              <a:t>eiddo</a:t>
            </a:r>
            <a:endParaRPr lang="en-GB" sz="1600" dirty="0">
              <a:solidFill>
                <a:schemeClr val="tx2"/>
              </a:solidFill>
            </a:endParaRPr>
          </a:p>
          <a:p>
            <a:pPr marL="0" indent="0" algn="ctr">
              <a:buNone/>
            </a:pPr>
            <a:r>
              <a:rPr lang="en-GB" sz="1600" dirty="0">
                <a:solidFill>
                  <a:schemeClr val="tx2"/>
                </a:solidFill>
              </a:rPr>
              <a:t>• </a:t>
            </a:r>
            <a:r>
              <a:rPr lang="en-GB" sz="1600" dirty="0" err="1">
                <a:solidFill>
                  <a:schemeClr val="tx2"/>
                </a:solidFill>
              </a:rPr>
              <a:t>Ariannu’r</a:t>
            </a:r>
            <a:r>
              <a:rPr lang="en-GB" sz="1600" dirty="0">
                <a:solidFill>
                  <a:schemeClr val="tx2"/>
                </a:solidFill>
              </a:rPr>
              <a:t> </a:t>
            </a:r>
            <a:r>
              <a:rPr lang="en-GB" sz="1600" dirty="0" err="1">
                <a:solidFill>
                  <a:schemeClr val="tx2"/>
                </a:solidFill>
              </a:rPr>
              <a:t>cyflenwad</a:t>
            </a:r>
            <a:r>
              <a:rPr lang="en-GB" sz="1600" dirty="0">
                <a:solidFill>
                  <a:schemeClr val="tx2"/>
                </a:solidFill>
              </a:rPr>
              <a:t> </a:t>
            </a:r>
            <a:r>
              <a:rPr lang="en-GB" sz="1600" dirty="0" err="1">
                <a:solidFill>
                  <a:schemeClr val="tx2"/>
                </a:solidFill>
              </a:rPr>
              <a:t>i</a:t>
            </a:r>
            <a:r>
              <a:rPr lang="en-GB" sz="1600" dirty="0">
                <a:solidFill>
                  <a:schemeClr val="tx2"/>
                </a:solidFill>
              </a:rPr>
              <a:t> system </a:t>
            </a:r>
            <a:r>
              <a:rPr lang="en-GB" sz="1600" dirty="0" err="1">
                <a:solidFill>
                  <a:schemeClr val="tx2"/>
                </a:solidFill>
              </a:rPr>
              <a:t>wresogi</a:t>
            </a:r>
            <a:r>
              <a:rPr lang="en-GB" sz="1600" dirty="0">
                <a:solidFill>
                  <a:schemeClr val="tx2"/>
                </a:solidFill>
              </a:rPr>
              <a:t> </a:t>
            </a:r>
            <a:r>
              <a:rPr lang="en-GB" sz="1600" dirty="0" err="1">
                <a:solidFill>
                  <a:schemeClr val="tx2"/>
                </a:solidFill>
              </a:rPr>
              <a:t>Dosbarth</a:t>
            </a:r>
            <a:endParaRPr lang="en-GB" sz="1600" dirty="0">
              <a:solidFill>
                <a:schemeClr val="tx2"/>
              </a:solidFill>
            </a:endParaRPr>
          </a:p>
          <a:p>
            <a:pPr marL="0" indent="0" algn="ctr">
              <a:buNone/>
            </a:pPr>
            <a:endParaRPr lang="en-GB" sz="1600" dirty="0">
              <a:solidFill>
                <a:schemeClr val="tx2"/>
              </a:solidFill>
            </a:endParaRPr>
          </a:p>
        </p:txBody>
      </p:sp>
      <p:sp>
        <p:nvSpPr>
          <p:cNvPr id="6" name="Content Placeholder 5"/>
          <p:cNvSpPr>
            <a:spLocks noGrp="1"/>
          </p:cNvSpPr>
          <p:nvPr>
            <p:ph sz="half" idx="2"/>
          </p:nvPr>
        </p:nvSpPr>
        <p:spPr>
          <a:xfrm>
            <a:off x="4709864" y="1600201"/>
            <a:ext cx="4038600" cy="2188839"/>
          </a:xfrm>
          <a:ln>
            <a:solidFill>
              <a:schemeClr val="accent5"/>
            </a:solidFill>
          </a:ln>
        </p:spPr>
        <p:txBody>
          <a:bodyPr>
            <a:noAutofit/>
          </a:bodyPr>
          <a:lstStyle/>
          <a:p>
            <a:pPr marL="0" indent="0" algn="ctr">
              <a:buNone/>
            </a:pPr>
            <a:r>
              <a:rPr lang="en-GB" sz="1600" b="1" dirty="0" err="1">
                <a:solidFill>
                  <a:schemeClr val="tx2"/>
                </a:solidFill>
              </a:rPr>
              <a:t>Cynllun</a:t>
            </a:r>
            <a:r>
              <a:rPr lang="en-GB" sz="1600" b="1" dirty="0">
                <a:solidFill>
                  <a:schemeClr val="tx2"/>
                </a:solidFill>
              </a:rPr>
              <a:t> </a:t>
            </a:r>
            <a:r>
              <a:rPr lang="en-GB" sz="1600" b="1" dirty="0" smtClean="0">
                <a:solidFill>
                  <a:schemeClr val="tx2"/>
                </a:solidFill>
              </a:rPr>
              <a:t>ECO2T</a:t>
            </a:r>
            <a:br>
              <a:rPr lang="en-GB" sz="1600" b="1" dirty="0" smtClean="0">
                <a:solidFill>
                  <a:schemeClr val="tx2"/>
                </a:solidFill>
              </a:rPr>
            </a:br>
            <a:endParaRPr lang="en-GB" sz="1600" b="1" dirty="0">
              <a:solidFill>
                <a:schemeClr val="tx2"/>
              </a:solidFill>
            </a:endParaRPr>
          </a:p>
          <a:p>
            <a:pPr marL="0" indent="0" algn="ctr">
              <a:buNone/>
            </a:pPr>
            <a:r>
              <a:rPr lang="en-GB" sz="1600" dirty="0" smtClean="0">
                <a:solidFill>
                  <a:schemeClr val="tx2"/>
                </a:solidFill>
              </a:rPr>
              <a:t>•</a:t>
            </a:r>
            <a:r>
              <a:rPr lang="en-GB" sz="1600" dirty="0" err="1" smtClean="0">
                <a:solidFill>
                  <a:schemeClr val="tx2"/>
                </a:solidFill>
              </a:rPr>
              <a:t>Mesurau</a:t>
            </a:r>
            <a:r>
              <a:rPr lang="en-GB" sz="1600" dirty="0" smtClean="0">
                <a:solidFill>
                  <a:schemeClr val="tx2"/>
                </a:solidFill>
              </a:rPr>
              <a:t> </a:t>
            </a:r>
            <a:r>
              <a:rPr lang="en-GB" sz="1600" dirty="0" err="1">
                <a:solidFill>
                  <a:schemeClr val="tx2"/>
                </a:solidFill>
              </a:rPr>
              <a:t>inswleiddio</a:t>
            </a:r>
            <a:endParaRPr lang="en-GB" sz="1600" dirty="0">
              <a:solidFill>
                <a:schemeClr val="tx2"/>
              </a:solidFill>
            </a:endParaRPr>
          </a:p>
          <a:p>
            <a:pPr marL="0" indent="0" algn="ctr">
              <a:buNone/>
            </a:pPr>
            <a:r>
              <a:rPr lang="en-GB" sz="1600" dirty="0" smtClean="0">
                <a:solidFill>
                  <a:schemeClr val="tx2"/>
                </a:solidFill>
              </a:rPr>
              <a:t>•</a:t>
            </a:r>
            <a:r>
              <a:rPr lang="en-GB" sz="1600" dirty="0" err="1" smtClean="0">
                <a:solidFill>
                  <a:schemeClr val="tx2"/>
                </a:solidFill>
              </a:rPr>
              <a:t>Atgyweirio</a:t>
            </a:r>
            <a:r>
              <a:rPr lang="en-GB" sz="1600" dirty="0" smtClean="0">
                <a:solidFill>
                  <a:schemeClr val="tx2"/>
                </a:solidFill>
              </a:rPr>
              <a:t> </a:t>
            </a:r>
            <a:r>
              <a:rPr lang="en-GB" sz="1600" dirty="0" err="1">
                <a:solidFill>
                  <a:schemeClr val="tx2"/>
                </a:solidFill>
              </a:rPr>
              <a:t>systemau</a:t>
            </a:r>
            <a:r>
              <a:rPr lang="en-GB" sz="1600" dirty="0">
                <a:solidFill>
                  <a:schemeClr val="tx2"/>
                </a:solidFill>
              </a:rPr>
              <a:t> </a:t>
            </a:r>
            <a:r>
              <a:rPr lang="en-GB" sz="1600" dirty="0" err="1">
                <a:solidFill>
                  <a:schemeClr val="tx2"/>
                </a:solidFill>
              </a:rPr>
              <a:t>gwresogi</a:t>
            </a:r>
            <a:endParaRPr lang="en-GB" sz="1600" dirty="0">
              <a:solidFill>
                <a:schemeClr val="tx2"/>
              </a:solidFill>
            </a:endParaRPr>
          </a:p>
          <a:p>
            <a:pPr marL="0" indent="0" algn="ctr">
              <a:buNone/>
            </a:pPr>
            <a:r>
              <a:rPr lang="en-GB" sz="1600" dirty="0" smtClean="0">
                <a:solidFill>
                  <a:schemeClr val="tx2"/>
                </a:solidFill>
              </a:rPr>
              <a:t>•</a:t>
            </a:r>
            <a:r>
              <a:rPr lang="en-GB" sz="1600" dirty="0" err="1" smtClean="0">
                <a:solidFill>
                  <a:schemeClr val="tx2"/>
                </a:solidFill>
              </a:rPr>
              <a:t>Ailosod</a:t>
            </a:r>
            <a:r>
              <a:rPr lang="en-GB" sz="1600" dirty="0" smtClean="0">
                <a:solidFill>
                  <a:schemeClr val="tx2"/>
                </a:solidFill>
              </a:rPr>
              <a:t> </a:t>
            </a:r>
            <a:r>
              <a:rPr lang="en-GB" sz="1600" dirty="0" err="1">
                <a:solidFill>
                  <a:schemeClr val="tx2"/>
                </a:solidFill>
              </a:rPr>
              <a:t>boeleri</a:t>
            </a:r>
            <a:r>
              <a:rPr lang="en-GB" sz="1600" dirty="0">
                <a:solidFill>
                  <a:schemeClr val="tx2"/>
                </a:solidFill>
              </a:rPr>
              <a:t> / </a:t>
            </a:r>
            <a:r>
              <a:rPr lang="en-GB" sz="1600" dirty="0" err="1">
                <a:solidFill>
                  <a:schemeClr val="tx2"/>
                </a:solidFill>
              </a:rPr>
              <a:t>gwresogyddion</a:t>
            </a:r>
            <a:endParaRPr lang="en-GB" sz="1600" dirty="0">
              <a:solidFill>
                <a:schemeClr val="tx2"/>
              </a:solidFill>
            </a:endParaRPr>
          </a:p>
          <a:p>
            <a:pPr marL="0" indent="0" algn="ctr">
              <a:buNone/>
            </a:pPr>
            <a:r>
              <a:rPr lang="en-GB" sz="1600" dirty="0" smtClean="0">
                <a:solidFill>
                  <a:schemeClr val="tx2"/>
                </a:solidFill>
              </a:rPr>
              <a:t>•</a:t>
            </a:r>
            <a:r>
              <a:rPr lang="en-GB" sz="1600" dirty="0" err="1" smtClean="0">
                <a:solidFill>
                  <a:schemeClr val="tx2"/>
                </a:solidFill>
              </a:rPr>
              <a:t>Systemau</a:t>
            </a:r>
            <a:r>
              <a:rPr lang="en-GB" sz="1600" dirty="0" smtClean="0">
                <a:solidFill>
                  <a:schemeClr val="tx2"/>
                </a:solidFill>
              </a:rPr>
              <a:t> </a:t>
            </a:r>
            <a:r>
              <a:rPr lang="en-GB" sz="1600" dirty="0" err="1">
                <a:solidFill>
                  <a:schemeClr val="tx2"/>
                </a:solidFill>
              </a:rPr>
              <a:t>gwresogi</a:t>
            </a:r>
            <a:r>
              <a:rPr lang="en-GB" sz="1600" dirty="0">
                <a:solidFill>
                  <a:schemeClr val="tx2"/>
                </a:solidFill>
              </a:rPr>
              <a:t> </a:t>
            </a:r>
            <a:r>
              <a:rPr lang="en-GB" sz="1600" dirty="0" err="1">
                <a:solidFill>
                  <a:schemeClr val="tx2"/>
                </a:solidFill>
              </a:rPr>
              <a:t>newydd</a:t>
            </a:r>
            <a:endParaRPr lang="en-GB" sz="1600" dirty="0">
              <a:solidFill>
                <a:schemeClr val="tx2"/>
              </a:solidFill>
            </a:endParaRPr>
          </a:p>
          <a:p>
            <a:pPr marL="0" indent="0" algn="ctr">
              <a:buNone/>
            </a:pPr>
            <a:r>
              <a:rPr lang="en-GB" sz="1600" dirty="0" smtClean="0">
                <a:solidFill>
                  <a:schemeClr val="tx2"/>
                </a:solidFill>
              </a:rPr>
              <a:t>•</a:t>
            </a:r>
            <a:r>
              <a:rPr lang="en-GB" sz="1600" dirty="0" err="1" smtClean="0">
                <a:solidFill>
                  <a:schemeClr val="tx2"/>
                </a:solidFill>
              </a:rPr>
              <a:t>Systemau</a:t>
            </a:r>
            <a:r>
              <a:rPr lang="en-GB" sz="1600" dirty="0" smtClean="0">
                <a:solidFill>
                  <a:schemeClr val="tx2"/>
                </a:solidFill>
              </a:rPr>
              <a:t> </a:t>
            </a:r>
            <a:r>
              <a:rPr lang="en-GB" sz="1600" dirty="0" err="1">
                <a:solidFill>
                  <a:schemeClr val="tx2"/>
                </a:solidFill>
              </a:rPr>
              <a:t>gwres</a:t>
            </a:r>
            <a:r>
              <a:rPr lang="en-GB" sz="1600" dirty="0">
                <a:solidFill>
                  <a:schemeClr val="tx2"/>
                </a:solidFill>
              </a:rPr>
              <a:t> y </a:t>
            </a:r>
            <a:r>
              <a:rPr lang="en-GB" sz="1600" dirty="0" err="1">
                <a:solidFill>
                  <a:schemeClr val="tx2"/>
                </a:solidFill>
              </a:rPr>
              <a:t>Dosbarth</a:t>
            </a:r>
            <a:endParaRPr lang="en-GB" sz="16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36</a:t>
            </a:fld>
            <a:endParaRPr lang="en-GB" dirty="0"/>
          </a:p>
        </p:txBody>
      </p:sp>
      <p:sp>
        <p:nvSpPr>
          <p:cNvPr id="3" name="TextBox 2"/>
          <p:cNvSpPr txBox="1"/>
          <p:nvPr/>
        </p:nvSpPr>
        <p:spPr>
          <a:xfrm>
            <a:off x="467544" y="4149080"/>
            <a:ext cx="8280920" cy="830997"/>
          </a:xfrm>
          <a:prstGeom prst="rect">
            <a:avLst/>
          </a:prstGeom>
          <a:solidFill>
            <a:schemeClr val="accent5"/>
          </a:solidFill>
        </p:spPr>
        <p:txBody>
          <a:bodyPr wrap="square" rtlCol="0">
            <a:spAutoFit/>
          </a:bodyPr>
          <a:lstStyle/>
          <a:p>
            <a:pPr algn="ctr"/>
            <a:r>
              <a:rPr lang="en-GB" sz="1600" b="1" dirty="0">
                <a:solidFill>
                  <a:schemeClr val="bg1"/>
                </a:solidFill>
              </a:rPr>
              <a:t>Fe </a:t>
            </a:r>
            <a:r>
              <a:rPr lang="en-GB" sz="1600" b="1" dirty="0" err="1">
                <a:solidFill>
                  <a:schemeClr val="bg1"/>
                </a:solidFill>
              </a:rPr>
              <a:t>barhawn</a:t>
            </a:r>
            <a:r>
              <a:rPr lang="en-GB" sz="1600" b="1" dirty="0">
                <a:solidFill>
                  <a:schemeClr val="bg1"/>
                </a:solidFill>
              </a:rPr>
              <a:t> </a:t>
            </a:r>
            <a:r>
              <a:rPr lang="en-GB" sz="1600" b="1" dirty="0" err="1">
                <a:solidFill>
                  <a:schemeClr val="bg1"/>
                </a:solidFill>
              </a:rPr>
              <a:t>i</a:t>
            </a:r>
            <a:r>
              <a:rPr lang="en-GB" sz="1600" b="1" dirty="0">
                <a:solidFill>
                  <a:schemeClr val="bg1"/>
                </a:solidFill>
              </a:rPr>
              <a:t> </a:t>
            </a:r>
            <a:r>
              <a:rPr lang="en-GB" sz="1600" b="1" dirty="0" err="1">
                <a:solidFill>
                  <a:schemeClr val="bg1"/>
                </a:solidFill>
              </a:rPr>
              <a:t>weithio</a:t>
            </a:r>
            <a:r>
              <a:rPr lang="en-GB" sz="1600" b="1" dirty="0">
                <a:solidFill>
                  <a:schemeClr val="bg1"/>
                </a:solidFill>
              </a:rPr>
              <a:t> </a:t>
            </a:r>
            <a:r>
              <a:rPr lang="en-GB" sz="1600" b="1" dirty="0" err="1">
                <a:solidFill>
                  <a:schemeClr val="bg1"/>
                </a:solidFill>
              </a:rPr>
              <a:t>â’n</a:t>
            </a:r>
            <a:r>
              <a:rPr lang="en-GB" sz="1600" b="1" dirty="0">
                <a:solidFill>
                  <a:schemeClr val="bg1"/>
                </a:solidFill>
              </a:rPr>
              <a:t> </a:t>
            </a:r>
            <a:r>
              <a:rPr lang="en-GB" sz="1600" b="1" dirty="0" err="1">
                <a:solidFill>
                  <a:schemeClr val="bg1"/>
                </a:solidFill>
              </a:rPr>
              <a:t>partneriaid</a:t>
            </a:r>
            <a:r>
              <a:rPr lang="en-GB" sz="1600" b="1" dirty="0">
                <a:solidFill>
                  <a:schemeClr val="bg1"/>
                </a:solidFill>
              </a:rPr>
              <a:t> </a:t>
            </a:r>
            <a:r>
              <a:rPr lang="en-GB" sz="1600" b="1" dirty="0" err="1">
                <a:solidFill>
                  <a:schemeClr val="bg1"/>
                </a:solidFill>
              </a:rPr>
              <a:t>sy’n</a:t>
            </a:r>
            <a:r>
              <a:rPr lang="en-GB" sz="1600" b="1" dirty="0">
                <a:solidFill>
                  <a:schemeClr val="bg1"/>
                </a:solidFill>
              </a:rPr>
              <a:t> </a:t>
            </a:r>
            <a:r>
              <a:rPr lang="en-GB" sz="1600" b="1" dirty="0" err="1">
                <a:solidFill>
                  <a:schemeClr val="bg1"/>
                </a:solidFill>
              </a:rPr>
              <a:t>dlawd</a:t>
            </a:r>
            <a:r>
              <a:rPr lang="en-GB" sz="1600" b="1" dirty="0">
                <a:solidFill>
                  <a:schemeClr val="bg1"/>
                </a:solidFill>
              </a:rPr>
              <a:t> o ran </a:t>
            </a:r>
            <a:r>
              <a:rPr lang="en-GB" sz="1600" b="1" dirty="0" err="1">
                <a:solidFill>
                  <a:schemeClr val="bg1"/>
                </a:solidFill>
              </a:rPr>
              <a:t>tanwydd</a:t>
            </a:r>
            <a:r>
              <a:rPr lang="en-GB" sz="1600" b="1" dirty="0">
                <a:solidFill>
                  <a:schemeClr val="bg1"/>
                </a:solidFill>
              </a:rPr>
              <a:t> </a:t>
            </a:r>
            <a:r>
              <a:rPr lang="en-GB" sz="1600" b="1" dirty="0" err="1">
                <a:solidFill>
                  <a:schemeClr val="bg1"/>
                </a:solidFill>
              </a:rPr>
              <a:t>i</a:t>
            </a:r>
            <a:r>
              <a:rPr lang="en-GB" sz="1600" b="1" dirty="0">
                <a:solidFill>
                  <a:schemeClr val="bg1"/>
                </a:solidFill>
              </a:rPr>
              <a:t> </a:t>
            </a:r>
            <a:r>
              <a:rPr lang="en-GB" sz="1600" b="1" dirty="0" err="1">
                <a:solidFill>
                  <a:schemeClr val="bg1"/>
                </a:solidFill>
              </a:rPr>
              <a:t>ddatblygu</a:t>
            </a:r>
            <a:r>
              <a:rPr lang="en-GB" sz="1600" b="1" dirty="0">
                <a:solidFill>
                  <a:schemeClr val="bg1"/>
                </a:solidFill>
              </a:rPr>
              <a:t> </a:t>
            </a:r>
            <a:r>
              <a:rPr lang="en-GB" sz="1600" b="1" dirty="0" err="1">
                <a:solidFill>
                  <a:schemeClr val="bg1"/>
                </a:solidFill>
              </a:rPr>
              <a:t>perthynas</a:t>
            </a:r>
            <a:r>
              <a:rPr lang="en-GB" sz="1600" b="1" dirty="0">
                <a:solidFill>
                  <a:schemeClr val="bg1"/>
                </a:solidFill>
              </a:rPr>
              <a:t> ag </a:t>
            </a:r>
            <a:r>
              <a:rPr lang="en-GB" sz="1600" b="1" dirty="0" err="1">
                <a:solidFill>
                  <a:schemeClr val="bg1"/>
                </a:solidFill>
              </a:rPr>
              <a:t>Awdurdodau</a:t>
            </a:r>
            <a:r>
              <a:rPr lang="en-GB" sz="1600" b="1" dirty="0">
                <a:solidFill>
                  <a:schemeClr val="bg1"/>
                </a:solidFill>
              </a:rPr>
              <a:t> </a:t>
            </a:r>
            <a:r>
              <a:rPr lang="en-GB" sz="1600" b="1" dirty="0" err="1">
                <a:solidFill>
                  <a:schemeClr val="bg1"/>
                </a:solidFill>
              </a:rPr>
              <a:t>Lleol</a:t>
            </a:r>
            <a:r>
              <a:rPr lang="en-GB" sz="1600" b="1" dirty="0">
                <a:solidFill>
                  <a:schemeClr val="bg1"/>
                </a:solidFill>
              </a:rPr>
              <a:t>, </a:t>
            </a:r>
            <a:r>
              <a:rPr lang="en-GB" sz="1600" b="1" dirty="0" err="1">
                <a:solidFill>
                  <a:schemeClr val="bg1"/>
                </a:solidFill>
              </a:rPr>
              <a:t>cyflenwyr</a:t>
            </a:r>
            <a:r>
              <a:rPr lang="en-GB" sz="1600" b="1" dirty="0">
                <a:solidFill>
                  <a:schemeClr val="bg1"/>
                </a:solidFill>
              </a:rPr>
              <a:t> </a:t>
            </a:r>
            <a:r>
              <a:rPr lang="en-GB" sz="1600" b="1" dirty="0" err="1">
                <a:solidFill>
                  <a:schemeClr val="bg1"/>
                </a:solidFill>
              </a:rPr>
              <a:t>ynni</a:t>
            </a:r>
            <a:r>
              <a:rPr lang="en-GB" sz="1600" b="1" dirty="0">
                <a:solidFill>
                  <a:schemeClr val="bg1"/>
                </a:solidFill>
              </a:rPr>
              <a:t> a </a:t>
            </a:r>
            <a:r>
              <a:rPr lang="en-GB" sz="1600" b="1" dirty="0" err="1">
                <a:solidFill>
                  <a:schemeClr val="bg1"/>
                </a:solidFill>
              </a:rPr>
              <a:t>sefydliadau</a:t>
            </a:r>
            <a:r>
              <a:rPr lang="en-GB" sz="1600" b="1" dirty="0">
                <a:solidFill>
                  <a:schemeClr val="bg1"/>
                </a:solidFill>
              </a:rPr>
              <a:t> </a:t>
            </a:r>
            <a:r>
              <a:rPr lang="en-GB" sz="1600" b="1" dirty="0" err="1">
                <a:solidFill>
                  <a:schemeClr val="bg1"/>
                </a:solidFill>
              </a:rPr>
              <a:t>eraill</a:t>
            </a:r>
            <a:r>
              <a:rPr lang="en-GB" sz="1600" b="1" dirty="0">
                <a:solidFill>
                  <a:schemeClr val="bg1"/>
                </a:solidFill>
              </a:rPr>
              <a:t>, </a:t>
            </a:r>
            <a:r>
              <a:rPr lang="en-GB" sz="1600" b="1" dirty="0" err="1">
                <a:solidFill>
                  <a:schemeClr val="bg1"/>
                </a:solidFill>
              </a:rPr>
              <a:t>gyda</a:t>
            </a:r>
            <a:r>
              <a:rPr lang="en-GB" sz="1600" b="1" dirty="0">
                <a:solidFill>
                  <a:schemeClr val="bg1"/>
                </a:solidFill>
              </a:rPr>
              <a:t> </a:t>
            </a:r>
            <a:r>
              <a:rPr lang="en-GB" sz="1600" b="1" dirty="0" err="1">
                <a:solidFill>
                  <a:schemeClr val="bg1"/>
                </a:solidFill>
              </a:rPr>
              <a:t>mynediad</a:t>
            </a:r>
            <a:r>
              <a:rPr lang="en-GB" sz="1600" b="1" dirty="0">
                <a:solidFill>
                  <a:schemeClr val="bg1"/>
                </a:solidFill>
              </a:rPr>
              <a:t> at </a:t>
            </a:r>
            <a:r>
              <a:rPr lang="en-GB" sz="1600" b="1" dirty="0" err="1">
                <a:solidFill>
                  <a:schemeClr val="bg1"/>
                </a:solidFill>
              </a:rPr>
              <a:t>gyllid</a:t>
            </a:r>
            <a:r>
              <a:rPr lang="en-GB" sz="1600" b="1" dirty="0">
                <a:solidFill>
                  <a:schemeClr val="bg1"/>
                </a:solidFill>
              </a:rPr>
              <a:t> EC02T, </a:t>
            </a:r>
            <a:r>
              <a:rPr lang="en-GB" sz="1600" b="1" dirty="0" err="1">
                <a:solidFill>
                  <a:schemeClr val="bg1"/>
                </a:solidFill>
              </a:rPr>
              <a:t>i</a:t>
            </a:r>
            <a:r>
              <a:rPr lang="en-GB" sz="1600" b="1" dirty="0">
                <a:solidFill>
                  <a:schemeClr val="bg1"/>
                </a:solidFill>
              </a:rPr>
              <a:t> </a:t>
            </a:r>
            <a:r>
              <a:rPr lang="en-GB" sz="1600" b="1" dirty="0" err="1">
                <a:solidFill>
                  <a:schemeClr val="bg1"/>
                </a:solidFill>
              </a:rPr>
              <a:t>uchafu</a:t>
            </a:r>
            <a:r>
              <a:rPr lang="en-GB" sz="1600" b="1" dirty="0">
                <a:solidFill>
                  <a:schemeClr val="bg1"/>
                </a:solidFill>
              </a:rPr>
              <a:t> </a:t>
            </a:r>
            <a:r>
              <a:rPr lang="en-GB" sz="1600" b="1" dirty="0" err="1">
                <a:solidFill>
                  <a:schemeClr val="bg1"/>
                </a:solidFill>
              </a:rPr>
              <a:t>nifer</a:t>
            </a:r>
            <a:r>
              <a:rPr lang="en-GB" sz="1600" b="1" dirty="0">
                <a:solidFill>
                  <a:schemeClr val="bg1"/>
                </a:solidFill>
              </a:rPr>
              <a:t> y </a:t>
            </a:r>
            <a:r>
              <a:rPr lang="en-GB" sz="1600" b="1" dirty="0" err="1">
                <a:solidFill>
                  <a:schemeClr val="bg1"/>
                </a:solidFill>
              </a:rPr>
              <a:t>cysylltiadau</a:t>
            </a:r>
            <a:r>
              <a:rPr lang="en-GB" sz="1600" b="1" dirty="0">
                <a:solidFill>
                  <a:schemeClr val="bg1"/>
                </a:solidFill>
              </a:rPr>
              <a:t> </a:t>
            </a:r>
            <a:r>
              <a:rPr lang="en-GB" sz="1600" b="1" dirty="0" err="1">
                <a:solidFill>
                  <a:schemeClr val="bg1"/>
                </a:solidFill>
              </a:rPr>
              <a:t>dan</a:t>
            </a:r>
            <a:r>
              <a:rPr lang="en-GB" sz="1600" b="1" dirty="0">
                <a:solidFill>
                  <a:schemeClr val="bg1"/>
                </a:solidFill>
              </a:rPr>
              <a:t> </a:t>
            </a:r>
            <a:r>
              <a:rPr lang="en-GB" sz="1600" b="1" dirty="0" err="1">
                <a:solidFill>
                  <a:schemeClr val="bg1"/>
                </a:solidFill>
              </a:rPr>
              <a:t>ein</a:t>
            </a:r>
            <a:r>
              <a:rPr lang="en-GB" sz="1600" b="1" dirty="0">
                <a:solidFill>
                  <a:schemeClr val="bg1"/>
                </a:solidFill>
              </a:rPr>
              <a:t> </a:t>
            </a:r>
            <a:r>
              <a:rPr lang="en-GB" sz="1600" b="1" dirty="0" err="1">
                <a:solidFill>
                  <a:schemeClr val="bg1"/>
                </a:solidFill>
              </a:rPr>
              <a:t>cynllun</a:t>
            </a:r>
            <a:r>
              <a:rPr lang="en-GB" sz="1600" b="1" dirty="0">
                <a:solidFill>
                  <a:schemeClr val="bg1"/>
                </a:solidFill>
              </a:rPr>
              <a:t> </a:t>
            </a:r>
            <a:r>
              <a:rPr lang="en-GB" sz="1600" b="1" dirty="0" err="1">
                <a:solidFill>
                  <a:schemeClr val="bg1"/>
                </a:solidFill>
              </a:rPr>
              <a:t>gyda</a:t>
            </a:r>
            <a:r>
              <a:rPr lang="en-GB" sz="1600" b="1" dirty="0">
                <a:solidFill>
                  <a:schemeClr val="bg1"/>
                </a:solidFill>
              </a:rPr>
              <a:t> </a:t>
            </a:r>
            <a:r>
              <a:rPr lang="en-GB" sz="1600" b="1" dirty="0" err="1">
                <a:solidFill>
                  <a:schemeClr val="bg1"/>
                </a:solidFill>
              </a:rPr>
              <a:t>chymorth</a:t>
            </a:r>
            <a:r>
              <a:rPr lang="en-GB" sz="1600" b="1" dirty="0">
                <a:solidFill>
                  <a:schemeClr val="bg1"/>
                </a:solidFill>
              </a:rPr>
              <a:t> </a:t>
            </a:r>
            <a:r>
              <a:rPr lang="en-GB" sz="1600" b="1" dirty="0" err="1">
                <a:solidFill>
                  <a:schemeClr val="bg1"/>
                </a:solidFill>
              </a:rPr>
              <a:t>mynediad</a:t>
            </a:r>
            <a:r>
              <a:rPr lang="en-GB" sz="1600" b="1" dirty="0">
                <a:solidFill>
                  <a:schemeClr val="bg1"/>
                </a:solidFill>
              </a:rPr>
              <a:t> at </a:t>
            </a:r>
            <a:r>
              <a:rPr lang="en-GB" sz="1600" b="1" dirty="0" err="1">
                <a:solidFill>
                  <a:schemeClr val="bg1"/>
                </a:solidFill>
              </a:rPr>
              <a:t>fenthyciadau</a:t>
            </a:r>
            <a:r>
              <a:rPr lang="en-GB" sz="1600" b="1" dirty="0">
                <a:solidFill>
                  <a:schemeClr val="bg1"/>
                </a:solidFill>
              </a:rPr>
              <a:t> </a:t>
            </a:r>
            <a:r>
              <a:rPr lang="en-GB" sz="1600" b="1" dirty="0" err="1">
                <a:solidFill>
                  <a:schemeClr val="bg1"/>
                </a:solidFill>
              </a:rPr>
              <a:t>rhad</a:t>
            </a:r>
            <a:endParaRPr lang="en-GB"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44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340768"/>
            <a:ext cx="9144000" cy="551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2800" dirty="0" err="1"/>
              <a:t>Cydweithredu</a:t>
            </a:r>
            <a:r>
              <a:rPr lang="en-GB" sz="2800" dirty="0"/>
              <a:t> </a:t>
            </a:r>
            <a:r>
              <a:rPr lang="en-GB" sz="2800" dirty="0" err="1"/>
              <a:t>gweithredol</a:t>
            </a:r>
            <a:r>
              <a:rPr lang="en-GB" sz="2800" dirty="0"/>
              <a:t> </a:t>
            </a:r>
            <a:r>
              <a:rPr lang="en-GB" sz="2800" dirty="0" err="1"/>
              <a:t>cyfredol</a:t>
            </a:r>
            <a:endParaRPr lang="en-GB" sz="2800" dirty="0"/>
          </a:p>
        </p:txBody>
      </p:sp>
      <p:sp>
        <p:nvSpPr>
          <p:cNvPr id="5" name="Slide Number Placeholder 4"/>
          <p:cNvSpPr>
            <a:spLocks noGrp="1"/>
          </p:cNvSpPr>
          <p:nvPr>
            <p:ph type="sldNum" sz="quarter" idx="12"/>
          </p:nvPr>
        </p:nvSpPr>
        <p:spPr/>
        <p:txBody>
          <a:bodyPr/>
          <a:lstStyle/>
          <a:p>
            <a:fld id="{490165BC-DBA7-4530-8926-81165AFC8D69}" type="slidenum">
              <a:rPr lang="en-GB" smtClean="0"/>
              <a:t>37</a:t>
            </a:fld>
            <a:endParaRPr lang="en-GB" dirty="0"/>
          </a:p>
        </p:txBody>
      </p:sp>
      <p:sp>
        <p:nvSpPr>
          <p:cNvPr id="8" name="Content Placeholder 7"/>
          <p:cNvSpPr>
            <a:spLocks noGrp="1"/>
          </p:cNvSpPr>
          <p:nvPr>
            <p:ph idx="1"/>
          </p:nvPr>
        </p:nvSpPr>
        <p:spPr>
          <a:xfrm>
            <a:off x="457200" y="1667941"/>
            <a:ext cx="8229600" cy="4857403"/>
          </a:xfrm>
        </p:spPr>
        <p:txBody>
          <a:bodyPr>
            <a:normAutofit/>
          </a:bodyPr>
          <a:lstStyle/>
          <a:p>
            <a:endParaRPr lang="en-GB" sz="2400" dirty="0">
              <a:solidFill>
                <a:schemeClr val="tx2"/>
              </a:solidFill>
            </a:endParaRPr>
          </a:p>
          <a:p>
            <a:endParaRPr lang="en-GB" sz="2400" dirty="0">
              <a:solidFill>
                <a:schemeClr val="tx2"/>
              </a:solidFill>
            </a:endParaRPr>
          </a:p>
        </p:txBody>
      </p:sp>
      <p:graphicFrame>
        <p:nvGraphicFramePr>
          <p:cNvPr id="3" name="Diagram 2"/>
          <p:cNvGraphicFramePr/>
          <p:nvPr>
            <p:extLst>
              <p:ext uri="{D42A27DB-BD31-4B8C-83A1-F6EECF244321}">
                <p14:modId xmlns:p14="http://schemas.microsoft.com/office/powerpoint/2010/main" val="4207107319"/>
              </p:ext>
            </p:extLst>
          </p:nvPr>
        </p:nvGraphicFramePr>
        <p:xfrm>
          <a:off x="899592" y="1124744"/>
          <a:ext cx="741682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635896" y="2924944"/>
            <a:ext cx="2088232"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Wales &amp; West Utilities</a:t>
            </a:r>
          </a:p>
        </p:txBody>
      </p:sp>
    </p:spTree>
    <p:extLst>
      <p:ext uri="{BB962C8B-B14F-4D97-AF65-F5344CB8AC3E}">
        <p14:creationId xmlns:p14="http://schemas.microsoft.com/office/powerpoint/2010/main" val="131241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23528" y="1322636"/>
            <a:ext cx="8352928" cy="4320480"/>
          </a:xfrm>
          <a:prstGeom prst="roundRect">
            <a:avLst/>
          </a:prstGeom>
          <a:solidFill>
            <a:srgbClr val="1CBEC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2800" dirty="0" err="1"/>
              <a:t>Canolfannau</a:t>
            </a:r>
            <a:r>
              <a:rPr lang="en-GB" sz="2800" dirty="0"/>
              <a:t> </a:t>
            </a:r>
            <a:r>
              <a:rPr lang="en-GB" sz="2800" dirty="0" err="1"/>
              <a:t>tlodi</a:t>
            </a:r>
            <a:r>
              <a:rPr lang="en-GB" sz="2800" dirty="0"/>
              <a:t> </a:t>
            </a:r>
            <a:r>
              <a:rPr lang="en-GB" sz="2800" dirty="0" err="1"/>
              <a:t>tanwydd</a:t>
            </a:r>
            <a:endParaRPr lang="en-GB" sz="2800" dirty="0"/>
          </a:p>
        </p:txBody>
      </p:sp>
      <p:sp>
        <p:nvSpPr>
          <p:cNvPr id="6" name="Content Placeholder 5"/>
          <p:cNvSpPr>
            <a:spLocks noGrp="1"/>
          </p:cNvSpPr>
          <p:nvPr>
            <p:ph idx="1"/>
          </p:nvPr>
        </p:nvSpPr>
        <p:spPr>
          <a:xfrm>
            <a:off x="457200" y="1523925"/>
            <a:ext cx="8229600" cy="4857403"/>
          </a:xfrm>
        </p:spPr>
        <p:txBody>
          <a:bodyPr>
            <a:normAutofit/>
          </a:bodyPr>
          <a:lstStyle/>
          <a:p>
            <a:r>
              <a:rPr lang="en-GB" sz="1600" dirty="0" err="1" smtClean="0">
                <a:solidFill>
                  <a:schemeClr val="bg1"/>
                </a:solidFill>
              </a:rPr>
              <a:t>Treialon</a:t>
            </a:r>
            <a:r>
              <a:rPr lang="en-GB" sz="1600" dirty="0" smtClean="0">
                <a:solidFill>
                  <a:schemeClr val="bg1"/>
                </a:solidFill>
              </a:rPr>
              <a:t> </a:t>
            </a:r>
            <a:r>
              <a:rPr lang="en-GB" sz="1600" dirty="0" err="1">
                <a:solidFill>
                  <a:schemeClr val="bg1"/>
                </a:solidFill>
              </a:rPr>
              <a:t>yng</a:t>
            </a:r>
            <a:r>
              <a:rPr lang="en-GB" sz="1600" dirty="0">
                <a:solidFill>
                  <a:schemeClr val="bg1"/>
                </a:solidFill>
              </a:rPr>
              <a:t> </a:t>
            </a:r>
            <a:r>
              <a:rPr lang="en-GB" sz="1600" dirty="0" err="1">
                <a:solidFill>
                  <a:schemeClr val="bg1"/>
                </a:solidFill>
              </a:rPr>
              <a:t>Nghaerdydd</a:t>
            </a:r>
            <a:r>
              <a:rPr lang="en-GB" sz="1600" dirty="0">
                <a:solidFill>
                  <a:schemeClr val="bg1"/>
                </a:solidFill>
              </a:rPr>
              <a:t> a Sir y </a:t>
            </a:r>
            <a:r>
              <a:rPr lang="en-GB" sz="1600" dirty="0" err="1">
                <a:solidFill>
                  <a:schemeClr val="bg1"/>
                </a:solidFill>
              </a:rPr>
              <a:t>Fflint</a:t>
            </a:r>
            <a:r>
              <a:rPr lang="en-GB" sz="1600" dirty="0">
                <a:solidFill>
                  <a:schemeClr val="bg1"/>
                </a:solidFill>
              </a:rPr>
              <a:t> </a:t>
            </a:r>
            <a:r>
              <a:rPr lang="en-GB" sz="1600" dirty="0" err="1">
                <a:solidFill>
                  <a:schemeClr val="bg1"/>
                </a:solidFill>
              </a:rPr>
              <a:t>yn</a:t>
            </a:r>
            <a:r>
              <a:rPr lang="en-GB" sz="1600" dirty="0">
                <a:solidFill>
                  <a:schemeClr val="bg1"/>
                </a:solidFill>
              </a:rPr>
              <a:t> </a:t>
            </a:r>
            <a:r>
              <a:rPr lang="en-GB" sz="1600" dirty="0" err="1">
                <a:solidFill>
                  <a:schemeClr val="bg1"/>
                </a:solidFill>
              </a:rPr>
              <a:t>tynnu</a:t>
            </a:r>
            <a:r>
              <a:rPr lang="en-GB" sz="1600" dirty="0">
                <a:solidFill>
                  <a:schemeClr val="bg1"/>
                </a:solidFill>
              </a:rPr>
              <a:t> </a:t>
            </a:r>
            <a:r>
              <a:rPr lang="en-GB" sz="1600" dirty="0" err="1">
                <a:solidFill>
                  <a:schemeClr val="bg1"/>
                </a:solidFill>
              </a:rPr>
              <a:t>tua’r</a:t>
            </a:r>
            <a:r>
              <a:rPr lang="en-GB" sz="1600" dirty="0">
                <a:solidFill>
                  <a:schemeClr val="bg1"/>
                </a:solidFill>
              </a:rPr>
              <a:t> </a:t>
            </a:r>
            <a:r>
              <a:rPr lang="en-GB" sz="1600" dirty="0" err="1">
                <a:solidFill>
                  <a:schemeClr val="bg1"/>
                </a:solidFill>
              </a:rPr>
              <a:t>terfyn</a:t>
            </a:r>
            <a:endParaRPr lang="en-GB" sz="1600" dirty="0">
              <a:solidFill>
                <a:schemeClr val="bg1"/>
              </a:solidFill>
            </a:endParaRPr>
          </a:p>
          <a:p>
            <a:r>
              <a:rPr lang="en-GB" sz="1600" dirty="0" smtClean="0">
                <a:solidFill>
                  <a:schemeClr val="bg1"/>
                </a:solidFill>
              </a:rPr>
              <a:t>£</a:t>
            </a:r>
            <a:r>
              <a:rPr lang="en-GB" sz="1600" dirty="0">
                <a:solidFill>
                  <a:schemeClr val="bg1"/>
                </a:solidFill>
              </a:rPr>
              <a:t>50k o </a:t>
            </a:r>
            <a:r>
              <a:rPr lang="en-GB" sz="1600" dirty="0" err="1">
                <a:solidFill>
                  <a:schemeClr val="bg1"/>
                </a:solidFill>
              </a:rPr>
              <a:t>fuddsoddiad</a:t>
            </a:r>
            <a:r>
              <a:rPr lang="en-GB" sz="1600" dirty="0">
                <a:solidFill>
                  <a:schemeClr val="bg1"/>
                </a:solidFill>
              </a:rPr>
              <a:t> </a:t>
            </a:r>
            <a:r>
              <a:rPr lang="en-GB" sz="1600" dirty="0" err="1">
                <a:solidFill>
                  <a:schemeClr val="bg1"/>
                </a:solidFill>
              </a:rPr>
              <a:t>gan</a:t>
            </a:r>
            <a:r>
              <a:rPr lang="en-GB" sz="1600" dirty="0">
                <a:solidFill>
                  <a:schemeClr val="bg1"/>
                </a:solidFill>
              </a:rPr>
              <a:t> Wales &amp; West Utilities </a:t>
            </a:r>
            <a:r>
              <a:rPr lang="en-GB" sz="1600" dirty="0" err="1">
                <a:solidFill>
                  <a:schemeClr val="bg1"/>
                </a:solidFill>
              </a:rPr>
              <a:t>i</a:t>
            </a:r>
            <a:r>
              <a:rPr lang="en-GB" sz="1600" dirty="0">
                <a:solidFill>
                  <a:schemeClr val="bg1"/>
                </a:solidFill>
              </a:rPr>
              <a:t> </a:t>
            </a:r>
            <a:r>
              <a:rPr lang="en-GB" sz="1600" dirty="0" err="1">
                <a:solidFill>
                  <a:schemeClr val="bg1"/>
                </a:solidFill>
              </a:rPr>
              <a:t>ennill</a:t>
            </a:r>
            <a:r>
              <a:rPr lang="en-GB" sz="1600" dirty="0">
                <a:solidFill>
                  <a:schemeClr val="bg1"/>
                </a:solidFill>
              </a:rPr>
              <a:t> </a:t>
            </a:r>
            <a:r>
              <a:rPr lang="en-GB" sz="1600" dirty="0" err="1">
                <a:solidFill>
                  <a:schemeClr val="bg1"/>
                </a:solidFill>
              </a:rPr>
              <a:t>cyllid</a:t>
            </a:r>
            <a:r>
              <a:rPr lang="en-GB" sz="1600" dirty="0">
                <a:solidFill>
                  <a:schemeClr val="bg1"/>
                </a:solidFill>
              </a:rPr>
              <a:t> ac </a:t>
            </a:r>
            <a:r>
              <a:rPr lang="en-GB" sz="1600" dirty="0" err="1">
                <a:solidFill>
                  <a:schemeClr val="bg1"/>
                </a:solidFill>
              </a:rPr>
              <a:t>i</a:t>
            </a:r>
            <a:r>
              <a:rPr lang="en-GB" sz="1600" dirty="0">
                <a:solidFill>
                  <a:schemeClr val="bg1"/>
                </a:solidFill>
              </a:rPr>
              <a:t> </a:t>
            </a:r>
            <a:r>
              <a:rPr lang="en-GB" sz="1600" dirty="0" err="1">
                <a:solidFill>
                  <a:schemeClr val="bg1"/>
                </a:solidFill>
              </a:rPr>
              <a:t>gynnal</a:t>
            </a:r>
            <a:r>
              <a:rPr lang="en-GB" sz="1600" dirty="0">
                <a:solidFill>
                  <a:schemeClr val="bg1"/>
                </a:solidFill>
              </a:rPr>
              <a:t> </a:t>
            </a:r>
            <a:r>
              <a:rPr lang="en-GB" sz="1600" dirty="0" err="1">
                <a:solidFill>
                  <a:schemeClr val="bg1"/>
                </a:solidFill>
              </a:rPr>
              <a:t>gweithiwr</a:t>
            </a:r>
            <a:r>
              <a:rPr lang="en-GB" sz="1600" dirty="0">
                <a:solidFill>
                  <a:schemeClr val="bg1"/>
                </a:solidFill>
              </a:rPr>
              <a:t> </a:t>
            </a:r>
            <a:r>
              <a:rPr lang="en-GB" sz="1600" dirty="0" err="1">
                <a:solidFill>
                  <a:schemeClr val="bg1"/>
                </a:solidFill>
              </a:rPr>
              <a:t>Gofal</a:t>
            </a:r>
            <a:r>
              <a:rPr lang="en-GB" sz="1600" dirty="0">
                <a:solidFill>
                  <a:schemeClr val="bg1"/>
                </a:solidFill>
              </a:rPr>
              <a:t> a </a:t>
            </a:r>
            <a:r>
              <a:rPr lang="en-GB" sz="1600" dirty="0" err="1">
                <a:solidFill>
                  <a:schemeClr val="bg1"/>
                </a:solidFill>
              </a:rPr>
              <a:t>Thrwsio</a:t>
            </a:r>
            <a:endParaRPr lang="en-GB" sz="1600" dirty="0">
              <a:solidFill>
                <a:schemeClr val="bg1"/>
              </a:solidFill>
            </a:endParaRPr>
          </a:p>
          <a:p>
            <a:r>
              <a:rPr lang="en-GB" sz="1600" dirty="0" smtClean="0">
                <a:solidFill>
                  <a:schemeClr val="bg1"/>
                </a:solidFill>
              </a:rPr>
              <a:t>Mae </a:t>
            </a:r>
            <a:r>
              <a:rPr lang="en-GB" sz="1600" dirty="0" err="1">
                <a:solidFill>
                  <a:schemeClr val="bg1"/>
                </a:solidFill>
              </a:rPr>
              <a:t>cynghorau</a:t>
            </a:r>
            <a:r>
              <a:rPr lang="en-GB" sz="1600" dirty="0">
                <a:solidFill>
                  <a:schemeClr val="bg1"/>
                </a:solidFill>
              </a:rPr>
              <a:t> </a:t>
            </a:r>
            <a:r>
              <a:rPr lang="en-GB" sz="1600" dirty="0" err="1">
                <a:solidFill>
                  <a:schemeClr val="bg1"/>
                </a:solidFill>
              </a:rPr>
              <a:t>wedi</a:t>
            </a:r>
            <a:r>
              <a:rPr lang="en-GB" sz="1600" dirty="0">
                <a:solidFill>
                  <a:schemeClr val="bg1"/>
                </a:solidFill>
              </a:rPr>
              <a:t> </a:t>
            </a:r>
            <a:r>
              <a:rPr lang="en-GB" sz="1600" dirty="0" err="1">
                <a:solidFill>
                  <a:schemeClr val="bg1"/>
                </a:solidFill>
              </a:rPr>
              <a:t>denu</a:t>
            </a:r>
            <a:r>
              <a:rPr lang="en-GB" sz="1600" dirty="0">
                <a:solidFill>
                  <a:schemeClr val="bg1"/>
                </a:solidFill>
              </a:rPr>
              <a:t> £530k </a:t>
            </a:r>
            <a:r>
              <a:rPr lang="en-GB" sz="1600" dirty="0" err="1">
                <a:solidFill>
                  <a:schemeClr val="bg1"/>
                </a:solidFill>
              </a:rPr>
              <a:t>mewn</a:t>
            </a:r>
            <a:r>
              <a:rPr lang="en-GB" sz="1600" dirty="0">
                <a:solidFill>
                  <a:schemeClr val="bg1"/>
                </a:solidFill>
              </a:rPr>
              <a:t> </a:t>
            </a:r>
            <a:r>
              <a:rPr lang="en-GB" sz="1600" dirty="0" err="1">
                <a:solidFill>
                  <a:schemeClr val="bg1"/>
                </a:solidFill>
              </a:rPr>
              <a:t>cyllid</a:t>
            </a:r>
            <a:r>
              <a:rPr lang="en-GB" sz="1600" dirty="0">
                <a:solidFill>
                  <a:schemeClr val="bg1"/>
                </a:solidFill>
              </a:rPr>
              <a:t> </a:t>
            </a:r>
            <a:r>
              <a:rPr lang="en-GB" sz="1600" dirty="0" err="1">
                <a:solidFill>
                  <a:schemeClr val="bg1"/>
                </a:solidFill>
              </a:rPr>
              <a:t>gan</a:t>
            </a:r>
            <a:r>
              <a:rPr lang="en-GB" sz="1600" dirty="0">
                <a:solidFill>
                  <a:schemeClr val="bg1"/>
                </a:solidFill>
              </a:rPr>
              <a:t> y </a:t>
            </a:r>
            <a:r>
              <a:rPr lang="en-GB" sz="1600" dirty="0" err="1">
                <a:solidFill>
                  <a:schemeClr val="bg1"/>
                </a:solidFill>
              </a:rPr>
              <a:t>gronfa</a:t>
            </a:r>
            <a:r>
              <a:rPr lang="en-GB" sz="1600" dirty="0">
                <a:solidFill>
                  <a:schemeClr val="bg1"/>
                </a:solidFill>
              </a:rPr>
              <a:t> National Energy Action (NEA) ac </a:t>
            </a:r>
            <a:r>
              <a:rPr lang="en-GB" sz="1600" dirty="0" err="1">
                <a:solidFill>
                  <a:schemeClr val="bg1"/>
                </a:solidFill>
              </a:rPr>
              <a:t>ariannu</a:t>
            </a:r>
            <a:r>
              <a:rPr lang="en-GB" sz="1600" dirty="0">
                <a:solidFill>
                  <a:schemeClr val="bg1"/>
                </a:solidFill>
              </a:rPr>
              <a:t> </a:t>
            </a:r>
            <a:r>
              <a:rPr lang="en-GB" sz="1600" dirty="0" err="1">
                <a:solidFill>
                  <a:schemeClr val="bg1"/>
                </a:solidFill>
              </a:rPr>
              <a:t>cyfatebol</a:t>
            </a:r>
            <a:endParaRPr lang="en-GB" sz="1600" dirty="0">
              <a:solidFill>
                <a:schemeClr val="bg1"/>
              </a:solidFill>
            </a:endParaRPr>
          </a:p>
          <a:p>
            <a:r>
              <a:rPr lang="en-GB" sz="1600" dirty="0" err="1" smtClean="0">
                <a:solidFill>
                  <a:schemeClr val="bg1"/>
                </a:solidFill>
              </a:rPr>
              <a:t>Yn</a:t>
            </a:r>
            <a:r>
              <a:rPr lang="en-GB" sz="1600" dirty="0" smtClean="0">
                <a:solidFill>
                  <a:schemeClr val="bg1"/>
                </a:solidFill>
              </a:rPr>
              <a:t> </a:t>
            </a:r>
            <a:r>
              <a:rPr lang="en-GB" sz="1600" dirty="0" err="1">
                <a:solidFill>
                  <a:schemeClr val="bg1"/>
                </a:solidFill>
              </a:rPr>
              <a:t>canolbwyntio</a:t>
            </a:r>
            <a:r>
              <a:rPr lang="en-GB" sz="1600" dirty="0">
                <a:solidFill>
                  <a:schemeClr val="bg1"/>
                </a:solidFill>
              </a:rPr>
              <a:t> </a:t>
            </a:r>
            <a:r>
              <a:rPr lang="en-GB" sz="1600" dirty="0" err="1">
                <a:solidFill>
                  <a:schemeClr val="bg1"/>
                </a:solidFill>
              </a:rPr>
              <a:t>ar</a:t>
            </a:r>
            <a:r>
              <a:rPr lang="en-GB" sz="1600" dirty="0">
                <a:solidFill>
                  <a:schemeClr val="bg1"/>
                </a:solidFill>
              </a:rPr>
              <a:t> </a:t>
            </a:r>
            <a:r>
              <a:rPr lang="en-GB" sz="1600" dirty="0" err="1">
                <a:solidFill>
                  <a:schemeClr val="bg1"/>
                </a:solidFill>
              </a:rPr>
              <a:t>atgyfeiriadau</a:t>
            </a:r>
            <a:r>
              <a:rPr lang="en-GB" sz="1600" dirty="0">
                <a:solidFill>
                  <a:schemeClr val="bg1"/>
                </a:solidFill>
              </a:rPr>
              <a:t> </a:t>
            </a:r>
            <a:r>
              <a:rPr lang="en-GB" sz="1600" dirty="0" err="1">
                <a:solidFill>
                  <a:schemeClr val="bg1"/>
                </a:solidFill>
              </a:rPr>
              <a:t>Meddygon</a:t>
            </a:r>
            <a:r>
              <a:rPr lang="en-GB" sz="1600" dirty="0">
                <a:solidFill>
                  <a:schemeClr val="bg1"/>
                </a:solidFill>
              </a:rPr>
              <a:t> </a:t>
            </a:r>
            <a:r>
              <a:rPr lang="en-GB" sz="1600" dirty="0" err="1">
                <a:solidFill>
                  <a:schemeClr val="bg1"/>
                </a:solidFill>
              </a:rPr>
              <a:t>Teulu'r</a:t>
            </a:r>
            <a:r>
              <a:rPr lang="en-GB" sz="1600" dirty="0">
                <a:solidFill>
                  <a:schemeClr val="bg1"/>
                </a:solidFill>
              </a:rPr>
              <a:t> </a:t>
            </a:r>
            <a:r>
              <a:rPr lang="en-GB" sz="1600" dirty="0" err="1">
                <a:solidFill>
                  <a:schemeClr val="bg1"/>
                </a:solidFill>
              </a:rPr>
              <a:t>rheiny</a:t>
            </a:r>
            <a:r>
              <a:rPr lang="en-GB" sz="1600" dirty="0">
                <a:solidFill>
                  <a:schemeClr val="bg1"/>
                </a:solidFill>
              </a:rPr>
              <a:t> </a:t>
            </a:r>
            <a:r>
              <a:rPr lang="en-GB" sz="1600" dirty="0" err="1">
                <a:solidFill>
                  <a:schemeClr val="bg1"/>
                </a:solidFill>
              </a:rPr>
              <a:t>sydd</a:t>
            </a:r>
            <a:r>
              <a:rPr lang="en-GB" sz="1600" dirty="0">
                <a:solidFill>
                  <a:schemeClr val="bg1"/>
                </a:solidFill>
              </a:rPr>
              <a:t> â </a:t>
            </a:r>
            <a:r>
              <a:rPr lang="en-GB" sz="1600" dirty="0" err="1">
                <a:solidFill>
                  <a:schemeClr val="bg1"/>
                </a:solidFill>
              </a:rPr>
              <a:t>chyflyrau</a:t>
            </a:r>
            <a:r>
              <a:rPr lang="en-GB" sz="1600" dirty="0">
                <a:solidFill>
                  <a:schemeClr val="bg1"/>
                </a:solidFill>
              </a:rPr>
              <a:t> </a:t>
            </a:r>
            <a:r>
              <a:rPr lang="en-GB" sz="1600" dirty="0" err="1">
                <a:solidFill>
                  <a:schemeClr val="bg1"/>
                </a:solidFill>
              </a:rPr>
              <a:t>iechyd</a:t>
            </a:r>
            <a:endParaRPr lang="en-GB" sz="1600" dirty="0">
              <a:solidFill>
                <a:schemeClr val="bg1"/>
              </a:solidFill>
            </a:endParaRPr>
          </a:p>
          <a:p>
            <a:r>
              <a:rPr lang="en-GB" sz="1600" dirty="0" smtClean="0">
                <a:solidFill>
                  <a:schemeClr val="bg1"/>
                </a:solidFill>
              </a:rPr>
              <a:t>Fe </a:t>
            </a:r>
            <a:r>
              <a:rPr lang="en-GB" sz="1600" dirty="0" err="1">
                <a:solidFill>
                  <a:schemeClr val="bg1"/>
                </a:solidFill>
              </a:rPr>
              <a:t>ymgysylltwyd</a:t>
            </a:r>
            <a:r>
              <a:rPr lang="en-GB" sz="1600" dirty="0">
                <a:solidFill>
                  <a:schemeClr val="bg1"/>
                </a:solidFill>
              </a:rPr>
              <a:t> â 280 o </a:t>
            </a:r>
            <a:r>
              <a:rPr lang="en-GB" sz="1600" dirty="0" err="1">
                <a:solidFill>
                  <a:schemeClr val="bg1"/>
                </a:solidFill>
              </a:rPr>
              <a:t>bobl</a:t>
            </a:r>
            <a:r>
              <a:rPr lang="en-GB" sz="1600" dirty="0">
                <a:solidFill>
                  <a:schemeClr val="bg1"/>
                </a:solidFill>
              </a:rPr>
              <a:t> ac </a:t>
            </a:r>
            <a:r>
              <a:rPr lang="en-GB" sz="1600" dirty="0" err="1">
                <a:solidFill>
                  <a:schemeClr val="bg1"/>
                </a:solidFill>
              </a:rPr>
              <a:t>fe</a:t>
            </a:r>
            <a:r>
              <a:rPr lang="en-GB" sz="1600" dirty="0">
                <a:solidFill>
                  <a:schemeClr val="bg1"/>
                </a:solidFill>
              </a:rPr>
              <a:t> </a:t>
            </a:r>
            <a:r>
              <a:rPr lang="en-GB" sz="1600" dirty="0" err="1">
                <a:solidFill>
                  <a:schemeClr val="bg1"/>
                </a:solidFill>
              </a:rPr>
              <a:t>gafodd</a:t>
            </a:r>
            <a:r>
              <a:rPr lang="en-GB" sz="1600" dirty="0">
                <a:solidFill>
                  <a:schemeClr val="bg1"/>
                </a:solidFill>
              </a:rPr>
              <a:t> y </a:t>
            </a:r>
            <a:r>
              <a:rPr lang="en-GB" sz="1600" dirty="0" err="1">
                <a:solidFill>
                  <a:schemeClr val="bg1"/>
                </a:solidFill>
              </a:rPr>
              <a:t>rheiny</a:t>
            </a:r>
            <a:r>
              <a:rPr lang="en-GB" sz="1600" dirty="0">
                <a:solidFill>
                  <a:schemeClr val="bg1"/>
                </a:solidFill>
              </a:rPr>
              <a:t> </a:t>
            </a:r>
            <a:r>
              <a:rPr lang="en-GB" sz="1600" dirty="0" err="1">
                <a:solidFill>
                  <a:schemeClr val="bg1"/>
                </a:solidFill>
              </a:rPr>
              <a:t>fesurau</a:t>
            </a:r>
            <a:r>
              <a:rPr lang="en-GB" sz="1600" dirty="0">
                <a:solidFill>
                  <a:schemeClr val="bg1"/>
                </a:solidFill>
              </a:rPr>
              <a:t> o </a:t>
            </a:r>
            <a:r>
              <a:rPr lang="en-GB" sz="1600" dirty="0" err="1">
                <a:solidFill>
                  <a:schemeClr val="bg1"/>
                </a:solidFill>
              </a:rPr>
              <a:t>gyngor</a:t>
            </a:r>
            <a:r>
              <a:rPr lang="en-GB" sz="1600" dirty="0">
                <a:solidFill>
                  <a:schemeClr val="bg1"/>
                </a:solidFill>
              </a:rPr>
              <a:t> </a:t>
            </a:r>
            <a:r>
              <a:rPr lang="en-GB" sz="1600" dirty="0" err="1">
                <a:solidFill>
                  <a:schemeClr val="bg1"/>
                </a:solidFill>
              </a:rPr>
              <a:t>ariannol</a:t>
            </a:r>
            <a:r>
              <a:rPr lang="en-GB" sz="1600" dirty="0">
                <a:solidFill>
                  <a:schemeClr val="bg1"/>
                </a:solidFill>
              </a:rPr>
              <a:t> a </a:t>
            </a:r>
            <a:r>
              <a:rPr lang="en-GB" sz="1600" dirty="0" err="1">
                <a:solidFill>
                  <a:schemeClr val="bg1"/>
                </a:solidFill>
              </a:rPr>
              <a:t>chyngor</a:t>
            </a:r>
            <a:r>
              <a:rPr lang="en-GB" sz="1600" dirty="0">
                <a:solidFill>
                  <a:schemeClr val="bg1"/>
                </a:solidFill>
              </a:rPr>
              <a:t> </a:t>
            </a:r>
            <a:r>
              <a:rPr lang="en-GB" sz="1600" dirty="0" err="1">
                <a:solidFill>
                  <a:schemeClr val="bg1"/>
                </a:solidFill>
              </a:rPr>
              <a:t>ar</a:t>
            </a:r>
            <a:r>
              <a:rPr lang="en-GB" sz="1600" dirty="0">
                <a:solidFill>
                  <a:schemeClr val="bg1"/>
                </a:solidFill>
              </a:rPr>
              <a:t> </a:t>
            </a:r>
            <a:r>
              <a:rPr lang="en-GB" sz="1600" dirty="0" err="1">
                <a:solidFill>
                  <a:schemeClr val="bg1"/>
                </a:solidFill>
              </a:rPr>
              <a:t>ynni</a:t>
            </a:r>
            <a:r>
              <a:rPr lang="en-GB" sz="1600" dirty="0">
                <a:solidFill>
                  <a:schemeClr val="bg1"/>
                </a:solidFill>
              </a:rPr>
              <a:t> </a:t>
            </a:r>
            <a:r>
              <a:rPr lang="en-GB" sz="1600" dirty="0" err="1">
                <a:solidFill>
                  <a:schemeClr val="bg1"/>
                </a:solidFill>
              </a:rPr>
              <a:t>i</a:t>
            </a:r>
            <a:r>
              <a:rPr lang="en-GB" sz="1600" dirty="0">
                <a:solidFill>
                  <a:schemeClr val="bg1"/>
                </a:solidFill>
              </a:rPr>
              <a:t> </a:t>
            </a:r>
            <a:r>
              <a:rPr lang="en-GB" sz="1600" dirty="0" err="1">
                <a:solidFill>
                  <a:schemeClr val="bg1"/>
                </a:solidFill>
              </a:rPr>
              <a:t>foeleri</a:t>
            </a:r>
            <a:r>
              <a:rPr lang="en-GB" sz="1600" dirty="0">
                <a:solidFill>
                  <a:schemeClr val="bg1"/>
                </a:solidFill>
              </a:rPr>
              <a:t> </a:t>
            </a:r>
            <a:r>
              <a:rPr lang="en-GB" sz="1600" dirty="0" err="1">
                <a:solidFill>
                  <a:schemeClr val="bg1"/>
                </a:solidFill>
              </a:rPr>
              <a:t>newydd</a:t>
            </a:r>
            <a:endParaRPr lang="en-GB" sz="1600" dirty="0">
              <a:solidFill>
                <a:schemeClr val="bg1"/>
              </a:solidFill>
            </a:endParaRPr>
          </a:p>
          <a:p>
            <a:r>
              <a:rPr lang="en-GB" sz="1600" dirty="0" smtClean="0">
                <a:solidFill>
                  <a:schemeClr val="bg1"/>
                </a:solidFill>
              </a:rPr>
              <a:t>Mae </a:t>
            </a:r>
            <a:r>
              <a:rPr lang="en-GB" sz="1600" dirty="0" err="1">
                <a:solidFill>
                  <a:schemeClr val="bg1"/>
                </a:solidFill>
              </a:rPr>
              <a:t>arbedion</a:t>
            </a:r>
            <a:r>
              <a:rPr lang="en-GB" sz="1600" dirty="0">
                <a:solidFill>
                  <a:schemeClr val="bg1"/>
                </a:solidFill>
              </a:rPr>
              <a:t> </a:t>
            </a:r>
            <a:r>
              <a:rPr lang="en-GB" sz="1600" dirty="0" err="1">
                <a:solidFill>
                  <a:schemeClr val="bg1"/>
                </a:solidFill>
              </a:rPr>
              <a:t>arian</a:t>
            </a:r>
            <a:r>
              <a:rPr lang="en-GB" sz="1600" dirty="0">
                <a:solidFill>
                  <a:schemeClr val="bg1"/>
                </a:solidFill>
              </a:rPr>
              <a:t> a </a:t>
            </a:r>
            <a:r>
              <a:rPr lang="en-GB" sz="1600" dirty="0" err="1">
                <a:solidFill>
                  <a:schemeClr val="bg1"/>
                </a:solidFill>
              </a:rPr>
              <a:t>charbon</a:t>
            </a:r>
            <a:r>
              <a:rPr lang="en-GB" sz="1600" dirty="0">
                <a:solidFill>
                  <a:schemeClr val="bg1"/>
                </a:solidFill>
              </a:rPr>
              <a:t> </a:t>
            </a:r>
            <a:r>
              <a:rPr lang="en-GB" sz="1600" dirty="0" err="1">
                <a:solidFill>
                  <a:schemeClr val="bg1"/>
                </a:solidFill>
              </a:rPr>
              <a:t>yn</a:t>
            </a:r>
            <a:r>
              <a:rPr lang="en-GB" sz="1600" dirty="0">
                <a:solidFill>
                  <a:schemeClr val="bg1"/>
                </a:solidFill>
              </a:rPr>
              <a:t> </a:t>
            </a:r>
            <a:r>
              <a:rPr lang="en-GB" sz="1600" dirty="0" err="1">
                <a:solidFill>
                  <a:schemeClr val="bg1"/>
                </a:solidFill>
              </a:rPr>
              <a:t>cael</a:t>
            </a:r>
            <a:r>
              <a:rPr lang="en-GB" sz="1600" dirty="0">
                <a:solidFill>
                  <a:schemeClr val="bg1"/>
                </a:solidFill>
              </a:rPr>
              <a:t> </a:t>
            </a:r>
            <a:r>
              <a:rPr lang="en-GB" sz="1600" dirty="0" err="1">
                <a:solidFill>
                  <a:schemeClr val="bg1"/>
                </a:solidFill>
              </a:rPr>
              <a:t>eu</a:t>
            </a:r>
            <a:r>
              <a:rPr lang="en-GB" sz="1600" dirty="0">
                <a:solidFill>
                  <a:schemeClr val="bg1"/>
                </a:solidFill>
              </a:rPr>
              <a:t> </a:t>
            </a:r>
            <a:r>
              <a:rPr lang="en-GB" sz="1600" dirty="0" err="1">
                <a:solidFill>
                  <a:schemeClr val="bg1"/>
                </a:solidFill>
              </a:rPr>
              <a:t>cyfrifo</a:t>
            </a:r>
            <a:r>
              <a:rPr lang="en-GB" sz="1600" dirty="0">
                <a:solidFill>
                  <a:schemeClr val="bg1"/>
                </a:solidFill>
              </a:rPr>
              <a:t> </a:t>
            </a:r>
            <a:r>
              <a:rPr lang="en-GB" sz="1600" dirty="0" err="1">
                <a:solidFill>
                  <a:schemeClr val="bg1"/>
                </a:solidFill>
              </a:rPr>
              <a:t>ar</a:t>
            </a:r>
            <a:r>
              <a:rPr lang="en-GB" sz="1600" dirty="0">
                <a:solidFill>
                  <a:schemeClr val="bg1"/>
                </a:solidFill>
              </a:rPr>
              <a:t> </a:t>
            </a:r>
            <a:r>
              <a:rPr lang="en-GB" sz="1600" dirty="0" err="1">
                <a:solidFill>
                  <a:schemeClr val="bg1"/>
                </a:solidFill>
              </a:rPr>
              <a:t>gyfer</a:t>
            </a:r>
            <a:r>
              <a:rPr lang="en-GB" sz="1600" dirty="0">
                <a:solidFill>
                  <a:schemeClr val="bg1"/>
                </a:solidFill>
              </a:rPr>
              <a:t> </a:t>
            </a:r>
            <a:r>
              <a:rPr lang="en-GB" sz="1600" dirty="0" err="1">
                <a:solidFill>
                  <a:schemeClr val="bg1"/>
                </a:solidFill>
              </a:rPr>
              <a:t>adroddiad</a:t>
            </a:r>
            <a:r>
              <a:rPr lang="en-GB" sz="1600" dirty="0">
                <a:solidFill>
                  <a:schemeClr val="bg1"/>
                </a:solidFill>
              </a:rPr>
              <a:t> </a:t>
            </a:r>
            <a:r>
              <a:rPr lang="en-GB" sz="1600" dirty="0" err="1">
                <a:solidFill>
                  <a:schemeClr val="bg1"/>
                </a:solidFill>
              </a:rPr>
              <a:t>terfynol</a:t>
            </a:r>
            <a:r>
              <a:rPr lang="en-GB" sz="1600" dirty="0">
                <a:solidFill>
                  <a:schemeClr val="bg1"/>
                </a:solidFill>
              </a:rPr>
              <a:t> NEA</a:t>
            </a:r>
          </a:p>
          <a:p>
            <a:r>
              <a:rPr lang="en-GB" sz="1600" dirty="0" smtClean="0">
                <a:solidFill>
                  <a:schemeClr val="bg1"/>
                </a:solidFill>
              </a:rPr>
              <a:t>Y </a:t>
            </a:r>
            <a:r>
              <a:rPr lang="en-GB" sz="1600" dirty="0" err="1">
                <a:solidFill>
                  <a:schemeClr val="bg1"/>
                </a:solidFill>
              </a:rPr>
              <a:t>casgliad</a:t>
            </a:r>
            <a:r>
              <a:rPr lang="en-GB" sz="1600" dirty="0">
                <a:solidFill>
                  <a:schemeClr val="bg1"/>
                </a:solidFill>
              </a:rPr>
              <a:t> </a:t>
            </a:r>
            <a:r>
              <a:rPr lang="en-GB" sz="1600" dirty="0" err="1">
                <a:solidFill>
                  <a:schemeClr val="bg1"/>
                </a:solidFill>
              </a:rPr>
              <a:t>yw</a:t>
            </a:r>
            <a:r>
              <a:rPr lang="en-GB" sz="1600" dirty="0">
                <a:solidFill>
                  <a:schemeClr val="bg1"/>
                </a:solidFill>
              </a:rPr>
              <a:t> bod y </a:t>
            </a:r>
            <a:r>
              <a:rPr lang="en-GB" sz="1600" dirty="0" err="1">
                <a:solidFill>
                  <a:schemeClr val="bg1"/>
                </a:solidFill>
              </a:rPr>
              <a:t>canolfannau</a:t>
            </a:r>
            <a:r>
              <a:rPr lang="en-GB" sz="1600" dirty="0">
                <a:solidFill>
                  <a:schemeClr val="bg1"/>
                </a:solidFill>
              </a:rPr>
              <a:t> </a:t>
            </a:r>
            <a:r>
              <a:rPr lang="en-GB" sz="1600" dirty="0" err="1">
                <a:solidFill>
                  <a:schemeClr val="bg1"/>
                </a:solidFill>
              </a:rPr>
              <a:t>hyn</a:t>
            </a:r>
            <a:r>
              <a:rPr lang="en-GB" sz="1600" dirty="0">
                <a:solidFill>
                  <a:schemeClr val="bg1"/>
                </a:solidFill>
              </a:rPr>
              <a:t> </a:t>
            </a:r>
            <a:r>
              <a:rPr lang="en-GB" sz="1600" dirty="0" err="1">
                <a:solidFill>
                  <a:schemeClr val="bg1"/>
                </a:solidFill>
              </a:rPr>
              <a:t>yn</a:t>
            </a:r>
            <a:r>
              <a:rPr lang="en-GB" sz="1600" dirty="0">
                <a:solidFill>
                  <a:schemeClr val="bg1"/>
                </a:solidFill>
              </a:rPr>
              <a:t> </a:t>
            </a:r>
            <a:r>
              <a:rPr lang="en-GB" sz="1600" dirty="0" err="1">
                <a:solidFill>
                  <a:schemeClr val="bg1"/>
                </a:solidFill>
              </a:rPr>
              <a:t>darparu</a:t>
            </a:r>
            <a:r>
              <a:rPr lang="en-GB" sz="1600" dirty="0">
                <a:solidFill>
                  <a:schemeClr val="bg1"/>
                </a:solidFill>
              </a:rPr>
              <a:t> </a:t>
            </a:r>
            <a:r>
              <a:rPr lang="en-GB" sz="1600" dirty="0" err="1">
                <a:solidFill>
                  <a:schemeClr val="bg1"/>
                </a:solidFill>
              </a:rPr>
              <a:t>cymorth</a:t>
            </a:r>
            <a:r>
              <a:rPr lang="en-GB" sz="1600" dirty="0">
                <a:solidFill>
                  <a:schemeClr val="bg1"/>
                </a:solidFill>
              </a:rPr>
              <a:t> </a:t>
            </a:r>
            <a:r>
              <a:rPr lang="en-GB" sz="1600" dirty="0" err="1">
                <a:solidFill>
                  <a:schemeClr val="bg1"/>
                </a:solidFill>
              </a:rPr>
              <a:t>gwirioneddol</a:t>
            </a:r>
            <a:r>
              <a:rPr lang="en-GB" sz="1600" dirty="0">
                <a:solidFill>
                  <a:schemeClr val="bg1"/>
                </a:solidFill>
              </a:rPr>
              <a:t> </a:t>
            </a:r>
            <a:r>
              <a:rPr lang="en-GB" sz="1600" dirty="0" err="1">
                <a:solidFill>
                  <a:schemeClr val="bg1"/>
                </a:solidFill>
              </a:rPr>
              <a:t>a’u</a:t>
            </a:r>
            <a:r>
              <a:rPr lang="en-GB" sz="1600" dirty="0">
                <a:solidFill>
                  <a:schemeClr val="bg1"/>
                </a:solidFill>
              </a:rPr>
              <a:t> bod </a:t>
            </a:r>
            <a:r>
              <a:rPr lang="en-GB" sz="1600" dirty="0" err="1">
                <a:solidFill>
                  <a:schemeClr val="bg1"/>
                </a:solidFill>
              </a:rPr>
              <a:t>yn</a:t>
            </a:r>
            <a:r>
              <a:rPr lang="en-GB" sz="1600" dirty="0">
                <a:solidFill>
                  <a:schemeClr val="bg1"/>
                </a:solidFill>
              </a:rPr>
              <a:t> </a:t>
            </a:r>
            <a:r>
              <a:rPr lang="en-GB" sz="1600" dirty="0" err="1">
                <a:solidFill>
                  <a:schemeClr val="bg1"/>
                </a:solidFill>
              </a:rPr>
              <a:t>gwneud</a:t>
            </a:r>
            <a:r>
              <a:rPr lang="en-GB" sz="1600" dirty="0">
                <a:solidFill>
                  <a:schemeClr val="bg1"/>
                </a:solidFill>
              </a:rPr>
              <a:t> </a:t>
            </a:r>
            <a:r>
              <a:rPr lang="en-GB" sz="1600" dirty="0" err="1">
                <a:solidFill>
                  <a:schemeClr val="bg1"/>
                </a:solidFill>
              </a:rPr>
              <a:t>gwahaniaeth</a:t>
            </a:r>
            <a:r>
              <a:rPr lang="en-GB" sz="1600" dirty="0">
                <a:solidFill>
                  <a:schemeClr val="bg1"/>
                </a:solidFill>
              </a:rPr>
              <a:t> </a:t>
            </a:r>
            <a:r>
              <a:rPr lang="en-GB" sz="1600" dirty="0" err="1">
                <a:solidFill>
                  <a:schemeClr val="bg1"/>
                </a:solidFill>
              </a:rPr>
              <a:t>i’r</a:t>
            </a:r>
            <a:r>
              <a:rPr lang="en-GB" sz="1600" dirty="0">
                <a:solidFill>
                  <a:schemeClr val="bg1"/>
                </a:solidFill>
              </a:rPr>
              <a:t> </a:t>
            </a:r>
            <a:r>
              <a:rPr lang="en-GB" sz="1600" dirty="0" err="1">
                <a:solidFill>
                  <a:schemeClr val="bg1"/>
                </a:solidFill>
              </a:rPr>
              <a:t>rhai</a:t>
            </a:r>
            <a:r>
              <a:rPr lang="en-GB" sz="1600" dirty="0">
                <a:solidFill>
                  <a:schemeClr val="bg1"/>
                </a:solidFill>
              </a:rPr>
              <a:t> </a:t>
            </a:r>
            <a:r>
              <a:rPr lang="en-GB" sz="1600" dirty="0" err="1">
                <a:solidFill>
                  <a:schemeClr val="bg1"/>
                </a:solidFill>
              </a:rPr>
              <a:t>sy’n</a:t>
            </a:r>
            <a:r>
              <a:rPr lang="en-GB" sz="1600" dirty="0">
                <a:solidFill>
                  <a:schemeClr val="bg1"/>
                </a:solidFill>
              </a:rPr>
              <a:t> </a:t>
            </a:r>
            <a:r>
              <a:rPr lang="en-GB" sz="1600" dirty="0" err="1">
                <a:solidFill>
                  <a:schemeClr val="bg1"/>
                </a:solidFill>
              </a:rPr>
              <a:t>fwyaf</a:t>
            </a:r>
            <a:r>
              <a:rPr lang="en-GB" sz="1600" dirty="0">
                <a:solidFill>
                  <a:schemeClr val="bg1"/>
                </a:solidFill>
              </a:rPr>
              <a:t> </a:t>
            </a:r>
            <a:r>
              <a:rPr lang="en-GB" sz="1600" dirty="0" err="1">
                <a:solidFill>
                  <a:schemeClr val="bg1"/>
                </a:solidFill>
              </a:rPr>
              <a:t>agored</a:t>
            </a:r>
            <a:r>
              <a:rPr lang="en-GB" sz="1600" dirty="0">
                <a:solidFill>
                  <a:schemeClr val="bg1"/>
                </a:solidFill>
              </a:rPr>
              <a:t> </a:t>
            </a:r>
            <a:r>
              <a:rPr lang="en-GB" sz="1600" dirty="0" err="1">
                <a:solidFill>
                  <a:schemeClr val="bg1"/>
                </a:solidFill>
              </a:rPr>
              <a:t>i</a:t>
            </a:r>
            <a:r>
              <a:rPr lang="en-GB" sz="1600" dirty="0">
                <a:solidFill>
                  <a:schemeClr val="bg1"/>
                </a:solidFill>
              </a:rPr>
              <a:t> </a:t>
            </a:r>
            <a:r>
              <a:rPr lang="en-GB" sz="1600" dirty="0" err="1">
                <a:solidFill>
                  <a:schemeClr val="bg1"/>
                </a:solidFill>
              </a:rPr>
              <a:t>niwed</a:t>
            </a:r>
            <a:r>
              <a:rPr lang="en-GB" sz="1600" dirty="0">
                <a:solidFill>
                  <a:schemeClr val="bg1"/>
                </a:solidFill>
              </a:rPr>
              <a:t> </a:t>
            </a:r>
            <a:r>
              <a:rPr lang="en-GB" sz="1600" dirty="0" err="1">
                <a:solidFill>
                  <a:schemeClr val="bg1"/>
                </a:solidFill>
              </a:rPr>
              <a:t>yn</a:t>
            </a:r>
            <a:r>
              <a:rPr lang="en-GB" sz="1600" dirty="0">
                <a:solidFill>
                  <a:schemeClr val="bg1"/>
                </a:solidFill>
              </a:rPr>
              <a:t> y </a:t>
            </a:r>
            <a:r>
              <a:rPr lang="en-GB" sz="1600" dirty="0" err="1">
                <a:solidFill>
                  <a:schemeClr val="bg1"/>
                </a:solidFill>
              </a:rPr>
              <a:t>gymdeithas</a:t>
            </a:r>
            <a:endParaRPr lang="en-GB" sz="1600" dirty="0">
              <a:solidFill>
                <a:schemeClr val="bg1"/>
              </a:solidFill>
            </a:endParaRPr>
          </a:p>
          <a:p>
            <a:endParaRPr lang="en-GB" sz="1600" dirty="0">
              <a:solidFill>
                <a:schemeClr val="bg1"/>
              </a:solidFill>
            </a:endParaRPr>
          </a:p>
        </p:txBody>
      </p:sp>
      <p:sp>
        <p:nvSpPr>
          <p:cNvPr id="5" name="Slide Number Placeholder 4"/>
          <p:cNvSpPr>
            <a:spLocks noGrp="1"/>
          </p:cNvSpPr>
          <p:nvPr>
            <p:ph type="sldNum" sz="quarter" idx="12"/>
          </p:nvPr>
        </p:nvSpPr>
        <p:spPr/>
        <p:txBody>
          <a:bodyPr/>
          <a:lstStyle/>
          <a:p>
            <a:fld id="{490165BC-DBA7-4530-8926-81165AFC8D69}" type="slidenum">
              <a:rPr lang="en-GB" smtClean="0"/>
              <a:t>38</a:t>
            </a:fld>
            <a:endParaRPr lang="en-GB" dirty="0"/>
          </a:p>
        </p:txBody>
      </p:sp>
    </p:spTree>
    <p:extLst>
      <p:ext uri="{BB962C8B-B14F-4D97-AF65-F5344CB8AC3E}">
        <p14:creationId xmlns:p14="http://schemas.microsoft.com/office/powerpoint/2010/main" val="126618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Cyfathrebu</a:t>
            </a:r>
            <a:endParaRPr lang="en-GB" sz="2800" dirty="0"/>
          </a:p>
        </p:txBody>
      </p:sp>
      <p:sp>
        <p:nvSpPr>
          <p:cNvPr id="5" name="Slide Number Placeholder 4"/>
          <p:cNvSpPr>
            <a:spLocks noGrp="1"/>
          </p:cNvSpPr>
          <p:nvPr>
            <p:ph type="sldNum" sz="quarter" idx="12"/>
          </p:nvPr>
        </p:nvSpPr>
        <p:spPr/>
        <p:txBody>
          <a:bodyPr/>
          <a:lstStyle/>
          <a:p>
            <a:fld id="{490165BC-DBA7-4530-8926-81165AFC8D69}" type="slidenum">
              <a:rPr lang="en-GB" smtClean="0"/>
              <a:t>39</a:t>
            </a:fld>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5281" y="0"/>
            <a:ext cx="1658719" cy="156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251520" y="1568205"/>
            <a:ext cx="8499478" cy="4857403"/>
          </a:xfrm>
        </p:spPr>
        <p:txBody>
          <a:bodyPr>
            <a:normAutofit/>
          </a:bodyPr>
          <a:lstStyle/>
          <a:p>
            <a:r>
              <a:rPr lang="en-GB" sz="1800" dirty="0" err="1" smtClean="0">
                <a:solidFill>
                  <a:schemeClr val="tx2"/>
                </a:solidFill>
              </a:rPr>
              <a:t>Llenyddiaeth</a:t>
            </a:r>
            <a:r>
              <a:rPr lang="en-GB" sz="1800" dirty="0" smtClean="0">
                <a:solidFill>
                  <a:schemeClr val="tx2"/>
                </a:solidFill>
              </a:rPr>
              <a:t> </a:t>
            </a:r>
            <a:r>
              <a:rPr lang="en-GB" sz="1800" dirty="0" err="1">
                <a:solidFill>
                  <a:schemeClr val="tx2"/>
                </a:solidFill>
              </a:rPr>
              <a:t>Cymorth</a:t>
            </a:r>
            <a:r>
              <a:rPr lang="en-GB" sz="1800" dirty="0">
                <a:solidFill>
                  <a:schemeClr val="tx2"/>
                </a:solidFill>
              </a:rPr>
              <a:t> </a:t>
            </a:r>
            <a:r>
              <a:rPr lang="en-GB" sz="1800" dirty="0" err="1">
                <a:solidFill>
                  <a:schemeClr val="tx2"/>
                </a:solidFill>
              </a:rPr>
              <a:t>Cartrefi</a:t>
            </a:r>
            <a:r>
              <a:rPr lang="en-GB" sz="1800" dirty="0">
                <a:solidFill>
                  <a:schemeClr val="tx2"/>
                </a:solidFill>
              </a:rPr>
              <a:t> </a:t>
            </a:r>
            <a:r>
              <a:rPr lang="en-GB" sz="1800" dirty="0" err="1">
                <a:solidFill>
                  <a:schemeClr val="tx2"/>
                </a:solidFill>
              </a:rPr>
              <a:t>Cynnes</a:t>
            </a:r>
            <a:r>
              <a:rPr lang="en-GB" sz="1800" dirty="0">
                <a:solidFill>
                  <a:schemeClr val="tx2"/>
                </a:solidFill>
              </a:rPr>
              <a:t> </a:t>
            </a:r>
            <a:r>
              <a:rPr lang="en-GB" sz="1800" dirty="0" err="1">
                <a:solidFill>
                  <a:schemeClr val="tx2"/>
                </a:solidFill>
              </a:rPr>
              <a:t>wedi’i</a:t>
            </a:r>
            <a:r>
              <a:rPr lang="en-GB" sz="1800" dirty="0">
                <a:solidFill>
                  <a:schemeClr val="tx2"/>
                </a:solidFill>
              </a:rPr>
              <a:t> hail-</a:t>
            </a:r>
            <a:r>
              <a:rPr lang="en-GB" sz="1800" dirty="0" err="1">
                <a:solidFill>
                  <a:schemeClr val="tx2"/>
                </a:solidFill>
              </a:rPr>
              <a:t>frandio</a:t>
            </a:r>
            <a:r>
              <a:rPr lang="en-GB" sz="1800" dirty="0">
                <a:solidFill>
                  <a:schemeClr val="tx2"/>
                </a:solidFill>
              </a:rPr>
              <a:t> </a:t>
            </a:r>
            <a:r>
              <a:rPr lang="en-GB" sz="1800" dirty="0" err="1">
                <a:solidFill>
                  <a:schemeClr val="tx2"/>
                </a:solidFill>
              </a:rPr>
              <a:t>a’i</a:t>
            </a:r>
            <a:r>
              <a:rPr lang="en-GB" sz="1800" dirty="0">
                <a:solidFill>
                  <a:schemeClr val="tx2"/>
                </a:solidFill>
              </a:rPr>
              <a:t> </a:t>
            </a:r>
            <a:r>
              <a:rPr lang="en-GB" sz="1800" dirty="0" err="1" smtClean="0">
                <a:solidFill>
                  <a:schemeClr val="tx2"/>
                </a:solidFill>
              </a:rPr>
              <a:t>symleiddio</a:t>
            </a:r>
            <a:endParaRPr lang="en-GB" sz="1800" dirty="0" smtClean="0">
              <a:solidFill>
                <a:schemeClr val="tx2"/>
              </a:solidFill>
            </a:endParaRPr>
          </a:p>
          <a:p>
            <a:endParaRPr lang="en-GB" sz="1800" dirty="0">
              <a:solidFill>
                <a:schemeClr val="tx2"/>
              </a:solidFill>
            </a:endParaRPr>
          </a:p>
          <a:p>
            <a:r>
              <a:rPr lang="en-GB" sz="1800" dirty="0" smtClean="0">
                <a:solidFill>
                  <a:schemeClr val="tx2"/>
                </a:solidFill>
              </a:rPr>
              <a:t>Y </a:t>
            </a:r>
            <a:r>
              <a:rPr lang="en-GB" sz="1800" dirty="0" err="1">
                <a:solidFill>
                  <a:schemeClr val="tx2"/>
                </a:solidFill>
              </a:rPr>
              <a:t>cynllun</a:t>
            </a:r>
            <a:r>
              <a:rPr lang="en-GB" sz="1800" dirty="0">
                <a:solidFill>
                  <a:schemeClr val="tx2"/>
                </a:solidFill>
              </a:rPr>
              <a:t> </a:t>
            </a:r>
            <a:r>
              <a:rPr lang="en-GB" sz="1800" dirty="0" err="1">
                <a:solidFill>
                  <a:schemeClr val="tx2"/>
                </a:solidFill>
              </a:rPr>
              <a:t>wedi’i</a:t>
            </a:r>
            <a:r>
              <a:rPr lang="en-GB" sz="1800" dirty="0">
                <a:solidFill>
                  <a:schemeClr val="tx2"/>
                </a:solidFill>
              </a:rPr>
              <a:t> </a:t>
            </a:r>
            <a:r>
              <a:rPr lang="en-GB" sz="1800" dirty="0" err="1">
                <a:solidFill>
                  <a:schemeClr val="tx2"/>
                </a:solidFill>
              </a:rPr>
              <a:t>gyfleu</a:t>
            </a:r>
            <a:r>
              <a:rPr lang="en-GB" sz="1800" dirty="0">
                <a:solidFill>
                  <a:schemeClr val="tx2"/>
                </a:solidFill>
              </a:rPr>
              <a:t> </a:t>
            </a:r>
            <a:r>
              <a:rPr lang="en-GB" sz="1800" dirty="0" err="1">
                <a:solidFill>
                  <a:schemeClr val="tx2"/>
                </a:solidFill>
              </a:rPr>
              <a:t>i</a:t>
            </a:r>
            <a:r>
              <a:rPr lang="en-GB" sz="1800" dirty="0">
                <a:solidFill>
                  <a:schemeClr val="tx2"/>
                </a:solidFill>
              </a:rPr>
              <a:t> bob AS, AC, </a:t>
            </a:r>
            <a:r>
              <a:rPr lang="en-GB" sz="1800" dirty="0" err="1">
                <a:solidFill>
                  <a:schemeClr val="tx2"/>
                </a:solidFill>
              </a:rPr>
              <a:t>Awdurdodau</a:t>
            </a:r>
            <a:r>
              <a:rPr lang="en-GB" sz="1800" dirty="0">
                <a:solidFill>
                  <a:schemeClr val="tx2"/>
                </a:solidFill>
              </a:rPr>
              <a:t> </a:t>
            </a:r>
            <a:r>
              <a:rPr lang="en-GB" sz="1800" dirty="0" err="1">
                <a:solidFill>
                  <a:schemeClr val="tx2"/>
                </a:solidFill>
              </a:rPr>
              <a:t>Lleol</a:t>
            </a:r>
            <a:r>
              <a:rPr lang="en-GB" sz="1800" dirty="0">
                <a:solidFill>
                  <a:schemeClr val="tx2"/>
                </a:solidFill>
              </a:rPr>
              <a:t> a </a:t>
            </a:r>
            <a:r>
              <a:rPr lang="en-GB" sz="1800" dirty="0" err="1">
                <a:solidFill>
                  <a:schemeClr val="tx2"/>
                </a:solidFill>
              </a:rPr>
              <a:t>Chymdeithasau</a:t>
            </a:r>
            <a:r>
              <a:rPr lang="en-GB" sz="1800" dirty="0">
                <a:solidFill>
                  <a:schemeClr val="tx2"/>
                </a:solidFill>
              </a:rPr>
              <a:t> </a:t>
            </a:r>
            <a:r>
              <a:rPr lang="en-GB" sz="1800" dirty="0" smtClean="0">
                <a:solidFill>
                  <a:schemeClr val="tx2"/>
                </a:solidFill>
              </a:rPr>
              <a:t>Tai</a:t>
            </a:r>
          </a:p>
          <a:p>
            <a:endParaRPr lang="en-GB" sz="1800" dirty="0">
              <a:solidFill>
                <a:schemeClr val="tx2"/>
              </a:solidFill>
            </a:endParaRPr>
          </a:p>
          <a:p>
            <a:r>
              <a:rPr lang="en-GB" sz="1800" dirty="0" err="1" smtClean="0">
                <a:solidFill>
                  <a:schemeClr val="tx2"/>
                </a:solidFill>
              </a:rPr>
              <a:t>Erthyglau</a:t>
            </a:r>
            <a:r>
              <a:rPr lang="en-GB" sz="1800" dirty="0" smtClean="0">
                <a:solidFill>
                  <a:schemeClr val="tx2"/>
                </a:solidFill>
              </a:rPr>
              <a:t> </a:t>
            </a:r>
            <a:r>
              <a:rPr lang="en-GB" sz="1800" dirty="0" err="1">
                <a:solidFill>
                  <a:schemeClr val="tx2"/>
                </a:solidFill>
              </a:rPr>
              <a:t>rheolaidd</a:t>
            </a:r>
            <a:r>
              <a:rPr lang="en-GB" sz="1800" dirty="0">
                <a:solidFill>
                  <a:schemeClr val="tx2"/>
                </a:solidFill>
              </a:rPr>
              <a:t> </a:t>
            </a:r>
            <a:r>
              <a:rPr lang="en-GB" sz="1800" dirty="0" err="1" smtClean="0">
                <a:solidFill>
                  <a:schemeClr val="tx2"/>
                </a:solidFill>
              </a:rPr>
              <a:t>mewn</a:t>
            </a:r>
            <a:r>
              <a:rPr lang="en-GB" sz="1800" dirty="0" smtClean="0">
                <a:solidFill>
                  <a:schemeClr val="tx2"/>
                </a:solidFill>
              </a:rPr>
              <a:t> </a:t>
            </a:r>
            <a:r>
              <a:rPr lang="en-GB" sz="1800" dirty="0" err="1">
                <a:solidFill>
                  <a:schemeClr val="tx2"/>
                </a:solidFill>
              </a:rPr>
              <a:t>cylchgronau</a:t>
            </a:r>
            <a:r>
              <a:rPr lang="en-GB" sz="1800" dirty="0">
                <a:solidFill>
                  <a:schemeClr val="tx2"/>
                </a:solidFill>
              </a:rPr>
              <a:t> National Energy Action a </a:t>
            </a:r>
            <a:r>
              <a:rPr lang="en-GB" sz="1800" dirty="0" err="1">
                <a:solidFill>
                  <a:schemeClr val="tx2"/>
                </a:solidFill>
              </a:rPr>
              <a:t>landlordiaid</a:t>
            </a:r>
            <a:r>
              <a:rPr lang="en-GB" sz="1800" dirty="0">
                <a:solidFill>
                  <a:schemeClr val="tx2"/>
                </a:solidFill>
              </a:rPr>
              <a:t> </a:t>
            </a:r>
            <a:r>
              <a:rPr lang="en-GB" sz="1800" dirty="0" err="1" smtClean="0">
                <a:solidFill>
                  <a:schemeClr val="tx2"/>
                </a:solidFill>
              </a:rPr>
              <a:t>preifat</a:t>
            </a:r>
            <a:endParaRPr lang="en-GB" sz="1800" dirty="0" smtClean="0">
              <a:solidFill>
                <a:schemeClr val="tx2"/>
              </a:solidFill>
            </a:endParaRPr>
          </a:p>
          <a:p>
            <a:endParaRPr lang="en-GB" sz="1800" dirty="0">
              <a:solidFill>
                <a:schemeClr val="tx2"/>
              </a:solidFill>
            </a:endParaRPr>
          </a:p>
          <a:p>
            <a:r>
              <a:rPr lang="en-GB" sz="1800" dirty="0" err="1" smtClean="0">
                <a:solidFill>
                  <a:schemeClr val="tx2"/>
                </a:solidFill>
              </a:rPr>
              <a:t>Yn</a:t>
            </a:r>
            <a:r>
              <a:rPr lang="en-GB" sz="1800" dirty="0" smtClean="0">
                <a:solidFill>
                  <a:schemeClr val="tx2"/>
                </a:solidFill>
              </a:rPr>
              <a:t> </a:t>
            </a:r>
            <a:r>
              <a:rPr lang="en-GB" sz="1800" dirty="0" err="1">
                <a:solidFill>
                  <a:schemeClr val="tx2"/>
                </a:solidFill>
              </a:rPr>
              <a:t>ymgysylltu</a:t>
            </a:r>
            <a:r>
              <a:rPr lang="en-GB" sz="1800" dirty="0">
                <a:solidFill>
                  <a:schemeClr val="tx2"/>
                </a:solidFill>
              </a:rPr>
              <a:t> </a:t>
            </a:r>
            <a:r>
              <a:rPr lang="en-GB" sz="1800" dirty="0" err="1">
                <a:solidFill>
                  <a:schemeClr val="tx2"/>
                </a:solidFill>
              </a:rPr>
              <a:t>â’n</a:t>
            </a:r>
            <a:r>
              <a:rPr lang="en-GB" sz="1800" dirty="0">
                <a:solidFill>
                  <a:schemeClr val="tx2"/>
                </a:solidFill>
              </a:rPr>
              <a:t> </a:t>
            </a:r>
            <a:r>
              <a:rPr lang="en-GB" sz="1800" dirty="0" err="1">
                <a:solidFill>
                  <a:schemeClr val="tx2"/>
                </a:solidFill>
              </a:rPr>
              <a:t>tîm</a:t>
            </a:r>
            <a:r>
              <a:rPr lang="en-GB" sz="1800" dirty="0">
                <a:solidFill>
                  <a:schemeClr val="tx2"/>
                </a:solidFill>
              </a:rPr>
              <a:t> </a:t>
            </a:r>
            <a:r>
              <a:rPr lang="en-GB" sz="1800" dirty="0" err="1" smtClean="0">
                <a:solidFill>
                  <a:schemeClr val="tx2"/>
                </a:solidFill>
              </a:rPr>
              <a:t>Cyfathrebu</a:t>
            </a:r>
            <a:r>
              <a:rPr lang="en-GB" sz="1800" dirty="0" smtClean="0">
                <a:solidFill>
                  <a:schemeClr val="tx2"/>
                </a:solidFill>
              </a:rPr>
              <a:t> </a:t>
            </a:r>
            <a:r>
              <a:rPr lang="en-GB" sz="1800" dirty="0" err="1">
                <a:solidFill>
                  <a:schemeClr val="tx2"/>
                </a:solidFill>
              </a:rPr>
              <a:t>i</a:t>
            </a:r>
            <a:r>
              <a:rPr lang="en-GB" sz="1800" dirty="0">
                <a:solidFill>
                  <a:schemeClr val="tx2"/>
                </a:solidFill>
              </a:rPr>
              <a:t> </a:t>
            </a:r>
            <a:r>
              <a:rPr lang="en-GB" sz="1800" dirty="0" err="1">
                <a:solidFill>
                  <a:schemeClr val="tx2"/>
                </a:solidFill>
              </a:rPr>
              <a:t>hyrwyddo</a:t>
            </a:r>
            <a:r>
              <a:rPr lang="en-GB" sz="1800" dirty="0">
                <a:solidFill>
                  <a:schemeClr val="tx2"/>
                </a:solidFill>
              </a:rPr>
              <a:t> </a:t>
            </a:r>
            <a:r>
              <a:rPr lang="en-GB" sz="1800" dirty="0" err="1">
                <a:solidFill>
                  <a:schemeClr val="tx2"/>
                </a:solidFill>
              </a:rPr>
              <a:t>digwyddiadau</a:t>
            </a:r>
            <a:r>
              <a:rPr lang="en-GB" sz="1800" dirty="0">
                <a:solidFill>
                  <a:schemeClr val="tx2"/>
                </a:solidFill>
              </a:rPr>
              <a:t> </a:t>
            </a:r>
            <a:r>
              <a:rPr lang="en-GB" sz="1800" dirty="0" err="1">
                <a:solidFill>
                  <a:schemeClr val="tx2"/>
                </a:solidFill>
              </a:rPr>
              <a:t>cymunedol</a:t>
            </a:r>
            <a:r>
              <a:rPr lang="en-GB" sz="1800" dirty="0">
                <a:solidFill>
                  <a:schemeClr val="tx2"/>
                </a:solidFill>
              </a:rPr>
              <a:t> </a:t>
            </a:r>
            <a:r>
              <a:rPr lang="en-GB" sz="1800" dirty="0" err="1">
                <a:solidFill>
                  <a:schemeClr val="tx2"/>
                </a:solidFill>
              </a:rPr>
              <a:t>drwy</a:t>
            </a:r>
            <a:r>
              <a:rPr lang="en-GB" sz="1800" dirty="0">
                <a:solidFill>
                  <a:schemeClr val="tx2"/>
                </a:solidFill>
              </a:rPr>
              <a:t> </a:t>
            </a:r>
            <a:r>
              <a:rPr lang="en-GB" sz="1800" dirty="0" err="1">
                <a:solidFill>
                  <a:schemeClr val="tx2"/>
                </a:solidFill>
              </a:rPr>
              <a:t>ddatganiadau</a:t>
            </a:r>
            <a:r>
              <a:rPr lang="en-GB" sz="1800" dirty="0">
                <a:solidFill>
                  <a:schemeClr val="tx2"/>
                </a:solidFill>
              </a:rPr>
              <a:t> </a:t>
            </a:r>
            <a:r>
              <a:rPr lang="en-GB" sz="1800" dirty="0" err="1">
                <a:solidFill>
                  <a:schemeClr val="tx2"/>
                </a:solidFill>
              </a:rPr>
              <a:t>i’r</a:t>
            </a:r>
            <a:r>
              <a:rPr lang="en-GB" sz="1800" dirty="0">
                <a:solidFill>
                  <a:schemeClr val="tx2"/>
                </a:solidFill>
              </a:rPr>
              <a:t> </a:t>
            </a:r>
            <a:r>
              <a:rPr lang="en-GB" sz="1800" dirty="0" err="1">
                <a:solidFill>
                  <a:schemeClr val="tx2"/>
                </a:solidFill>
              </a:rPr>
              <a:t>wasg</a:t>
            </a:r>
            <a:r>
              <a:rPr lang="en-GB" sz="1800" dirty="0">
                <a:solidFill>
                  <a:schemeClr val="tx2"/>
                </a:solidFill>
              </a:rPr>
              <a:t>, </a:t>
            </a:r>
            <a:r>
              <a:rPr lang="en-GB" sz="1800" dirty="0" err="1">
                <a:solidFill>
                  <a:schemeClr val="tx2"/>
                </a:solidFill>
              </a:rPr>
              <a:t>posteri</a:t>
            </a:r>
            <a:r>
              <a:rPr lang="en-GB" sz="1800" dirty="0">
                <a:solidFill>
                  <a:schemeClr val="tx2"/>
                </a:solidFill>
              </a:rPr>
              <a:t> a </a:t>
            </a:r>
            <a:r>
              <a:rPr lang="en-GB" sz="1800" dirty="0" err="1">
                <a:solidFill>
                  <a:schemeClr val="tx2"/>
                </a:solidFill>
              </a:rPr>
              <a:t>chyfryngau</a:t>
            </a:r>
            <a:r>
              <a:rPr lang="en-GB" sz="1800" dirty="0">
                <a:solidFill>
                  <a:schemeClr val="tx2"/>
                </a:solidFill>
              </a:rPr>
              <a:t> </a:t>
            </a:r>
            <a:r>
              <a:rPr lang="en-GB" sz="1800" dirty="0" err="1" smtClean="0">
                <a:solidFill>
                  <a:schemeClr val="tx2"/>
                </a:solidFill>
              </a:rPr>
              <a:t>cymdeithasol</a:t>
            </a:r>
            <a:endParaRPr lang="en-GB" sz="1800" dirty="0" smtClean="0">
              <a:solidFill>
                <a:schemeClr val="tx2"/>
              </a:solidFill>
            </a:endParaRPr>
          </a:p>
          <a:p>
            <a:endParaRPr lang="en-GB" sz="1800" dirty="0">
              <a:solidFill>
                <a:schemeClr val="tx2"/>
              </a:solidFill>
            </a:endParaRPr>
          </a:p>
          <a:p>
            <a:r>
              <a:rPr lang="en-GB" sz="1800" dirty="0" err="1" smtClean="0">
                <a:solidFill>
                  <a:schemeClr val="tx2"/>
                </a:solidFill>
              </a:rPr>
              <a:t>Cyflwyno</a:t>
            </a:r>
            <a:r>
              <a:rPr lang="en-GB" sz="1800" dirty="0" smtClean="0">
                <a:solidFill>
                  <a:schemeClr val="tx2"/>
                </a:solidFill>
              </a:rPr>
              <a:t> </a:t>
            </a:r>
            <a:r>
              <a:rPr lang="en-GB" sz="1800" dirty="0">
                <a:solidFill>
                  <a:schemeClr val="tx2"/>
                </a:solidFill>
              </a:rPr>
              <a:t>data </a:t>
            </a:r>
            <a:r>
              <a:rPr lang="en-GB" sz="1800" dirty="0" err="1">
                <a:solidFill>
                  <a:schemeClr val="tx2"/>
                </a:solidFill>
              </a:rPr>
              <a:t>mapio</a:t>
            </a:r>
            <a:r>
              <a:rPr lang="en-GB" sz="1800" dirty="0">
                <a:solidFill>
                  <a:schemeClr val="tx2"/>
                </a:solidFill>
              </a:rPr>
              <a:t> FFRES </a:t>
            </a:r>
            <a:r>
              <a:rPr lang="en-GB" sz="1800" dirty="0" err="1">
                <a:solidFill>
                  <a:schemeClr val="tx2"/>
                </a:solidFill>
              </a:rPr>
              <a:t>i</a:t>
            </a:r>
            <a:r>
              <a:rPr lang="en-GB" sz="1800" dirty="0">
                <a:solidFill>
                  <a:schemeClr val="tx2"/>
                </a:solidFill>
              </a:rPr>
              <a:t> </a:t>
            </a:r>
            <a:r>
              <a:rPr lang="en-GB" sz="1800" dirty="0" err="1">
                <a:solidFill>
                  <a:schemeClr val="tx2"/>
                </a:solidFill>
              </a:rPr>
              <a:t>fwy</a:t>
            </a:r>
            <a:r>
              <a:rPr lang="en-GB" sz="1800" dirty="0">
                <a:solidFill>
                  <a:schemeClr val="tx2"/>
                </a:solidFill>
              </a:rPr>
              <a:t> o </a:t>
            </a:r>
            <a:r>
              <a:rPr lang="en-GB" sz="1800" dirty="0" err="1">
                <a:solidFill>
                  <a:schemeClr val="tx2"/>
                </a:solidFill>
              </a:rPr>
              <a:t>awdurdodau</a:t>
            </a:r>
            <a:r>
              <a:rPr lang="en-GB" sz="1800" dirty="0">
                <a:solidFill>
                  <a:schemeClr val="tx2"/>
                </a:solidFill>
              </a:rPr>
              <a:t> </a:t>
            </a:r>
            <a:r>
              <a:rPr lang="en-GB" sz="1800" dirty="0" err="1">
                <a:solidFill>
                  <a:schemeClr val="tx2"/>
                </a:solidFill>
              </a:rPr>
              <a:t>lleol</a:t>
            </a:r>
            <a:r>
              <a:rPr lang="en-GB" sz="1800" dirty="0">
                <a:solidFill>
                  <a:schemeClr val="tx2"/>
                </a:solidFill>
              </a:rPr>
              <a:t> </a:t>
            </a:r>
            <a:r>
              <a:rPr lang="en-GB" sz="1800" dirty="0" err="1">
                <a:solidFill>
                  <a:schemeClr val="tx2"/>
                </a:solidFill>
              </a:rPr>
              <a:t>yn</a:t>
            </a:r>
            <a:r>
              <a:rPr lang="en-GB" sz="1800" dirty="0">
                <a:solidFill>
                  <a:schemeClr val="tx2"/>
                </a:solidFill>
              </a:rPr>
              <a:t> </a:t>
            </a:r>
            <a:r>
              <a:rPr lang="en-GB" sz="1800" dirty="0" err="1" smtClean="0">
                <a:solidFill>
                  <a:schemeClr val="tx2"/>
                </a:solidFill>
              </a:rPr>
              <a:t>cynnwys</a:t>
            </a:r>
            <a:r>
              <a:rPr lang="en-GB" sz="1800" dirty="0" smtClean="0">
                <a:solidFill>
                  <a:schemeClr val="tx2"/>
                </a:solidFill>
              </a:rPr>
              <a:t> </a:t>
            </a:r>
            <a:r>
              <a:rPr lang="en-GB" sz="1800" dirty="0" err="1" smtClean="0">
                <a:solidFill>
                  <a:schemeClr val="tx2"/>
                </a:solidFill>
              </a:rPr>
              <a:t>Cernyw</a:t>
            </a:r>
            <a:r>
              <a:rPr lang="en-GB" sz="1800" dirty="0">
                <a:solidFill>
                  <a:schemeClr val="tx2"/>
                </a:solidFill>
              </a:rPr>
              <a:t>, </a:t>
            </a:r>
            <a:r>
              <a:rPr lang="en-GB" sz="1800" dirty="0" err="1">
                <a:solidFill>
                  <a:schemeClr val="tx2"/>
                </a:solidFill>
              </a:rPr>
              <a:t>Caerdydd</a:t>
            </a:r>
            <a:r>
              <a:rPr lang="en-GB" sz="1800" dirty="0">
                <a:solidFill>
                  <a:schemeClr val="tx2"/>
                </a:solidFill>
              </a:rPr>
              <a:t> a Sir y </a:t>
            </a:r>
            <a:r>
              <a:rPr lang="en-GB" sz="1800" dirty="0" err="1">
                <a:solidFill>
                  <a:schemeClr val="tx2"/>
                </a:solidFill>
              </a:rPr>
              <a:t>Fflint</a:t>
            </a:r>
            <a:endParaRPr lang="en-GB" sz="1800" dirty="0">
              <a:solidFill>
                <a:schemeClr val="tx2"/>
              </a:solidFill>
            </a:endParaRPr>
          </a:p>
          <a:p>
            <a:endParaRPr lang="en-GB" sz="1800" dirty="0">
              <a:solidFill>
                <a:schemeClr val="tx2"/>
              </a:solidFill>
            </a:endParaRPr>
          </a:p>
        </p:txBody>
      </p:sp>
    </p:spTree>
    <p:extLst>
      <p:ext uri="{BB962C8B-B14F-4D97-AF65-F5344CB8AC3E}">
        <p14:creationId xmlns:p14="http://schemas.microsoft.com/office/powerpoint/2010/main" val="33263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268761"/>
            <a:ext cx="8229600" cy="4680520"/>
          </a:xfrm>
        </p:spPr>
        <p:txBody>
          <a:bodyPr/>
          <a:lstStyle/>
          <a:p>
            <a:endParaRPr lang="en-GB"/>
          </a:p>
        </p:txBody>
      </p:sp>
      <p:sp>
        <p:nvSpPr>
          <p:cNvPr id="4" name="Slide Number Placeholder 3"/>
          <p:cNvSpPr>
            <a:spLocks noGrp="1"/>
          </p:cNvSpPr>
          <p:nvPr>
            <p:ph type="sldNum" sz="quarter" idx="12"/>
          </p:nvPr>
        </p:nvSpPr>
        <p:spPr/>
        <p:txBody>
          <a:bodyPr/>
          <a:lstStyle/>
          <a:p>
            <a:fld id="{490165BC-DBA7-4530-8926-81165AFC8D69}" type="slidenum">
              <a:rPr lang="en-GB" smtClean="0"/>
              <a:t>4</a:t>
            </a:fld>
            <a:endParaRPr lang="en-GB"/>
          </a:p>
        </p:txBody>
      </p:sp>
      <p:sp>
        <p:nvSpPr>
          <p:cNvPr id="7" name="Slide Number Placeholder 3"/>
          <p:cNvSpPr txBox="1">
            <a:spLocks/>
          </p:cNvSpPr>
          <p:nvPr/>
        </p:nvSpPr>
        <p:spPr>
          <a:xfrm>
            <a:off x="8788069" y="5788880"/>
            <a:ext cx="39002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0165BC-DBA7-4530-8926-81165AFC8D69}" type="slidenum">
              <a:rPr lang="en-GB" smtClean="0"/>
              <a:pPr/>
              <a:t>4</a:t>
            </a:fld>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180"/>
            <a:ext cx="9115119" cy="67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15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594916"/>
          </a:xfrm>
        </p:spPr>
        <p:txBody>
          <a:bodyPr>
            <a:noAutofit/>
          </a:bodyPr>
          <a:lstStyle/>
          <a:p>
            <a:r>
              <a:rPr lang="en-GB" sz="2000" dirty="0" err="1"/>
              <a:t>Rhoi</a:t>
            </a:r>
            <a:r>
              <a:rPr lang="en-GB" sz="2000" dirty="0"/>
              <a:t> </a:t>
            </a:r>
            <a:r>
              <a:rPr lang="en-GB" sz="2000" dirty="0" err="1"/>
              <a:t>cymorth</a:t>
            </a:r>
            <a:r>
              <a:rPr lang="en-GB" sz="2000" dirty="0"/>
              <a:t> </a:t>
            </a:r>
            <a:r>
              <a:rPr lang="en-GB" sz="2000" dirty="0" err="1"/>
              <a:t>i’r</a:t>
            </a:r>
            <a:r>
              <a:rPr lang="en-GB" sz="2000" dirty="0"/>
              <a:t> </a:t>
            </a:r>
            <a:r>
              <a:rPr lang="en-GB" sz="2000" dirty="0" err="1"/>
              <a:t>tlawd</a:t>
            </a:r>
            <a:r>
              <a:rPr lang="en-GB" sz="2000" dirty="0"/>
              <a:t> o ran </a:t>
            </a:r>
            <a:r>
              <a:rPr lang="en-GB" sz="2000" dirty="0" err="1"/>
              <a:t>tanwydd</a:t>
            </a:r>
            <a:r>
              <a:rPr lang="en-GB" sz="2000" dirty="0"/>
              <a:t> – </a:t>
            </a:r>
            <a:r>
              <a:rPr lang="en-GB" sz="2000" dirty="0" err="1"/>
              <a:t>yr</a:t>
            </a:r>
            <a:r>
              <a:rPr lang="en-GB" sz="2000" dirty="0"/>
              <a:t> </a:t>
            </a:r>
            <a:r>
              <a:rPr lang="en-GB" sz="2000" dirty="0" err="1"/>
              <a:t>hyn</a:t>
            </a:r>
            <a:r>
              <a:rPr lang="en-GB" sz="2000" dirty="0"/>
              <a:t> </a:t>
            </a:r>
            <a:r>
              <a:rPr lang="en-GB" sz="2000" dirty="0" err="1"/>
              <a:t>rydym</a:t>
            </a:r>
            <a:r>
              <a:rPr lang="en-GB" sz="2000" dirty="0"/>
              <a:t> </a:t>
            </a:r>
            <a:r>
              <a:rPr lang="en-GB" sz="2000" dirty="0" err="1"/>
              <a:t>yn</a:t>
            </a:r>
            <a:r>
              <a:rPr lang="en-GB" sz="2000" dirty="0"/>
              <a:t> </a:t>
            </a:r>
            <a:r>
              <a:rPr lang="en-GB" sz="2000" dirty="0" err="1"/>
              <a:t>ei</a:t>
            </a:r>
            <a:r>
              <a:rPr lang="en-GB" sz="2000" dirty="0"/>
              <a:t> </a:t>
            </a:r>
            <a:r>
              <a:rPr lang="en-GB" sz="2000" dirty="0" err="1"/>
              <a:t>gynllunio</a:t>
            </a:r>
            <a:r>
              <a:rPr lang="en-GB" sz="2000" dirty="0"/>
              <a:t> </a:t>
            </a:r>
            <a:r>
              <a:rPr lang="en-GB" sz="2000" dirty="0" err="1"/>
              <a:t>nesaf</a:t>
            </a:r>
            <a:endParaRPr lang="en-GB" sz="2000" dirty="0"/>
          </a:p>
        </p:txBody>
      </p:sp>
      <p:sp>
        <p:nvSpPr>
          <p:cNvPr id="3" name="Content Placeholder 2"/>
          <p:cNvSpPr>
            <a:spLocks noGrp="1"/>
          </p:cNvSpPr>
          <p:nvPr>
            <p:ph idx="1"/>
          </p:nvPr>
        </p:nvSpPr>
        <p:spPr/>
        <p:txBody>
          <a:bodyPr>
            <a:normAutofit/>
          </a:bodyPr>
          <a:lstStyle/>
          <a:p>
            <a:pPr marL="457200" lvl="1" indent="0">
              <a:buNone/>
            </a:pPr>
            <a:endParaRPr lang="en-GB" dirty="0"/>
          </a:p>
          <a:p>
            <a:pPr lvl="1"/>
            <a:endParaRPr lang="en-GB" dirty="0"/>
          </a:p>
        </p:txBody>
      </p:sp>
      <p:sp>
        <p:nvSpPr>
          <p:cNvPr id="4" name="Slide Number Placeholder 3"/>
          <p:cNvSpPr>
            <a:spLocks noGrp="1"/>
          </p:cNvSpPr>
          <p:nvPr>
            <p:ph type="sldNum" sz="quarter" idx="12"/>
          </p:nvPr>
        </p:nvSpPr>
        <p:spPr/>
        <p:txBody>
          <a:bodyPr/>
          <a:lstStyle/>
          <a:p>
            <a:fld id="{490165BC-DBA7-4530-8926-81165AFC8D69}" type="slidenum">
              <a:rPr lang="en-GB" smtClean="0">
                <a:solidFill>
                  <a:srgbClr val="445A69"/>
                </a:solidFill>
              </a:rPr>
              <a:pPr/>
              <a:t>40</a:t>
            </a:fld>
            <a:endParaRPr lang="en-GB" dirty="0">
              <a:solidFill>
                <a:srgbClr val="445A69"/>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779353736"/>
              </p:ext>
            </p:extLst>
          </p:nvPr>
        </p:nvGraphicFramePr>
        <p:xfrm>
          <a:off x="539553" y="1397000"/>
          <a:ext cx="7920880" cy="3336230"/>
        </p:xfrm>
        <a:graphic>
          <a:graphicData uri="http://schemas.openxmlformats.org/drawingml/2006/table">
            <a:tbl>
              <a:tblPr firstRow="1" bandRow="1">
                <a:tableStyleId>{5C22544A-7EE6-4342-B048-85BDC9FD1C3A}</a:tableStyleId>
              </a:tblPr>
              <a:tblGrid>
                <a:gridCol w="3096343">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260141">
                  <a:extLst>
                    <a:ext uri="{9D8B030D-6E8A-4147-A177-3AD203B41FA5}">
                      <a16:colId xmlns:a16="http://schemas.microsoft.com/office/drawing/2014/main" xmlns="" val="20002"/>
                    </a:ext>
                  </a:extLst>
                </a:gridCol>
                <a:gridCol w="1980220">
                  <a:extLst>
                    <a:ext uri="{9D8B030D-6E8A-4147-A177-3AD203B41FA5}">
                      <a16:colId xmlns:a16="http://schemas.microsoft.com/office/drawing/2014/main" xmlns="" val="20003"/>
                    </a:ext>
                  </a:extLst>
                </a:gridCol>
              </a:tblGrid>
              <a:tr h="723235">
                <a:tc>
                  <a:txBody>
                    <a:bodyPr/>
                    <a:lstStyle/>
                    <a:p>
                      <a:r>
                        <a:rPr lang="en-GB" sz="1600" dirty="0" err="1" smtClean="0">
                          <a:solidFill>
                            <a:schemeClr val="accent6"/>
                          </a:solidFill>
                          <a:latin typeface="Arial" panose="020B0604020202020204" pitchFamily="34" charset="0"/>
                          <a:cs typeface="Arial" panose="020B0604020202020204" pitchFamily="34" charset="0"/>
                        </a:rPr>
                        <a:t>Menter</a:t>
                      </a:r>
                      <a:endParaRPr lang="en-GB" sz="1600" dirty="0">
                        <a:solidFill>
                          <a:schemeClr val="accent6"/>
                        </a:solidFill>
                        <a:latin typeface="Arial" panose="020B0604020202020204" pitchFamily="34" charset="0"/>
                        <a:cs typeface="Arial" panose="020B0604020202020204" pitchFamily="34" charset="0"/>
                      </a:endParaRPr>
                    </a:p>
                  </a:txBody>
                  <a:tcPr>
                    <a:solidFill>
                      <a:srgbClr val="C5F808"/>
                    </a:solidFill>
                  </a:tcPr>
                </a:tc>
                <a:tc>
                  <a:txBody>
                    <a:bodyPr/>
                    <a:lstStyle/>
                    <a:p>
                      <a:r>
                        <a:rPr lang="en-GB" sz="1600" dirty="0" err="1" smtClean="0">
                          <a:solidFill>
                            <a:schemeClr val="accent6"/>
                          </a:solidFill>
                          <a:latin typeface="Arial" panose="020B0604020202020204" pitchFamily="34" charset="0"/>
                          <a:cs typeface="Arial" panose="020B0604020202020204" pitchFamily="34" charset="0"/>
                        </a:rPr>
                        <a:t>Buddsoddiad</a:t>
                      </a:r>
                      <a:endParaRPr lang="en-GB" sz="1600" dirty="0">
                        <a:solidFill>
                          <a:schemeClr val="accent6"/>
                        </a:solidFill>
                        <a:latin typeface="Arial" panose="020B0604020202020204" pitchFamily="34" charset="0"/>
                        <a:cs typeface="Arial" panose="020B0604020202020204" pitchFamily="34" charset="0"/>
                      </a:endParaRPr>
                    </a:p>
                  </a:txBody>
                  <a:tcPr>
                    <a:solidFill>
                      <a:srgbClr val="C5F808"/>
                    </a:solidFill>
                  </a:tcPr>
                </a:tc>
                <a:tc>
                  <a:txBody>
                    <a:bodyPr/>
                    <a:lstStyle/>
                    <a:p>
                      <a:r>
                        <a:rPr lang="en-GB" sz="1600" dirty="0" err="1" smtClean="0">
                          <a:solidFill>
                            <a:schemeClr val="accent6"/>
                          </a:solidFill>
                          <a:latin typeface="Arial" panose="020B0604020202020204" pitchFamily="34" charset="0"/>
                          <a:cs typeface="Arial" panose="020B0604020202020204" pitchFamily="34" charset="0"/>
                        </a:rPr>
                        <a:t>Cyfnod</a:t>
                      </a:r>
                      <a:endParaRPr lang="en-GB" sz="1600" dirty="0">
                        <a:solidFill>
                          <a:schemeClr val="accent6"/>
                        </a:solidFill>
                        <a:latin typeface="Arial" panose="020B0604020202020204" pitchFamily="34" charset="0"/>
                        <a:cs typeface="Arial" panose="020B0604020202020204" pitchFamily="34" charset="0"/>
                      </a:endParaRPr>
                    </a:p>
                  </a:txBody>
                  <a:tcPr>
                    <a:solidFill>
                      <a:srgbClr val="C5F808"/>
                    </a:solidFill>
                  </a:tcPr>
                </a:tc>
                <a:tc>
                  <a:txBody>
                    <a:bodyPr/>
                    <a:lstStyle/>
                    <a:p>
                      <a:r>
                        <a:rPr lang="en-GB" sz="1600" dirty="0" err="1" smtClean="0">
                          <a:solidFill>
                            <a:schemeClr val="accent6"/>
                          </a:solidFill>
                          <a:latin typeface="Arial" panose="020B0604020202020204" pitchFamily="34" charset="0"/>
                          <a:cs typeface="Arial" panose="020B0604020202020204" pitchFamily="34" charset="0"/>
                        </a:rPr>
                        <a:t>Cwsmeriaid</a:t>
                      </a:r>
                      <a:r>
                        <a:rPr lang="en-GB" sz="1600" dirty="0" smtClean="0">
                          <a:solidFill>
                            <a:schemeClr val="accent6"/>
                          </a:solidFill>
                          <a:latin typeface="Arial" panose="020B0604020202020204" pitchFamily="34" charset="0"/>
                          <a:cs typeface="Arial" panose="020B0604020202020204" pitchFamily="34" charset="0"/>
                        </a:rPr>
                        <a:t> a </a:t>
                      </a:r>
                      <a:r>
                        <a:rPr lang="en-GB" sz="1600" dirty="0" err="1" smtClean="0">
                          <a:solidFill>
                            <a:schemeClr val="accent6"/>
                          </a:solidFill>
                          <a:latin typeface="Arial" panose="020B0604020202020204" pitchFamily="34" charset="0"/>
                          <a:cs typeface="Arial" panose="020B0604020202020204" pitchFamily="34" charset="0"/>
                        </a:rPr>
                        <a:t>gafodd</a:t>
                      </a:r>
                      <a:r>
                        <a:rPr lang="en-GB" sz="1600" dirty="0" smtClean="0">
                          <a:solidFill>
                            <a:schemeClr val="accent6"/>
                          </a:solidFill>
                          <a:latin typeface="Arial" panose="020B0604020202020204" pitchFamily="34" charset="0"/>
                          <a:cs typeface="Arial" panose="020B0604020202020204" pitchFamily="34" charset="0"/>
                        </a:rPr>
                        <a:t> </a:t>
                      </a:r>
                      <a:r>
                        <a:rPr lang="en-GB" sz="1600" dirty="0" err="1" smtClean="0">
                          <a:solidFill>
                            <a:schemeClr val="accent6"/>
                          </a:solidFill>
                          <a:latin typeface="Arial" panose="020B0604020202020204" pitchFamily="34" charset="0"/>
                          <a:cs typeface="Arial" panose="020B0604020202020204" pitchFamily="34" charset="0"/>
                        </a:rPr>
                        <a:t>eu</a:t>
                      </a:r>
                      <a:r>
                        <a:rPr lang="en-GB" sz="1600" dirty="0" smtClean="0">
                          <a:solidFill>
                            <a:schemeClr val="accent6"/>
                          </a:solidFill>
                          <a:latin typeface="Arial" panose="020B0604020202020204" pitchFamily="34" charset="0"/>
                          <a:cs typeface="Arial" panose="020B0604020202020204" pitchFamily="34" charset="0"/>
                        </a:rPr>
                        <a:t> </a:t>
                      </a:r>
                      <a:r>
                        <a:rPr lang="en-GB" sz="1600" dirty="0" err="1" smtClean="0">
                          <a:solidFill>
                            <a:schemeClr val="accent6"/>
                          </a:solidFill>
                          <a:latin typeface="Arial" panose="020B0604020202020204" pitchFamily="34" charset="0"/>
                          <a:cs typeface="Arial" panose="020B0604020202020204" pitchFamily="34" charset="0"/>
                        </a:rPr>
                        <a:t>helpu</a:t>
                      </a:r>
                      <a:endParaRPr lang="en-GB" sz="1600" dirty="0">
                        <a:solidFill>
                          <a:schemeClr val="accent6"/>
                        </a:solidFill>
                        <a:latin typeface="Arial" panose="020B0604020202020204" pitchFamily="34" charset="0"/>
                        <a:cs typeface="Arial" panose="020B0604020202020204" pitchFamily="34" charset="0"/>
                      </a:endParaRPr>
                    </a:p>
                  </a:txBody>
                  <a:tcPr>
                    <a:solidFill>
                      <a:srgbClr val="C5F808"/>
                    </a:solidFill>
                  </a:tcPr>
                </a:tc>
                <a:extLst>
                  <a:ext uri="{0D108BD9-81ED-4DB2-BD59-A6C34878D82A}">
                    <a16:rowId xmlns:a16="http://schemas.microsoft.com/office/drawing/2014/main" xmlns="" val="10000"/>
                  </a:ext>
                </a:extLst>
              </a:tr>
              <a:tr h="723235">
                <a:tc>
                  <a:txBody>
                    <a:bodyPr/>
                    <a:lstStyle/>
                    <a:p>
                      <a:r>
                        <a:rPr lang="en-GB" sz="1400" dirty="0" err="1" smtClean="0">
                          <a:solidFill>
                            <a:schemeClr val="bg1"/>
                          </a:solidFill>
                          <a:latin typeface="Arial" panose="020B0604020202020204" pitchFamily="34" charset="0"/>
                          <a:cs typeface="Arial" panose="020B0604020202020204" pitchFamily="34" charset="0"/>
                        </a:rPr>
                        <a:t>Cyflwyno</a:t>
                      </a:r>
                      <a:r>
                        <a:rPr lang="en-GB" sz="1400" dirty="0" smtClean="0">
                          <a:solidFill>
                            <a:schemeClr val="bg1"/>
                          </a:solidFill>
                          <a:latin typeface="Arial" panose="020B0604020202020204" pitchFamily="34" charset="0"/>
                          <a:cs typeface="Arial" panose="020B0604020202020204" pitchFamily="34" charset="0"/>
                        </a:rPr>
                        <a:t> offer </a:t>
                      </a:r>
                      <a:r>
                        <a:rPr lang="en-GB" sz="1400" dirty="0" err="1" smtClean="0">
                          <a:solidFill>
                            <a:schemeClr val="bg1"/>
                          </a:solidFill>
                          <a:latin typeface="Arial" panose="020B0604020202020204" pitchFamily="34" charset="0"/>
                          <a:cs typeface="Arial" panose="020B0604020202020204" pitchFamily="34" charset="0"/>
                        </a:rPr>
                        <a:t>mapio</a:t>
                      </a:r>
                      <a:r>
                        <a:rPr lang="en-GB" sz="1400" dirty="0" smtClean="0">
                          <a:solidFill>
                            <a:schemeClr val="bg1"/>
                          </a:solidFill>
                          <a:latin typeface="Arial" panose="020B0604020202020204" pitchFamily="34" charset="0"/>
                          <a:cs typeface="Arial" panose="020B0604020202020204" pitchFamily="34" charset="0"/>
                        </a:rPr>
                        <a:t> data FRES </a:t>
                      </a:r>
                      <a:r>
                        <a:rPr lang="en-GB" sz="1400" dirty="0" err="1" smtClean="0">
                          <a:solidFill>
                            <a:schemeClr val="bg1"/>
                          </a:solidFill>
                          <a:latin typeface="Arial" panose="020B0604020202020204" pitchFamily="34" charset="0"/>
                          <a:cs typeface="Arial" panose="020B0604020202020204" pitchFamily="34" charset="0"/>
                        </a:rPr>
                        <a:t>i</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awdurdodau</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lleol</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i</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nodi</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cartrefi</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sy’n</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agored</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i</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niwed</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gan</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helpu</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i</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dargedu</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cyllid</a:t>
                      </a:r>
                      <a:endParaRPr lang="en-GB" sz="1400" dirty="0">
                        <a:solidFill>
                          <a:schemeClr val="bg1"/>
                        </a:solidFill>
                        <a:latin typeface="Arial" panose="020B0604020202020204" pitchFamily="34" charset="0"/>
                        <a:cs typeface="Arial" panose="020B0604020202020204" pitchFamily="34" charset="0"/>
                      </a:endParaRP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£90k</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2 </a:t>
                      </a:r>
                      <a:r>
                        <a:rPr lang="en-GB" sz="1400" dirty="0" err="1" smtClean="0">
                          <a:solidFill>
                            <a:schemeClr val="bg1"/>
                          </a:solidFill>
                          <a:latin typeface="Arial" panose="020B0604020202020204" pitchFamily="34" charset="0"/>
                          <a:cs typeface="Arial" panose="020B0604020202020204" pitchFamily="34" charset="0"/>
                        </a:rPr>
                        <a:t>flynedd</a:t>
                      </a:r>
                      <a:endParaRPr lang="en-GB" sz="1400" dirty="0">
                        <a:solidFill>
                          <a:schemeClr val="bg1"/>
                        </a:solidFill>
                        <a:latin typeface="Arial" panose="020B0604020202020204" pitchFamily="34" charset="0"/>
                        <a:cs typeface="Arial" panose="020B0604020202020204" pitchFamily="34" charset="0"/>
                      </a:endParaRPr>
                    </a:p>
                  </a:txBody>
                  <a:tcPr>
                    <a:solidFill>
                      <a:srgbClr val="1CBECA"/>
                    </a:solidFill>
                  </a:tcPr>
                </a:tc>
                <a:tc>
                  <a:txBody>
                    <a:bodyPr/>
                    <a:lstStyle/>
                    <a:p>
                      <a:r>
                        <a:rPr lang="en-GB" sz="1400" dirty="0" smtClean="0">
                          <a:solidFill>
                            <a:schemeClr val="bg1"/>
                          </a:solidFill>
                          <a:latin typeface="Arial" panose="020B0604020202020204" pitchFamily="34" charset="0"/>
                          <a:cs typeface="Arial" panose="020B0604020202020204" pitchFamily="34" charset="0"/>
                        </a:rPr>
                        <a:t>6 o </a:t>
                      </a:r>
                      <a:r>
                        <a:rPr lang="en-GB" sz="1400" dirty="0" err="1" smtClean="0">
                          <a:solidFill>
                            <a:schemeClr val="bg1"/>
                          </a:solidFill>
                          <a:latin typeface="Arial" panose="020B0604020202020204" pitchFamily="34" charset="0"/>
                          <a:cs typeface="Arial" panose="020B0604020202020204" pitchFamily="34" charset="0"/>
                        </a:rPr>
                        <a:t>gynghorau</a:t>
                      </a:r>
                      <a:r>
                        <a:rPr lang="en-GB" sz="1400" dirty="0" smtClean="0">
                          <a:solidFill>
                            <a:schemeClr val="bg1"/>
                          </a:solidFill>
                          <a:latin typeface="Arial" panose="020B0604020202020204" pitchFamily="34" charset="0"/>
                          <a:cs typeface="Arial" panose="020B0604020202020204" pitchFamily="34" charset="0"/>
                        </a:rPr>
                        <a:t> 600 o </a:t>
                      </a:r>
                      <a:r>
                        <a:rPr lang="en-GB" sz="1400" dirty="0" err="1" smtClean="0">
                          <a:solidFill>
                            <a:schemeClr val="bg1"/>
                          </a:solidFill>
                          <a:latin typeface="Arial" panose="020B0604020202020204" pitchFamily="34" charset="0"/>
                          <a:cs typeface="Arial" panose="020B0604020202020204" pitchFamily="34" charset="0"/>
                        </a:rPr>
                        <a:t>gartrefi’n</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derbyn</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mesurau</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effeithlonrwydd</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ynni</a:t>
                      </a:r>
                      <a:endParaRPr lang="en-GB" sz="1400" dirty="0">
                        <a:solidFill>
                          <a:schemeClr val="bg1"/>
                        </a:solidFill>
                        <a:latin typeface="Arial" panose="020B0604020202020204" pitchFamily="34" charset="0"/>
                        <a:cs typeface="Arial" panose="020B0604020202020204" pitchFamily="34" charset="0"/>
                      </a:endParaRPr>
                    </a:p>
                  </a:txBody>
                  <a:tcPr>
                    <a:solidFill>
                      <a:srgbClr val="1CBECA"/>
                    </a:solidFill>
                  </a:tcPr>
                </a:tc>
                <a:extLst>
                  <a:ext uri="{0D108BD9-81ED-4DB2-BD59-A6C34878D82A}">
                    <a16:rowId xmlns:a16="http://schemas.microsoft.com/office/drawing/2014/main" xmlns="" val="10001"/>
                  </a:ext>
                </a:extLst>
              </a:tr>
              <a:tr h="723235">
                <a:tc>
                  <a:txBody>
                    <a:bodyPr/>
                    <a:lstStyle/>
                    <a:p>
                      <a:r>
                        <a:rPr lang="en-GB" sz="1400" dirty="0" err="1" smtClean="0">
                          <a:solidFill>
                            <a:schemeClr val="bg1"/>
                          </a:solidFill>
                          <a:latin typeface="Arial" panose="020B0604020202020204" pitchFamily="34" charset="0"/>
                          <a:cs typeface="Arial" panose="020B0604020202020204" pitchFamily="34" charset="0"/>
                        </a:rPr>
                        <a:t>Ehangu</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canolfannau</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tlodi</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tanwydd</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yn</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dilyn</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treialon</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Caerdydd</a:t>
                      </a:r>
                      <a:r>
                        <a:rPr lang="en-GB" sz="1400" dirty="0" smtClean="0">
                          <a:solidFill>
                            <a:schemeClr val="bg1"/>
                          </a:solidFill>
                          <a:latin typeface="Arial" panose="020B0604020202020204" pitchFamily="34" charset="0"/>
                          <a:cs typeface="Arial" panose="020B0604020202020204" pitchFamily="34" charset="0"/>
                        </a:rPr>
                        <a:t> a Sir y </a:t>
                      </a:r>
                      <a:r>
                        <a:rPr lang="en-GB" sz="1400" dirty="0" err="1" smtClean="0">
                          <a:solidFill>
                            <a:schemeClr val="bg1"/>
                          </a:solidFill>
                          <a:latin typeface="Arial" panose="020B0604020202020204" pitchFamily="34" charset="0"/>
                          <a:cs typeface="Arial" panose="020B0604020202020204" pitchFamily="34" charset="0"/>
                        </a:rPr>
                        <a:t>Fflint</a:t>
                      </a:r>
                      <a:r>
                        <a:rPr lang="en-GB" sz="1400" dirty="0" smtClean="0">
                          <a:solidFill>
                            <a:schemeClr val="bg1"/>
                          </a:solidFill>
                          <a:latin typeface="Arial" panose="020B0604020202020204" pitchFamily="34" charset="0"/>
                          <a:cs typeface="Arial" panose="020B0604020202020204" pitchFamily="34" charset="0"/>
                        </a:rPr>
                        <a:t> (de </a:t>
                      </a:r>
                      <a:r>
                        <a:rPr lang="en-GB" sz="1400" dirty="0" err="1" smtClean="0">
                          <a:solidFill>
                            <a:schemeClr val="bg1"/>
                          </a:solidFill>
                          <a:latin typeface="Arial" panose="020B0604020202020204" pitchFamily="34" charset="0"/>
                          <a:cs typeface="Arial" panose="020B0604020202020204" pitchFamily="34" charset="0"/>
                        </a:rPr>
                        <a:t>orllewin</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Lloegr</a:t>
                      </a:r>
                      <a:r>
                        <a:rPr lang="en-GB" sz="1400" dirty="0" smtClean="0">
                          <a:solidFill>
                            <a:schemeClr val="bg1"/>
                          </a:solidFill>
                          <a:latin typeface="Arial" panose="020B0604020202020204" pitchFamily="34" charset="0"/>
                          <a:cs typeface="Arial" panose="020B0604020202020204" pitchFamily="34" charset="0"/>
                        </a:rPr>
                        <a:t> a </a:t>
                      </a:r>
                      <a:r>
                        <a:rPr lang="en-GB" sz="1400" dirty="0" err="1" smtClean="0">
                          <a:solidFill>
                            <a:schemeClr val="bg1"/>
                          </a:solidFill>
                          <a:latin typeface="Arial" panose="020B0604020202020204" pitchFamily="34" charset="0"/>
                          <a:cs typeface="Arial" panose="020B0604020202020204" pitchFamily="34" charset="0"/>
                        </a:rPr>
                        <a:t>Chymru</a:t>
                      </a:r>
                      <a:r>
                        <a:rPr lang="en-GB" sz="1400" dirty="0" smtClean="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£390k</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18 </a:t>
                      </a:r>
                      <a:r>
                        <a:rPr lang="en-GB" sz="1400" dirty="0" err="1" smtClean="0">
                          <a:solidFill>
                            <a:schemeClr val="bg1"/>
                          </a:solidFill>
                          <a:latin typeface="Arial" panose="020B0604020202020204" pitchFamily="34" charset="0"/>
                          <a:cs typeface="Arial" panose="020B0604020202020204" pitchFamily="34" charset="0"/>
                        </a:rPr>
                        <a:t>mis</a:t>
                      </a:r>
                      <a:endParaRPr lang="en-GB" sz="1400" dirty="0">
                        <a:solidFill>
                          <a:schemeClr val="bg1"/>
                        </a:solidFill>
                        <a:latin typeface="Arial" panose="020B0604020202020204" pitchFamily="34" charset="0"/>
                        <a:cs typeface="Arial" panose="020B0604020202020204" pitchFamily="34" charset="0"/>
                      </a:endParaRPr>
                    </a:p>
                  </a:txBody>
                  <a:tcPr>
                    <a:solidFill>
                      <a:srgbClr val="1CBECA"/>
                    </a:solidFill>
                  </a:tcPr>
                </a:tc>
                <a:tc>
                  <a:txBody>
                    <a:bodyPr/>
                    <a:lstStyle/>
                    <a:p>
                      <a:r>
                        <a:rPr lang="en-GB" sz="1400" dirty="0" smtClean="0">
                          <a:solidFill>
                            <a:schemeClr val="bg1"/>
                          </a:solidFill>
                          <a:latin typeface="Arial" panose="020B0604020202020204" pitchFamily="34" charset="0"/>
                          <a:cs typeface="Arial" panose="020B0604020202020204" pitchFamily="34" charset="0"/>
                        </a:rPr>
                        <a:t>6 o </a:t>
                      </a:r>
                      <a:r>
                        <a:rPr lang="en-GB" sz="1400" dirty="0" err="1" smtClean="0">
                          <a:solidFill>
                            <a:schemeClr val="bg1"/>
                          </a:solidFill>
                          <a:latin typeface="Arial" panose="020B0604020202020204" pitchFamily="34" charset="0"/>
                          <a:cs typeface="Arial" panose="020B0604020202020204" pitchFamily="34" charset="0"/>
                        </a:rPr>
                        <a:t>gynghorau</a:t>
                      </a:r>
                      <a:r>
                        <a:rPr lang="en-GB" sz="1400" dirty="0" smtClean="0">
                          <a:solidFill>
                            <a:schemeClr val="bg1"/>
                          </a:solidFill>
                          <a:latin typeface="Arial" panose="020B0604020202020204" pitchFamily="34" charset="0"/>
                          <a:cs typeface="Arial" panose="020B0604020202020204" pitchFamily="34" charset="0"/>
                        </a:rPr>
                        <a:t> 9000 o </a:t>
                      </a:r>
                      <a:r>
                        <a:rPr lang="en-GB" sz="1400" dirty="0" err="1" smtClean="0">
                          <a:solidFill>
                            <a:schemeClr val="bg1"/>
                          </a:solidFill>
                          <a:latin typeface="Arial" panose="020B0604020202020204" pitchFamily="34" charset="0"/>
                          <a:cs typeface="Arial" panose="020B0604020202020204" pitchFamily="34" charset="0"/>
                        </a:rPr>
                        <a:t>gartrefi</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wedi</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cael</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cyngor</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ar</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ynni</a:t>
                      </a:r>
                      <a:r>
                        <a:rPr lang="en-GB" sz="1400" dirty="0" smtClean="0">
                          <a:solidFill>
                            <a:schemeClr val="bg1"/>
                          </a:solidFill>
                          <a:latin typeface="Arial" panose="020B0604020202020204" pitchFamily="34" charset="0"/>
                          <a:cs typeface="Arial" panose="020B0604020202020204" pitchFamily="34" charset="0"/>
                        </a:rPr>
                        <a:t> 600 o </a:t>
                      </a:r>
                      <a:r>
                        <a:rPr lang="en-GB" sz="1400" dirty="0" err="1" smtClean="0">
                          <a:solidFill>
                            <a:schemeClr val="bg1"/>
                          </a:solidFill>
                          <a:latin typeface="Arial" panose="020B0604020202020204" pitchFamily="34" charset="0"/>
                          <a:cs typeface="Arial" panose="020B0604020202020204" pitchFamily="34" charset="0"/>
                        </a:rPr>
                        <a:t>osodiadau</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nwy</a:t>
                      </a:r>
                      <a:endParaRPr lang="en-GB" sz="1400" dirty="0">
                        <a:solidFill>
                          <a:schemeClr val="bg1"/>
                        </a:solidFill>
                        <a:latin typeface="Arial" panose="020B0604020202020204" pitchFamily="34" charset="0"/>
                        <a:cs typeface="Arial" panose="020B0604020202020204" pitchFamily="34" charset="0"/>
                      </a:endParaRPr>
                    </a:p>
                  </a:txBody>
                  <a:tcPr>
                    <a:solidFill>
                      <a:srgbClr val="1CBECA"/>
                    </a:solidFill>
                  </a:tcPr>
                </a:tc>
                <a:extLst>
                  <a:ext uri="{0D108BD9-81ED-4DB2-BD59-A6C34878D82A}">
                    <a16:rowId xmlns:a16="http://schemas.microsoft.com/office/drawing/2014/main" xmlns="" val="10002"/>
                  </a:ext>
                </a:extLst>
              </a:tr>
              <a:tr h="723235">
                <a:tc>
                  <a:txBody>
                    <a:bodyPr/>
                    <a:lstStyle/>
                    <a:p>
                      <a:r>
                        <a:rPr lang="en-GB" sz="1400" dirty="0" err="1" smtClean="0">
                          <a:solidFill>
                            <a:schemeClr val="bg1"/>
                          </a:solidFill>
                          <a:latin typeface="Arial" panose="020B0604020202020204" pitchFamily="34" charset="0"/>
                          <a:cs typeface="Arial" panose="020B0604020202020204" pitchFamily="34" charset="0"/>
                        </a:rPr>
                        <a:t>Arbrofion</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dyfeisiadau</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arbed</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ynni'r</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Rhwydwaith</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Dosbarthu</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Nwy</a:t>
                      </a:r>
                      <a:r>
                        <a:rPr lang="en-GB" sz="1400" dirty="0" smtClean="0">
                          <a:solidFill>
                            <a:schemeClr val="bg1"/>
                          </a:solidFill>
                          <a:latin typeface="Arial" panose="020B0604020202020204" pitchFamily="34" charset="0"/>
                          <a:cs typeface="Arial" panose="020B0604020202020204" pitchFamily="34" charset="0"/>
                        </a:rPr>
                        <a:t> </a:t>
                      </a:r>
                      <a:r>
                        <a:rPr lang="en-GB" sz="1400" dirty="0" err="1" smtClean="0">
                          <a:solidFill>
                            <a:schemeClr val="bg1"/>
                          </a:solidFill>
                          <a:latin typeface="Arial" panose="020B0604020202020204" pitchFamily="34" charset="0"/>
                          <a:cs typeface="Arial" panose="020B0604020202020204" pitchFamily="34" charset="0"/>
                        </a:rPr>
                        <a:t>ar</a:t>
                      </a:r>
                      <a:r>
                        <a:rPr lang="en-GB" sz="1400" dirty="0" smtClean="0">
                          <a:solidFill>
                            <a:schemeClr val="bg1"/>
                          </a:solidFill>
                          <a:latin typeface="Arial" panose="020B0604020202020204" pitchFamily="34" charset="0"/>
                          <a:cs typeface="Arial" panose="020B0604020202020204" pitchFamily="34" charset="0"/>
                        </a:rPr>
                        <a:t> y </a:t>
                      </a:r>
                      <a:r>
                        <a:rPr lang="en-GB" sz="1400" dirty="0" err="1" smtClean="0">
                          <a:solidFill>
                            <a:schemeClr val="bg1"/>
                          </a:solidFill>
                          <a:latin typeface="Arial" panose="020B0604020202020204" pitchFamily="34" charset="0"/>
                          <a:cs typeface="Arial" panose="020B0604020202020204" pitchFamily="34" charset="0"/>
                        </a:rPr>
                        <a:t>cyd</a:t>
                      </a:r>
                      <a:endParaRPr lang="en-GB" sz="1400" dirty="0">
                        <a:solidFill>
                          <a:schemeClr val="bg1"/>
                        </a:solidFill>
                        <a:latin typeface="Arial" panose="020B0604020202020204" pitchFamily="34" charset="0"/>
                        <a:cs typeface="Arial" panose="020B0604020202020204" pitchFamily="34" charset="0"/>
                      </a:endParaRP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£15k</a:t>
                      </a: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12 </a:t>
                      </a:r>
                      <a:r>
                        <a:rPr lang="en-GB" sz="1400" dirty="0" err="1" smtClean="0">
                          <a:solidFill>
                            <a:schemeClr val="bg1"/>
                          </a:solidFill>
                          <a:latin typeface="Arial" panose="020B0604020202020204" pitchFamily="34" charset="0"/>
                          <a:cs typeface="Arial" panose="020B0604020202020204" pitchFamily="34" charset="0"/>
                        </a:rPr>
                        <a:t>mis</a:t>
                      </a:r>
                      <a:endParaRPr lang="en-GB" sz="1400" dirty="0">
                        <a:solidFill>
                          <a:schemeClr val="bg1"/>
                        </a:solidFill>
                        <a:latin typeface="Arial" panose="020B0604020202020204" pitchFamily="34" charset="0"/>
                        <a:cs typeface="Arial" panose="020B0604020202020204" pitchFamily="34" charset="0"/>
                      </a:endParaRPr>
                    </a:p>
                  </a:txBody>
                  <a:tcPr>
                    <a:solidFill>
                      <a:srgbClr val="1CBECA"/>
                    </a:solidFill>
                  </a:tcPr>
                </a:tc>
                <a:tc>
                  <a:txBody>
                    <a:bodyPr/>
                    <a:lstStyle/>
                    <a:p>
                      <a:r>
                        <a:rPr lang="en-GB" sz="1400" dirty="0">
                          <a:solidFill>
                            <a:schemeClr val="bg1"/>
                          </a:solidFill>
                          <a:latin typeface="Arial" panose="020B0604020202020204" pitchFamily="34" charset="0"/>
                          <a:cs typeface="Arial" panose="020B0604020202020204" pitchFamily="34" charset="0"/>
                        </a:rPr>
                        <a:t>TBC</a:t>
                      </a:r>
                    </a:p>
                  </a:txBody>
                  <a:tcPr>
                    <a:solidFill>
                      <a:srgbClr val="1CBECA"/>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4962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err="1"/>
              <a:t>Cwestiynau</a:t>
            </a:r>
            <a:r>
              <a:rPr lang="en-GB" sz="2800" dirty="0"/>
              <a:t> – </a:t>
            </a:r>
            <a:r>
              <a:rPr lang="en-GB" sz="2800" dirty="0" err="1"/>
              <a:t>Rhwymedigaethau</a:t>
            </a:r>
            <a:r>
              <a:rPr lang="en-GB" sz="2800" dirty="0"/>
              <a:t> </a:t>
            </a:r>
            <a:r>
              <a:rPr lang="en-GB" sz="2800" dirty="0" err="1"/>
              <a:t>Cymdeithasol</a:t>
            </a:r>
            <a:endParaRPr lang="en-GB" sz="2800" dirty="0"/>
          </a:p>
        </p:txBody>
      </p:sp>
      <p:sp>
        <p:nvSpPr>
          <p:cNvPr id="4" name="Slide Number Placeholder 3"/>
          <p:cNvSpPr>
            <a:spLocks noGrp="1"/>
          </p:cNvSpPr>
          <p:nvPr>
            <p:ph type="sldNum" sz="quarter" idx="12"/>
          </p:nvPr>
        </p:nvSpPr>
        <p:spPr/>
        <p:txBody>
          <a:bodyPr/>
          <a:lstStyle/>
          <a:p>
            <a:fld id="{490165BC-DBA7-4530-8926-81165AFC8D69}" type="slidenum">
              <a:rPr lang="en-GB" smtClean="0"/>
              <a:t>41</a:t>
            </a:fld>
            <a:endParaRPr lang="en-GB"/>
          </a:p>
        </p:txBody>
      </p:sp>
      <p:sp>
        <p:nvSpPr>
          <p:cNvPr id="5" name="TextBox 4"/>
          <p:cNvSpPr txBox="1"/>
          <p:nvPr/>
        </p:nvSpPr>
        <p:spPr>
          <a:xfrm>
            <a:off x="1115616" y="4149080"/>
            <a:ext cx="2664296" cy="1200329"/>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What do you think about what we’ve already done?</a:t>
            </a:r>
          </a:p>
          <a:p>
            <a:endParaRPr lang="en-GB" dirty="0"/>
          </a:p>
        </p:txBody>
      </p:sp>
      <p:sp>
        <p:nvSpPr>
          <p:cNvPr id="6" name="Oval Callout 5"/>
          <p:cNvSpPr/>
          <p:nvPr/>
        </p:nvSpPr>
        <p:spPr>
          <a:xfrm>
            <a:off x="5580112" y="3861049"/>
            <a:ext cx="2952328" cy="1876418"/>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904148" y="4287579"/>
            <a:ext cx="2304256" cy="923330"/>
          </a:xfrm>
          <a:prstGeom prst="rect">
            <a:avLst/>
          </a:prstGeom>
          <a:noFill/>
        </p:spPr>
        <p:txBody>
          <a:bodyPr wrap="square" rtlCol="0">
            <a:spAutoFit/>
          </a:bodyPr>
          <a:lstStyle/>
          <a:p>
            <a:r>
              <a:rPr lang="en-GB" dirty="0"/>
              <a:t>Beth </a:t>
            </a:r>
            <a:r>
              <a:rPr lang="en-GB" dirty="0" err="1"/>
              <a:t>yw</a:t>
            </a:r>
            <a:r>
              <a:rPr lang="en-GB" dirty="0"/>
              <a:t> </a:t>
            </a:r>
            <a:r>
              <a:rPr lang="en-GB" dirty="0" err="1"/>
              <a:t>eich</a:t>
            </a:r>
            <a:r>
              <a:rPr lang="en-GB" dirty="0"/>
              <a:t> barn chi </a:t>
            </a:r>
            <a:r>
              <a:rPr lang="en-GB" dirty="0" err="1"/>
              <a:t>ar</a:t>
            </a:r>
            <a:r>
              <a:rPr lang="en-GB" dirty="0"/>
              <a:t> y </a:t>
            </a:r>
            <a:r>
              <a:rPr lang="en-GB" dirty="0" err="1"/>
              <a:t>pethau</a:t>
            </a:r>
            <a:r>
              <a:rPr lang="en-GB" dirty="0"/>
              <a:t> </a:t>
            </a:r>
            <a:r>
              <a:rPr lang="en-GB" dirty="0" err="1"/>
              <a:t>eraill</a:t>
            </a:r>
            <a:r>
              <a:rPr lang="en-GB" dirty="0"/>
              <a:t> </a:t>
            </a:r>
            <a:r>
              <a:rPr lang="en-GB" dirty="0" err="1"/>
              <a:t>sydd</a:t>
            </a:r>
            <a:r>
              <a:rPr lang="en-GB" dirty="0"/>
              <a:t> </a:t>
            </a:r>
            <a:r>
              <a:rPr lang="en-GB" dirty="0" err="1"/>
              <a:t>gennym</a:t>
            </a:r>
            <a:r>
              <a:rPr lang="en-GB" dirty="0"/>
              <a:t> </a:t>
            </a:r>
            <a:r>
              <a:rPr lang="en-GB" dirty="0" err="1"/>
              <a:t>ni</a:t>
            </a:r>
            <a:r>
              <a:rPr lang="en-GB" dirty="0"/>
              <a:t> </a:t>
            </a:r>
            <a:r>
              <a:rPr lang="en-GB" dirty="0" err="1"/>
              <a:t>dan</a:t>
            </a:r>
            <a:r>
              <a:rPr lang="en-GB" dirty="0"/>
              <a:t> </a:t>
            </a:r>
            <a:r>
              <a:rPr lang="en-GB" dirty="0" err="1"/>
              <a:t>sylw</a:t>
            </a:r>
            <a:r>
              <a:rPr lang="en-GB" dirty="0"/>
              <a:t>?</a:t>
            </a:r>
          </a:p>
        </p:txBody>
      </p:sp>
      <p:sp>
        <p:nvSpPr>
          <p:cNvPr id="10" name="Oval Callout 9"/>
          <p:cNvSpPr/>
          <p:nvPr/>
        </p:nvSpPr>
        <p:spPr>
          <a:xfrm>
            <a:off x="1295636" y="3594703"/>
            <a:ext cx="2916324" cy="1754706"/>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619672" y="3995686"/>
            <a:ext cx="2592288" cy="923330"/>
          </a:xfrm>
          <a:prstGeom prst="rect">
            <a:avLst/>
          </a:prstGeom>
          <a:noFill/>
        </p:spPr>
        <p:txBody>
          <a:bodyPr wrap="square" rtlCol="0">
            <a:spAutoFit/>
          </a:bodyPr>
          <a:lstStyle/>
          <a:p>
            <a:r>
              <a:rPr lang="en-GB" dirty="0"/>
              <a:t>Beth </a:t>
            </a:r>
            <a:r>
              <a:rPr lang="en-GB" dirty="0" err="1"/>
              <a:t>yw</a:t>
            </a:r>
            <a:r>
              <a:rPr lang="en-GB" dirty="0"/>
              <a:t> </a:t>
            </a:r>
            <a:r>
              <a:rPr lang="en-GB" dirty="0" err="1"/>
              <a:t>eich</a:t>
            </a:r>
            <a:r>
              <a:rPr lang="en-GB" dirty="0"/>
              <a:t> barn chi </a:t>
            </a:r>
            <a:r>
              <a:rPr lang="en-GB" dirty="0" err="1"/>
              <a:t>ar</a:t>
            </a:r>
            <a:r>
              <a:rPr lang="en-GB" dirty="0"/>
              <a:t> </a:t>
            </a:r>
            <a:r>
              <a:rPr lang="en-GB" dirty="0" err="1"/>
              <a:t>yr</a:t>
            </a:r>
            <a:r>
              <a:rPr lang="en-GB" dirty="0"/>
              <a:t> </a:t>
            </a:r>
            <a:r>
              <a:rPr lang="en-GB" dirty="0" err="1"/>
              <a:t>hyn</a:t>
            </a:r>
            <a:r>
              <a:rPr lang="en-GB" dirty="0"/>
              <a:t> </a:t>
            </a:r>
            <a:r>
              <a:rPr lang="en-GB" dirty="0" err="1"/>
              <a:t>rydyn</a:t>
            </a:r>
            <a:r>
              <a:rPr lang="en-GB" dirty="0"/>
              <a:t> </a:t>
            </a:r>
            <a:r>
              <a:rPr lang="en-GB" dirty="0" err="1"/>
              <a:t>ni</a:t>
            </a:r>
            <a:r>
              <a:rPr lang="en-GB" dirty="0"/>
              <a:t> </a:t>
            </a:r>
            <a:r>
              <a:rPr lang="en-GB" dirty="0" err="1"/>
              <a:t>eisoes</a:t>
            </a:r>
            <a:r>
              <a:rPr lang="en-GB" dirty="0"/>
              <a:t> </a:t>
            </a:r>
            <a:r>
              <a:rPr lang="en-GB" dirty="0" err="1"/>
              <a:t>wedi’u</a:t>
            </a:r>
            <a:r>
              <a:rPr lang="en-GB" dirty="0"/>
              <a:t> </a:t>
            </a:r>
            <a:r>
              <a:rPr lang="en-GB" dirty="0" err="1"/>
              <a:t>gwneud</a:t>
            </a:r>
            <a:r>
              <a:rPr lang="en-GB" dirty="0"/>
              <a:t>?</a:t>
            </a:r>
          </a:p>
        </p:txBody>
      </p:sp>
      <p:sp>
        <p:nvSpPr>
          <p:cNvPr id="11" name="Oval Callout 10"/>
          <p:cNvSpPr/>
          <p:nvPr/>
        </p:nvSpPr>
        <p:spPr>
          <a:xfrm>
            <a:off x="505455" y="1258389"/>
            <a:ext cx="2914417" cy="1882579"/>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99592" y="1553347"/>
            <a:ext cx="2304256" cy="923330"/>
          </a:xfrm>
          <a:prstGeom prst="rect">
            <a:avLst/>
          </a:prstGeom>
          <a:noFill/>
        </p:spPr>
        <p:txBody>
          <a:bodyPr wrap="square" rtlCol="0">
            <a:spAutoFit/>
          </a:bodyPr>
          <a:lstStyle/>
          <a:p>
            <a:r>
              <a:rPr lang="en-GB" dirty="0"/>
              <a:t>Beth </a:t>
            </a:r>
            <a:r>
              <a:rPr lang="en-GB" dirty="0" err="1"/>
              <a:t>arall</a:t>
            </a:r>
            <a:r>
              <a:rPr lang="en-GB" dirty="0"/>
              <a:t> </a:t>
            </a:r>
            <a:r>
              <a:rPr lang="en-GB" dirty="0" err="1"/>
              <a:t>ddylem</a:t>
            </a:r>
            <a:r>
              <a:rPr lang="en-GB" dirty="0"/>
              <a:t> </a:t>
            </a:r>
            <a:r>
              <a:rPr lang="en-GB" dirty="0" err="1"/>
              <a:t>ni</a:t>
            </a:r>
            <a:r>
              <a:rPr lang="en-GB" dirty="0"/>
              <a:t> </a:t>
            </a:r>
            <a:r>
              <a:rPr lang="en-GB" dirty="0" err="1"/>
              <a:t>fod</a:t>
            </a:r>
            <a:r>
              <a:rPr lang="en-GB" dirty="0"/>
              <a:t> </a:t>
            </a:r>
            <a:r>
              <a:rPr lang="en-GB" dirty="0" err="1"/>
              <a:t>yn</a:t>
            </a:r>
            <a:r>
              <a:rPr lang="en-GB" dirty="0"/>
              <a:t> </a:t>
            </a:r>
            <a:r>
              <a:rPr lang="en-GB" dirty="0" err="1"/>
              <a:t>eu</a:t>
            </a:r>
            <a:r>
              <a:rPr lang="en-GB" dirty="0"/>
              <a:t> </a:t>
            </a:r>
            <a:r>
              <a:rPr lang="en-GB" dirty="0" err="1"/>
              <a:t>hystyried</a:t>
            </a:r>
            <a:r>
              <a:rPr lang="en-GB" dirty="0"/>
              <a:t> </a:t>
            </a:r>
            <a:r>
              <a:rPr lang="en-GB" dirty="0" err="1"/>
              <a:t>yn</a:t>
            </a:r>
            <a:r>
              <a:rPr lang="en-GB" dirty="0"/>
              <a:t> </a:t>
            </a:r>
            <a:r>
              <a:rPr lang="en-GB" dirty="0" err="1"/>
              <a:t>eich</a:t>
            </a:r>
            <a:r>
              <a:rPr lang="en-GB" dirty="0"/>
              <a:t> </a:t>
            </a:r>
            <a:r>
              <a:rPr lang="en-GB" dirty="0" err="1"/>
              <a:t>tyb</a:t>
            </a:r>
            <a:r>
              <a:rPr lang="en-GB" dirty="0"/>
              <a:t> chi?</a:t>
            </a:r>
          </a:p>
        </p:txBody>
      </p:sp>
      <p:sp>
        <p:nvSpPr>
          <p:cNvPr id="13" name="Oval Callout 12"/>
          <p:cNvSpPr/>
          <p:nvPr/>
        </p:nvSpPr>
        <p:spPr>
          <a:xfrm>
            <a:off x="4968231" y="1196752"/>
            <a:ext cx="3425690" cy="2401149"/>
          </a:xfrm>
          <a:prstGeom prst="wedgeEllipseCallout">
            <a:avLst/>
          </a:prstGeom>
          <a:solidFill>
            <a:srgbClr val="952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724128" y="1407629"/>
            <a:ext cx="2232248" cy="163121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Beth </a:t>
            </a:r>
            <a:r>
              <a:rPr lang="en-GB" sz="2000" dirty="0" err="1">
                <a:solidFill>
                  <a:schemeClr val="bg1"/>
                </a:solidFill>
                <a:latin typeface="Arial" panose="020B0604020202020204" pitchFamily="34" charset="0"/>
                <a:cs typeface="Arial" panose="020B0604020202020204" pitchFamily="34" charset="0"/>
              </a:rPr>
              <a:t>arall</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ddylem</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ni</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eu</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cynnwys</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yn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adran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Diogel</a:t>
            </a:r>
            <a:r>
              <a:rPr lang="en-GB" sz="2000" dirty="0">
                <a:solidFill>
                  <a:schemeClr val="bg1"/>
                </a:solidFill>
                <a:latin typeface="Arial" panose="020B0604020202020204" pitchFamily="34" charset="0"/>
                <a:cs typeface="Arial" panose="020B0604020202020204" pitchFamily="34" charset="0"/>
              </a:rPr>
              <a:t> a </a:t>
            </a:r>
            <a:r>
              <a:rPr lang="en-GB" sz="2000" dirty="0" err="1">
                <a:solidFill>
                  <a:schemeClr val="bg1"/>
                </a:solidFill>
                <a:latin typeface="Arial" panose="020B0604020202020204" pitchFamily="34" charset="0"/>
                <a:cs typeface="Arial" panose="020B0604020202020204" pitchFamily="34" charset="0"/>
              </a:rPr>
              <a:t>Chynnes</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ein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gwefan</a:t>
            </a:r>
            <a:r>
              <a:rPr lang="en-GB" sz="2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826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42</a:t>
            </a:fld>
            <a:endParaRPr lang="en-GB" dirty="0"/>
          </a:p>
        </p:txBody>
      </p:sp>
      <p:sp>
        <p:nvSpPr>
          <p:cNvPr id="5" name="Text Placeholder 4"/>
          <p:cNvSpPr>
            <a:spLocks noGrp="1"/>
          </p:cNvSpPr>
          <p:nvPr>
            <p:ph type="body" idx="1"/>
          </p:nvPr>
        </p:nvSpPr>
        <p:spPr/>
        <p:txBody>
          <a:bodyPr>
            <a:normAutofit lnSpcReduction="10000"/>
          </a:bodyPr>
          <a:lstStyle/>
          <a:p>
            <a:r>
              <a:rPr lang="en-GB" dirty="0"/>
              <a:t>Reece </a:t>
            </a:r>
            <a:r>
              <a:rPr lang="en-GB" dirty="0" smtClean="0"/>
              <a:t>Emmitt –</a:t>
            </a:r>
          </a:p>
          <a:p>
            <a:r>
              <a:rPr lang="en-GB" dirty="0" smtClean="0"/>
              <a:t> </a:t>
            </a:r>
            <a:r>
              <a:rPr lang="en-GB" dirty="0" err="1"/>
              <a:t>Swyddog</a:t>
            </a:r>
            <a:r>
              <a:rPr lang="en-GB" dirty="0"/>
              <a:t> y </a:t>
            </a:r>
            <a:r>
              <a:rPr lang="en-GB" dirty="0" err="1"/>
              <a:t>Cyfryngau</a:t>
            </a:r>
            <a:r>
              <a:rPr lang="en-GB" dirty="0"/>
              <a:t> a </a:t>
            </a:r>
            <a:r>
              <a:rPr lang="en-GB" dirty="0" err="1"/>
              <a:t>Chyfathrebu</a:t>
            </a:r>
            <a:r>
              <a:rPr lang="en-GB" dirty="0"/>
              <a:t> </a:t>
            </a:r>
            <a:r>
              <a:rPr lang="en-GB" dirty="0" err="1"/>
              <a:t>Allanol</a:t>
            </a:r>
            <a:endParaRPr lang="en-GB" dirty="0"/>
          </a:p>
        </p:txBody>
      </p:sp>
      <p:sp>
        <p:nvSpPr>
          <p:cNvPr id="7" name="TextBox 6"/>
          <p:cNvSpPr txBox="1"/>
          <p:nvPr/>
        </p:nvSpPr>
        <p:spPr>
          <a:xfrm>
            <a:off x="1229668" y="3007747"/>
            <a:ext cx="7014740" cy="1200329"/>
          </a:xfrm>
          <a:prstGeom prst="rect">
            <a:avLst/>
          </a:prstGeom>
          <a:noFill/>
        </p:spPr>
        <p:txBody>
          <a:bodyPr wrap="square" rtlCol="0">
            <a:spAutoFit/>
          </a:bodyPr>
          <a:lstStyle/>
          <a:p>
            <a:r>
              <a:rPr lang="en-GB" sz="3600" dirty="0" err="1">
                <a:solidFill>
                  <a:schemeClr val="bg1"/>
                </a:solidFill>
                <a:latin typeface="Arial" panose="020B0604020202020204" pitchFamily="34" charset="0"/>
                <a:cs typeface="Arial" panose="020B0604020202020204" pitchFamily="34" charset="0"/>
              </a:rPr>
              <a:t>Gweithdy</a:t>
            </a:r>
            <a:r>
              <a:rPr lang="en-GB" sz="3600" dirty="0">
                <a:solidFill>
                  <a:schemeClr val="bg1"/>
                </a:solidFill>
                <a:latin typeface="Arial" panose="020B0604020202020204" pitchFamily="34" charset="0"/>
                <a:cs typeface="Arial" panose="020B0604020202020204" pitchFamily="34" charset="0"/>
              </a:rPr>
              <a:t> </a:t>
            </a:r>
            <a:r>
              <a:rPr lang="en-GB" sz="3600" dirty="0" err="1">
                <a:solidFill>
                  <a:schemeClr val="bg1"/>
                </a:solidFill>
                <a:latin typeface="Arial" panose="020B0604020202020204" pitchFamily="34" charset="0"/>
                <a:cs typeface="Arial" panose="020B0604020202020204" pitchFamily="34" charset="0"/>
              </a:rPr>
              <a:t>Dau</a:t>
            </a:r>
            <a:r>
              <a:rPr lang="en-GB" sz="3600" dirty="0">
                <a:solidFill>
                  <a:schemeClr val="bg1"/>
                </a:solidFill>
                <a:latin typeface="Arial" panose="020B0604020202020204" pitchFamily="34" charset="0"/>
                <a:cs typeface="Arial" panose="020B0604020202020204" pitchFamily="34" charset="0"/>
              </a:rPr>
              <a:t>: </a:t>
            </a:r>
            <a:r>
              <a:rPr lang="en-GB" sz="3600" dirty="0" err="1">
                <a:solidFill>
                  <a:schemeClr val="bg1"/>
                </a:solidFill>
                <a:latin typeface="Arial" panose="020B0604020202020204" pitchFamily="34" charset="0"/>
                <a:cs typeface="Arial" panose="020B0604020202020204" pitchFamily="34" charset="0"/>
              </a:rPr>
              <a:t>Cynllunio</a:t>
            </a:r>
            <a:r>
              <a:rPr lang="en-GB" sz="3600" dirty="0">
                <a:solidFill>
                  <a:schemeClr val="bg1"/>
                </a:solidFill>
                <a:latin typeface="Arial" panose="020B0604020202020204" pitchFamily="34" charset="0"/>
                <a:cs typeface="Arial" panose="020B0604020202020204" pitchFamily="34" charset="0"/>
              </a:rPr>
              <a:t> </a:t>
            </a:r>
            <a:r>
              <a:rPr lang="en-GB" sz="3600" dirty="0" err="1">
                <a:solidFill>
                  <a:schemeClr val="bg1"/>
                </a:solidFill>
                <a:latin typeface="Arial" panose="020B0604020202020204" pitchFamily="34" charset="0"/>
                <a:cs typeface="Arial" panose="020B0604020202020204" pitchFamily="34" charset="0"/>
              </a:rPr>
              <a:t>ar</a:t>
            </a:r>
            <a:r>
              <a:rPr lang="en-GB" sz="3600" dirty="0">
                <a:solidFill>
                  <a:schemeClr val="bg1"/>
                </a:solidFill>
                <a:latin typeface="Arial" panose="020B0604020202020204" pitchFamily="34" charset="0"/>
                <a:cs typeface="Arial" panose="020B0604020202020204" pitchFamily="34" charset="0"/>
              </a:rPr>
              <a:t> </a:t>
            </a:r>
            <a:r>
              <a:rPr lang="en-GB" sz="3600" dirty="0" err="1">
                <a:solidFill>
                  <a:schemeClr val="bg1"/>
                </a:solidFill>
                <a:latin typeface="Arial" panose="020B0604020202020204" pitchFamily="34" charset="0"/>
                <a:cs typeface="Arial" panose="020B0604020202020204" pitchFamily="34" charset="0"/>
              </a:rPr>
              <a:t>gyfer</a:t>
            </a:r>
            <a:r>
              <a:rPr lang="en-GB" sz="3600" dirty="0">
                <a:solidFill>
                  <a:schemeClr val="bg1"/>
                </a:solidFill>
                <a:latin typeface="Arial" panose="020B0604020202020204" pitchFamily="34" charset="0"/>
                <a:cs typeface="Arial" panose="020B0604020202020204" pitchFamily="34" charset="0"/>
              </a:rPr>
              <a:t> </a:t>
            </a:r>
            <a:r>
              <a:rPr lang="en-GB" sz="3600" dirty="0" err="1">
                <a:solidFill>
                  <a:schemeClr val="bg1"/>
                </a:solidFill>
                <a:latin typeface="Arial" panose="020B0604020202020204" pitchFamily="34" charset="0"/>
                <a:cs typeface="Arial" panose="020B0604020202020204" pitchFamily="34" charset="0"/>
              </a:rPr>
              <a:t>digwyddiad</a:t>
            </a:r>
            <a:r>
              <a:rPr lang="en-GB" sz="3600" dirty="0">
                <a:solidFill>
                  <a:schemeClr val="bg1"/>
                </a:solidFill>
                <a:latin typeface="Arial" panose="020B0604020202020204" pitchFamily="34" charset="0"/>
                <a:cs typeface="Arial" panose="020B0604020202020204" pitchFamily="34" charset="0"/>
              </a:rPr>
              <a:t> </a:t>
            </a:r>
            <a:r>
              <a:rPr lang="en-GB" sz="3600" dirty="0" err="1">
                <a:solidFill>
                  <a:schemeClr val="bg1"/>
                </a:solidFill>
                <a:latin typeface="Arial" panose="020B0604020202020204" pitchFamily="34" charset="0"/>
                <a:cs typeface="Arial" panose="020B0604020202020204" pitchFamily="34" charset="0"/>
              </a:rPr>
              <a:t>mawr</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67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Cefndir</a:t>
            </a:r>
            <a:endParaRPr lang="en-GB" sz="2800" dirty="0"/>
          </a:p>
        </p:txBody>
      </p:sp>
      <p:sp>
        <p:nvSpPr>
          <p:cNvPr id="4" name="Slide Number Placeholder 3"/>
          <p:cNvSpPr>
            <a:spLocks noGrp="1"/>
          </p:cNvSpPr>
          <p:nvPr>
            <p:ph type="sldNum" sz="quarter" idx="12"/>
          </p:nvPr>
        </p:nvSpPr>
        <p:spPr/>
        <p:txBody>
          <a:bodyPr/>
          <a:lstStyle/>
          <a:p>
            <a:fld id="{490165BC-DBA7-4530-8926-81165AFC8D69}" type="slidenum">
              <a:rPr lang="en-GB" smtClean="0"/>
              <a:t>43</a:t>
            </a:fld>
            <a:endParaRPr lang="en-GB" dirty="0"/>
          </a:p>
        </p:txBody>
      </p:sp>
      <p:sp>
        <p:nvSpPr>
          <p:cNvPr id="5" name="Content Placeholder 4"/>
          <p:cNvSpPr>
            <a:spLocks noGrp="1"/>
          </p:cNvSpPr>
          <p:nvPr>
            <p:ph idx="1"/>
          </p:nvPr>
        </p:nvSpPr>
        <p:spPr>
          <a:xfrm>
            <a:off x="457200" y="1268760"/>
            <a:ext cx="8435280" cy="4857403"/>
          </a:xfrm>
        </p:spPr>
        <p:txBody>
          <a:bodyPr>
            <a:normAutofit/>
          </a:bodyPr>
          <a:lstStyle/>
          <a:p>
            <a:pPr marL="0" indent="0">
              <a:buNone/>
            </a:pPr>
            <a:r>
              <a:rPr lang="en-GB" sz="1400" dirty="0" err="1" smtClean="0"/>
              <a:t>Mae’r</a:t>
            </a:r>
            <a:r>
              <a:rPr lang="en-GB" sz="1400" dirty="0" smtClean="0"/>
              <a:t> </a:t>
            </a:r>
            <a:r>
              <a:rPr lang="en-GB" sz="1400" dirty="0" err="1"/>
              <a:t>Adran</a:t>
            </a:r>
            <a:r>
              <a:rPr lang="en-GB" sz="1400" dirty="0"/>
              <a:t> </a:t>
            </a:r>
            <a:r>
              <a:rPr lang="en-GB" sz="1400" dirty="0" err="1"/>
              <a:t>Ynni</a:t>
            </a:r>
            <a:r>
              <a:rPr lang="en-GB" sz="1400" dirty="0"/>
              <a:t> a </a:t>
            </a:r>
            <a:r>
              <a:rPr lang="en-GB" sz="1400" dirty="0" err="1"/>
              <a:t>Newid</a:t>
            </a:r>
            <a:r>
              <a:rPr lang="en-GB" sz="1400" dirty="0"/>
              <a:t> </a:t>
            </a:r>
            <a:r>
              <a:rPr lang="en-GB" sz="1400" dirty="0" err="1"/>
              <a:t>Hinsawdd</a:t>
            </a:r>
            <a:r>
              <a:rPr lang="en-GB" sz="1400" dirty="0"/>
              <a:t> (BEIS </a:t>
            </a:r>
            <a:r>
              <a:rPr lang="en-GB" sz="1400" dirty="0" err="1"/>
              <a:t>yn</a:t>
            </a:r>
            <a:r>
              <a:rPr lang="en-GB" sz="1400" dirty="0"/>
              <a:t> </a:t>
            </a:r>
            <a:r>
              <a:rPr lang="en-GB" sz="1400" dirty="0" err="1"/>
              <a:t>awr</a:t>
            </a:r>
            <a:r>
              <a:rPr lang="en-GB" sz="1400" dirty="0"/>
              <a:t>) </a:t>
            </a:r>
            <a:r>
              <a:rPr lang="en-GB" sz="1400" dirty="0" err="1"/>
              <a:t>wedi</a:t>
            </a:r>
            <a:r>
              <a:rPr lang="en-GB" sz="1400" dirty="0"/>
              <a:t> </a:t>
            </a:r>
            <a:r>
              <a:rPr lang="en-GB" sz="1400" dirty="0" err="1"/>
              <a:t>dangos</a:t>
            </a:r>
            <a:r>
              <a:rPr lang="en-GB" sz="1400" dirty="0"/>
              <a:t> </a:t>
            </a:r>
            <a:r>
              <a:rPr lang="en-GB" sz="1400" dirty="0" err="1"/>
              <a:t>mwy</a:t>
            </a:r>
            <a:r>
              <a:rPr lang="en-GB" sz="1400" dirty="0"/>
              <a:t> o </a:t>
            </a:r>
            <a:r>
              <a:rPr lang="en-GB" sz="1400" dirty="0" err="1"/>
              <a:t>ddiddordeb</a:t>
            </a:r>
            <a:r>
              <a:rPr lang="en-GB" sz="1400" dirty="0"/>
              <a:t> </a:t>
            </a:r>
            <a:r>
              <a:rPr lang="en-GB" sz="1400" dirty="0" err="1"/>
              <a:t>mewn</a:t>
            </a:r>
            <a:r>
              <a:rPr lang="en-GB" sz="1400" dirty="0"/>
              <a:t> </a:t>
            </a:r>
            <a:r>
              <a:rPr lang="en-GB" sz="1400" dirty="0" err="1"/>
              <a:t>nwy</a:t>
            </a:r>
            <a:r>
              <a:rPr lang="en-GB" sz="1400" dirty="0"/>
              <a:t> </a:t>
            </a:r>
            <a:r>
              <a:rPr lang="en-GB" sz="1400" dirty="0" err="1"/>
              <a:t>ers</a:t>
            </a:r>
            <a:r>
              <a:rPr lang="en-GB" sz="1400" dirty="0"/>
              <a:t> </a:t>
            </a:r>
            <a:r>
              <a:rPr lang="en-GB" sz="1400" dirty="0" err="1"/>
              <a:t>stormydd</a:t>
            </a:r>
            <a:r>
              <a:rPr lang="en-GB" sz="1400" dirty="0"/>
              <a:t> 2014/15 </a:t>
            </a:r>
          </a:p>
          <a:p>
            <a:endParaRPr lang="en-GB" sz="1400" dirty="0"/>
          </a:p>
          <a:p>
            <a:endParaRPr lang="en-GB" sz="1400" dirty="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r>
              <a:rPr lang="en-GB" sz="1400" dirty="0" smtClean="0"/>
              <a:t>Y </a:t>
            </a:r>
            <a:r>
              <a:rPr lang="en-GB" sz="1400" dirty="0" err="1"/>
              <a:t>gwahaniaeth</a:t>
            </a:r>
            <a:r>
              <a:rPr lang="en-GB" sz="1400" dirty="0"/>
              <a:t> </a:t>
            </a:r>
            <a:r>
              <a:rPr lang="en-GB" sz="1400" dirty="0" err="1"/>
              <a:t>rhwng</a:t>
            </a:r>
            <a:r>
              <a:rPr lang="en-GB" sz="1400" dirty="0"/>
              <a:t> </a:t>
            </a:r>
            <a:r>
              <a:rPr lang="en-GB" sz="1400" dirty="0" err="1"/>
              <a:t>trydan</a:t>
            </a:r>
            <a:r>
              <a:rPr lang="en-GB" sz="1400" dirty="0"/>
              <a:t>/</a:t>
            </a:r>
            <a:r>
              <a:rPr lang="en-GB" sz="1400" dirty="0" err="1"/>
              <a:t>dŵr</a:t>
            </a:r>
            <a:r>
              <a:rPr lang="en-GB" sz="1400" dirty="0"/>
              <a:t> a </a:t>
            </a:r>
            <a:r>
              <a:rPr lang="en-GB" sz="1400" dirty="0" err="1"/>
              <a:t>nwy</a:t>
            </a:r>
            <a:endParaRPr lang="en-GB" sz="1400" dirty="0"/>
          </a:p>
          <a:p>
            <a:r>
              <a:rPr lang="en-GB" sz="1400" dirty="0" err="1" smtClean="0"/>
              <a:t>Yn</a:t>
            </a:r>
            <a:r>
              <a:rPr lang="en-GB" sz="1400" dirty="0" smtClean="0"/>
              <a:t> </a:t>
            </a:r>
            <a:r>
              <a:rPr lang="en-GB" sz="1400" dirty="0" err="1"/>
              <a:t>flaenorol</a:t>
            </a:r>
            <a:endParaRPr lang="en-GB" sz="1400" dirty="0"/>
          </a:p>
          <a:p>
            <a:pPr marL="0" indent="0">
              <a:buNone/>
            </a:pPr>
            <a:r>
              <a:rPr lang="en-GB" sz="1400" dirty="0" smtClean="0"/>
              <a:t>               –</a:t>
            </a:r>
            <a:r>
              <a:rPr lang="en-GB" sz="1400" dirty="0"/>
              <a:t>	</a:t>
            </a:r>
            <a:r>
              <a:rPr lang="en-GB" sz="1400" dirty="0" err="1"/>
              <a:t>Ymarferiadau</a:t>
            </a:r>
            <a:r>
              <a:rPr lang="en-GB" sz="1400" dirty="0"/>
              <a:t> </a:t>
            </a:r>
            <a:r>
              <a:rPr lang="en-GB" sz="1400" dirty="0" err="1"/>
              <a:t>cenedlaethol</a:t>
            </a:r>
            <a:r>
              <a:rPr lang="en-GB" sz="1400" dirty="0"/>
              <a:t> a </a:t>
            </a:r>
            <a:r>
              <a:rPr lang="en-GB" sz="1400" dirty="0" err="1"/>
              <a:t>lleol</a:t>
            </a:r>
            <a:endParaRPr lang="en-GB" sz="1400" dirty="0"/>
          </a:p>
          <a:p>
            <a:pPr marL="0" indent="0">
              <a:buNone/>
            </a:pPr>
            <a:r>
              <a:rPr lang="en-GB" sz="1400" dirty="0" smtClean="0"/>
              <a:t>           –</a:t>
            </a:r>
            <a:r>
              <a:rPr lang="en-GB" sz="1400" dirty="0"/>
              <a:t>	</a:t>
            </a:r>
            <a:r>
              <a:rPr lang="en-GB" sz="1400" dirty="0" err="1"/>
              <a:t>Yn</a:t>
            </a:r>
            <a:r>
              <a:rPr lang="en-GB" sz="1400" dirty="0"/>
              <a:t> </a:t>
            </a:r>
            <a:r>
              <a:rPr lang="en-GB" sz="1400" dirty="0" err="1"/>
              <a:t>seiliedig</a:t>
            </a:r>
            <a:r>
              <a:rPr lang="en-GB" sz="1400" dirty="0"/>
              <a:t> </a:t>
            </a:r>
            <a:r>
              <a:rPr lang="en-GB" sz="1400" dirty="0" err="1"/>
              <a:t>ar</a:t>
            </a:r>
            <a:r>
              <a:rPr lang="en-GB" sz="1400" dirty="0"/>
              <a:t> </a:t>
            </a:r>
            <a:r>
              <a:rPr lang="en-GB" sz="1400" dirty="0" err="1"/>
              <a:t>fwrdd</a:t>
            </a:r>
            <a:r>
              <a:rPr lang="en-GB" sz="1400" dirty="0"/>
              <a:t> </a:t>
            </a:r>
            <a:r>
              <a:rPr lang="en-GB" sz="1400" dirty="0" err="1"/>
              <a:t>gwaith</a:t>
            </a:r>
            <a:r>
              <a:rPr lang="en-GB" sz="1400" dirty="0"/>
              <a:t>, </a:t>
            </a:r>
            <a:r>
              <a:rPr lang="en-GB" sz="1400" dirty="0" err="1"/>
              <a:t>cyflenwad</a:t>
            </a:r>
            <a:r>
              <a:rPr lang="en-GB" sz="1400" dirty="0"/>
              <a:t> </a:t>
            </a:r>
            <a:r>
              <a:rPr lang="en-GB" sz="1400" dirty="0" err="1"/>
              <a:t>yn</a:t>
            </a:r>
            <a:r>
              <a:rPr lang="en-GB" sz="1400" dirty="0"/>
              <a:t> </a:t>
            </a:r>
            <a:r>
              <a:rPr lang="en-GB" sz="1400" dirty="0" err="1"/>
              <a:t>hytrach</a:t>
            </a:r>
            <a:r>
              <a:rPr lang="en-GB" sz="1400" dirty="0"/>
              <a:t> </a:t>
            </a:r>
            <a:r>
              <a:rPr lang="en-GB" sz="1400" dirty="0" err="1"/>
              <a:t>na</a:t>
            </a:r>
            <a:r>
              <a:rPr lang="en-GB" sz="1400" dirty="0"/>
              <a:t> </a:t>
            </a:r>
            <a:r>
              <a:rPr lang="en-GB" sz="1400" dirty="0" err="1"/>
              <a:t>ffocws</a:t>
            </a:r>
            <a:r>
              <a:rPr lang="en-GB" sz="1400" dirty="0"/>
              <a:t> </a:t>
            </a:r>
            <a:r>
              <a:rPr lang="en-GB" sz="1400" dirty="0" err="1"/>
              <a:t>ar</a:t>
            </a:r>
            <a:r>
              <a:rPr lang="en-GB" sz="1400" dirty="0"/>
              <a:t> y </a:t>
            </a:r>
            <a:r>
              <a:rPr lang="en-GB" sz="1400" dirty="0" err="1"/>
              <a:t>cwsmer</a:t>
            </a:r>
            <a:endParaRPr lang="en-GB" sz="1400" dirty="0"/>
          </a:p>
          <a:p>
            <a:endParaRPr lang="en-GB" sz="2900" dirty="0"/>
          </a:p>
          <a:p>
            <a:endParaRPr lang="en-GB" sz="2900" dirty="0"/>
          </a:p>
          <a:p>
            <a:endParaRPr lang="en-GB" sz="2900" dirty="0"/>
          </a:p>
          <a:p>
            <a:endParaRPr lang="en-GB" sz="2900" dirty="0"/>
          </a:p>
          <a:p>
            <a:endParaRPr lang="en-GB" sz="2900" dirty="0"/>
          </a:p>
          <a:p>
            <a:endParaRPr lang="en-GB" sz="2900" dirty="0"/>
          </a:p>
          <a:p>
            <a:endParaRPr lang="en-GB" sz="2900" dirty="0"/>
          </a:p>
          <a:p>
            <a:endParaRPr lang="en-GB" sz="3200" dirty="0"/>
          </a:p>
          <a:p>
            <a:endParaRPr lang="en-GB" sz="3200" dirty="0"/>
          </a:p>
          <a:p>
            <a:endParaRPr lang="en-GB" dirty="0"/>
          </a:p>
          <a:p>
            <a:endParaRPr lang="en-GB" dirty="0"/>
          </a:p>
          <a:p>
            <a:endParaRPr lang="en-GB" dirty="0"/>
          </a:p>
        </p:txBody>
      </p:sp>
      <p:pic>
        <p:nvPicPr>
          <p:cNvPr id="1026" name="Picture 2" descr="http://tse1.mm.bing.net/th?&amp;id=OIP.M3f9c97e961f346048df282c407db87feH0&amp;w=299&amp;h=168&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551375"/>
            <a:ext cx="3063477" cy="1721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nter storms 2014 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262" y="2274567"/>
            <a:ext cx="3456384" cy="1945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2060848"/>
            <a:ext cx="4032448" cy="523220"/>
          </a:xfrm>
          <a:prstGeom prst="rect">
            <a:avLst/>
          </a:prstGeom>
          <a:noFill/>
        </p:spPr>
        <p:txBody>
          <a:bodyPr wrap="square" rtlCol="0">
            <a:spAutoFit/>
          </a:bodyPr>
          <a:lstStyle/>
          <a:p>
            <a:r>
              <a:rPr lang="en-GB" sz="1400" dirty="0" err="1"/>
              <a:t>Tywydd</a:t>
            </a:r>
            <a:r>
              <a:rPr lang="en-GB" sz="1400" dirty="0"/>
              <a:t> y DU – </a:t>
            </a:r>
            <a:r>
              <a:rPr lang="en-GB" sz="1400" dirty="0" err="1"/>
              <a:t>Miloedd</a:t>
            </a:r>
            <a:r>
              <a:rPr lang="en-GB" sz="1400" dirty="0"/>
              <a:t> </a:t>
            </a:r>
            <a:r>
              <a:rPr lang="en-GB" sz="1400" dirty="0" err="1"/>
              <a:t>yn</a:t>
            </a:r>
            <a:r>
              <a:rPr lang="en-GB" sz="1400" dirty="0"/>
              <a:t> </a:t>
            </a:r>
            <a:r>
              <a:rPr lang="en-GB" sz="1400" dirty="0" err="1"/>
              <a:t>wynebu</a:t>
            </a:r>
            <a:r>
              <a:rPr lang="en-GB" sz="1400" dirty="0"/>
              <a:t> </a:t>
            </a:r>
            <a:r>
              <a:rPr lang="en-GB" sz="1400" dirty="0" err="1"/>
              <a:t>toriadau</a:t>
            </a:r>
            <a:r>
              <a:rPr lang="en-GB" sz="1400" dirty="0"/>
              <a:t> </a:t>
            </a:r>
            <a:r>
              <a:rPr lang="en-GB" sz="1400" dirty="0" err="1"/>
              <a:t>pŵer</a:t>
            </a:r>
            <a:r>
              <a:rPr lang="en-GB" sz="1400" dirty="0"/>
              <a:t> </a:t>
            </a:r>
            <a:r>
              <a:rPr lang="en-GB" sz="1400" dirty="0" err="1"/>
              <a:t>dros</a:t>
            </a:r>
            <a:r>
              <a:rPr lang="en-GB" sz="1400" dirty="0"/>
              <a:t> y </a:t>
            </a:r>
            <a:r>
              <a:rPr lang="en-GB" sz="1400" dirty="0" err="1"/>
              <a:t>Nadolig</a:t>
            </a:r>
            <a:r>
              <a:rPr lang="en-GB" sz="1400" dirty="0"/>
              <a:t> </a:t>
            </a:r>
            <a:r>
              <a:rPr lang="en-GB" sz="1400" dirty="0" err="1"/>
              <a:t>wrth</a:t>
            </a:r>
            <a:r>
              <a:rPr lang="en-GB" sz="1400" dirty="0"/>
              <a:t> </a:t>
            </a:r>
            <a:r>
              <a:rPr lang="en-GB" sz="1400" dirty="0" err="1"/>
              <a:t>i</a:t>
            </a:r>
            <a:r>
              <a:rPr lang="en-GB" sz="1400" dirty="0"/>
              <a:t> </a:t>
            </a:r>
            <a:r>
              <a:rPr lang="en-GB" sz="1400" dirty="0" err="1"/>
              <a:t>lifogydd</a:t>
            </a:r>
            <a:r>
              <a:rPr lang="en-GB" sz="1400" dirty="0"/>
              <a:t> </a:t>
            </a:r>
            <a:r>
              <a:rPr lang="en-GB" sz="1400" dirty="0" err="1"/>
              <a:t>bylu</a:t>
            </a:r>
            <a:r>
              <a:rPr lang="en-GB" sz="1400" dirty="0"/>
              <a:t> </a:t>
            </a:r>
            <a:r>
              <a:rPr lang="en-GB" sz="1400" dirty="0" err="1"/>
              <a:t>ysbryd</a:t>
            </a:r>
            <a:r>
              <a:rPr lang="en-GB" sz="1400" dirty="0"/>
              <a:t> </a:t>
            </a:r>
            <a:r>
              <a:rPr lang="en-GB" sz="1400" dirty="0" err="1"/>
              <a:t>yr</a:t>
            </a:r>
            <a:r>
              <a:rPr lang="en-GB" sz="1400" dirty="0"/>
              <a:t> </a:t>
            </a:r>
            <a:r>
              <a:rPr lang="en-GB" sz="1400" dirty="0" err="1"/>
              <a:t>ŵyl</a:t>
            </a:r>
            <a:endParaRPr lang="en-GB" sz="1400" dirty="0"/>
          </a:p>
        </p:txBody>
      </p:sp>
      <p:sp>
        <p:nvSpPr>
          <p:cNvPr id="6" name="TextBox 5"/>
          <p:cNvSpPr txBox="1"/>
          <p:nvPr/>
        </p:nvSpPr>
        <p:spPr>
          <a:xfrm>
            <a:off x="4954262" y="1681683"/>
            <a:ext cx="3888432" cy="584775"/>
          </a:xfrm>
          <a:prstGeom prst="rect">
            <a:avLst/>
          </a:prstGeom>
          <a:noFill/>
        </p:spPr>
        <p:txBody>
          <a:bodyPr wrap="square" rtlCol="0">
            <a:spAutoFit/>
          </a:bodyPr>
          <a:lstStyle/>
          <a:p>
            <a:r>
              <a:rPr lang="en-GB" sz="1600" dirty="0" err="1"/>
              <a:t>Beirniadu</a:t>
            </a:r>
            <a:r>
              <a:rPr lang="en-GB" sz="1600" dirty="0"/>
              <a:t> </a:t>
            </a:r>
            <a:r>
              <a:rPr lang="en-GB" sz="1600" dirty="0" err="1"/>
              <a:t>meistri</a:t>
            </a:r>
            <a:r>
              <a:rPr lang="en-GB" sz="1600" dirty="0"/>
              <a:t> </a:t>
            </a:r>
            <a:r>
              <a:rPr lang="en-GB" sz="1600" dirty="0" err="1"/>
              <a:t>ynni</a:t>
            </a:r>
            <a:r>
              <a:rPr lang="en-GB" sz="1600" dirty="0"/>
              <a:t> am </a:t>
            </a:r>
            <a:r>
              <a:rPr lang="en-GB" sz="1600" dirty="0" err="1"/>
              <a:t>doriadau</a:t>
            </a:r>
            <a:r>
              <a:rPr lang="en-GB" sz="1600" dirty="0"/>
              <a:t> </a:t>
            </a:r>
            <a:r>
              <a:rPr lang="en-GB" sz="1600" dirty="0" err="1"/>
              <a:t>pŵer</a:t>
            </a:r>
            <a:r>
              <a:rPr lang="en-GB" sz="1600" dirty="0"/>
              <a:t> y </a:t>
            </a:r>
            <a:r>
              <a:rPr lang="en-GB" sz="1600" dirty="0" err="1"/>
              <a:t>Nadolig</a:t>
            </a:r>
            <a:endParaRPr lang="en-GB" sz="1600" dirty="0"/>
          </a:p>
        </p:txBody>
      </p:sp>
    </p:spTree>
    <p:extLst>
      <p:ext uri="{BB962C8B-B14F-4D97-AF65-F5344CB8AC3E}">
        <p14:creationId xmlns:p14="http://schemas.microsoft.com/office/powerpoint/2010/main" val="5107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err="1"/>
              <a:t>Cynllunio</a:t>
            </a:r>
            <a:r>
              <a:rPr lang="en-GB" sz="2000" dirty="0"/>
              <a:t> </a:t>
            </a:r>
            <a:r>
              <a:rPr lang="en-GB" sz="2000" dirty="0" err="1"/>
              <a:t>ar</a:t>
            </a:r>
            <a:r>
              <a:rPr lang="en-GB" sz="2000" dirty="0"/>
              <a:t> </a:t>
            </a:r>
            <a:r>
              <a:rPr lang="en-GB" sz="2000" dirty="0" err="1"/>
              <a:t>gyfer</a:t>
            </a:r>
            <a:r>
              <a:rPr lang="en-GB" sz="2000" dirty="0"/>
              <a:t> </a:t>
            </a:r>
            <a:r>
              <a:rPr lang="en-GB" sz="2000" dirty="0" err="1"/>
              <a:t>digwyddiad</a:t>
            </a:r>
            <a:r>
              <a:rPr lang="en-GB" sz="2000" dirty="0"/>
              <a:t> </a:t>
            </a:r>
            <a:r>
              <a:rPr lang="en-GB" sz="2000" dirty="0" err="1"/>
              <a:t>mawr</a:t>
            </a:r>
            <a:r>
              <a:rPr lang="en-GB" sz="2000" dirty="0"/>
              <a:t> – </a:t>
            </a:r>
            <a:r>
              <a:rPr lang="en-GB" sz="2000" dirty="0" err="1"/>
              <a:t>yr</a:t>
            </a:r>
            <a:r>
              <a:rPr lang="en-GB" sz="2000" dirty="0"/>
              <a:t> </a:t>
            </a:r>
            <a:r>
              <a:rPr lang="en-GB" sz="2000" dirty="0" err="1"/>
              <a:t>hyn</a:t>
            </a:r>
            <a:r>
              <a:rPr lang="en-GB" sz="2000" dirty="0"/>
              <a:t> a </a:t>
            </a:r>
            <a:r>
              <a:rPr lang="en-GB" sz="2000" dirty="0" err="1"/>
              <a:t>ddywedoch</a:t>
            </a:r>
            <a:r>
              <a:rPr lang="en-GB" sz="2000" dirty="0"/>
              <a:t> chi</a:t>
            </a:r>
          </a:p>
        </p:txBody>
      </p:sp>
      <p:sp>
        <p:nvSpPr>
          <p:cNvPr id="4" name="Slide Number Placeholder 3"/>
          <p:cNvSpPr>
            <a:spLocks noGrp="1"/>
          </p:cNvSpPr>
          <p:nvPr>
            <p:ph type="sldNum" sz="quarter" idx="12"/>
          </p:nvPr>
        </p:nvSpPr>
        <p:spPr/>
        <p:txBody>
          <a:bodyPr/>
          <a:lstStyle/>
          <a:p>
            <a:fld id="{490165BC-DBA7-4530-8926-81165AFC8D69}" type="slidenum">
              <a:rPr lang="en-GB" smtClean="0"/>
              <a:t>44</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0821599"/>
              </p:ext>
            </p:extLst>
          </p:nvPr>
        </p:nvGraphicFramePr>
        <p:xfrm>
          <a:off x="1907704" y="1556792"/>
          <a:ext cx="707747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888859"/>
            <a:ext cx="1584176" cy="10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3429000"/>
            <a:ext cx="1656184" cy="104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09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Cynllunio</a:t>
            </a:r>
            <a:r>
              <a:rPr lang="en-GB" sz="2800" dirty="0"/>
              <a:t> – </a:t>
            </a:r>
            <a:r>
              <a:rPr lang="en-GB" sz="2800" dirty="0" err="1"/>
              <a:t>yr</a:t>
            </a:r>
            <a:r>
              <a:rPr lang="en-GB" sz="2800" dirty="0"/>
              <a:t> </a:t>
            </a:r>
            <a:r>
              <a:rPr lang="en-GB" sz="2800" dirty="0" err="1"/>
              <a:t>hyn</a:t>
            </a:r>
            <a:r>
              <a:rPr lang="en-GB" sz="2800" dirty="0"/>
              <a:t> a </a:t>
            </a:r>
            <a:r>
              <a:rPr lang="en-GB" sz="2800" dirty="0" err="1"/>
              <a:t>wnaethon</a:t>
            </a:r>
            <a:r>
              <a:rPr lang="en-GB" sz="2800" dirty="0"/>
              <a:t> </a:t>
            </a:r>
            <a:r>
              <a:rPr lang="en-GB" sz="2800" dirty="0" err="1"/>
              <a:t>ni</a:t>
            </a:r>
            <a:endParaRPr lang="en-GB" sz="2800" dirty="0"/>
          </a:p>
        </p:txBody>
      </p:sp>
      <p:sp>
        <p:nvSpPr>
          <p:cNvPr id="4" name="Slide Number Placeholder 3"/>
          <p:cNvSpPr>
            <a:spLocks noGrp="1"/>
          </p:cNvSpPr>
          <p:nvPr>
            <p:ph type="sldNum" sz="quarter" idx="12"/>
          </p:nvPr>
        </p:nvSpPr>
        <p:spPr/>
        <p:txBody>
          <a:bodyPr/>
          <a:lstStyle/>
          <a:p>
            <a:fld id="{490165BC-DBA7-4530-8926-81165AFC8D69}" type="slidenum">
              <a:rPr lang="en-GB" smtClean="0"/>
              <a:t>45</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8948217"/>
              </p:ext>
            </p:extLst>
          </p:nvPr>
        </p:nvGraphicFramePr>
        <p:xfrm>
          <a:off x="457200" y="1268413"/>
          <a:ext cx="8219256" cy="4680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88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Cyfathrebu</a:t>
            </a:r>
            <a:r>
              <a:rPr lang="en-GB" sz="2800" dirty="0"/>
              <a:t>…</a:t>
            </a:r>
          </a:p>
        </p:txBody>
      </p:sp>
      <p:sp>
        <p:nvSpPr>
          <p:cNvPr id="4" name="Slide Number Placeholder 3"/>
          <p:cNvSpPr>
            <a:spLocks noGrp="1"/>
          </p:cNvSpPr>
          <p:nvPr>
            <p:ph type="sldNum" sz="quarter" idx="12"/>
          </p:nvPr>
        </p:nvSpPr>
        <p:spPr/>
        <p:txBody>
          <a:bodyPr/>
          <a:lstStyle/>
          <a:p>
            <a:fld id="{490165BC-DBA7-4530-8926-81165AFC8D69}" type="slidenum">
              <a:rPr lang="en-GB" smtClean="0"/>
              <a:t>46</a:t>
            </a:fld>
            <a:endParaRPr lang="en-GB"/>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909646162"/>
              </p:ext>
            </p:extLst>
          </p:nvPr>
        </p:nvGraphicFramePr>
        <p:xfrm>
          <a:off x="467544" y="1268760"/>
          <a:ext cx="82296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02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9512" y="1196752"/>
            <a:ext cx="8820472" cy="4824536"/>
          </a:xfrm>
          <a:prstGeom prst="roundRect">
            <a:avLst/>
          </a:prstGeom>
          <a:solidFill>
            <a:srgbClr val="952D9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2800" dirty="0" err="1"/>
              <a:t>Cwsmeriaid</a:t>
            </a:r>
            <a:r>
              <a:rPr lang="en-GB" sz="2800" dirty="0"/>
              <a:t> </a:t>
            </a:r>
            <a:r>
              <a:rPr lang="en-GB" sz="2800" dirty="0" err="1"/>
              <a:t>sy’n</a:t>
            </a:r>
            <a:r>
              <a:rPr lang="en-GB" sz="2800" dirty="0"/>
              <a:t> </a:t>
            </a:r>
            <a:r>
              <a:rPr lang="en-GB" sz="2800" dirty="0" err="1"/>
              <a:t>agored</a:t>
            </a:r>
            <a:r>
              <a:rPr lang="en-GB" sz="2800" dirty="0"/>
              <a:t> </a:t>
            </a:r>
            <a:r>
              <a:rPr lang="en-GB" sz="2800" dirty="0" err="1"/>
              <a:t>i</a:t>
            </a:r>
            <a:r>
              <a:rPr lang="en-GB" sz="2800" dirty="0"/>
              <a:t> </a:t>
            </a:r>
            <a:r>
              <a:rPr lang="en-GB" sz="2800" dirty="0" err="1"/>
              <a:t>niwed</a:t>
            </a:r>
            <a:endParaRPr lang="en-GB" sz="2800" dirty="0"/>
          </a:p>
        </p:txBody>
      </p:sp>
      <p:sp>
        <p:nvSpPr>
          <p:cNvPr id="3" name="Content Placeholder 2"/>
          <p:cNvSpPr>
            <a:spLocks noGrp="1"/>
          </p:cNvSpPr>
          <p:nvPr>
            <p:ph idx="1"/>
          </p:nvPr>
        </p:nvSpPr>
        <p:spPr/>
        <p:txBody>
          <a:bodyPr>
            <a:normAutofit/>
          </a:bodyPr>
          <a:lstStyle/>
          <a:p>
            <a:r>
              <a:rPr lang="en-GB" sz="2400" dirty="0" err="1">
                <a:solidFill>
                  <a:schemeClr val="bg1"/>
                </a:solidFill>
              </a:rPr>
              <a:t>Wedi’u</a:t>
            </a:r>
            <a:r>
              <a:rPr lang="en-GB" sz="2400" dirty="0">
                <a:solidFill>
                  <a:schemeClr val="bg1"/>
                </a:solidFill>
              </a:rPr>
              <a:t> </a:t>
            </a:r>
            <a:r>
              <a:rPr lang="en-GB" sz="2400" dirty="0" err="1">
                <a:solidFill>
                  <a:schemeClr val="bg1"/>
                </a:solidFill>
              </a:rPr>
              <a:t>nodi</a:t>
            </a:r>
            <a:r>
              <a:rPr lang="en-GB" sz="2400" dirty="0">
                <a:solidFill>
                  <a:schemeClr val="bg1"/>
                </a:solidFill>
              </a:rPr>
              <a:t> </a:t>
            </a:r>
            <a:r>
              <a:rPr lang="en-GB" sz="2400" dirty="0" err="1">
                <a:solidFill>
                  <a:schemeClr val="bg1"/>
                </a:solidFill>
              </a:rPr>
              <a:t>drwy’r</a:t>
            </a:r>
            <a:r>
              <a:rPr lang="en-GB" sz="2400" dirty="0">
                <a:solidFill>
                  <a:schemeClr val="bg1"/>
                </a:solidFill>
              </a:rPr>
              <a:t> </a:t>
            </a:r>
            <a:r>
              <a:rPr lang="en-GB" sz="2400" dirty="0" err="1">
                <a:solidFill>
                  <a:schemeClr val="bg1"/>
                </a:solidFill>
              </a:rPr>
              <a:t>Gofrestr</a:t>
            </a:r>
            <a:r>
              <a:rPr lang="en-GB" sz="2400" dirty="0">
                <a:solidFill>
                  <a:schemeClr val="bg1"/>
                </a:solidFill>
              </a:rPr>
              <a:t> </a:t>
            </a:r>
            <a:r>
              <a:rPr lang="en-GB" sz="2400" dirty="0" err="1">
                <a:solidFill>
                  <a:schemeClr val="bg1"/>
                </a:solidFill>
              </a:rPr>
              <a:t>Gwasanaeth</a:t>
            </a:r>
            <a:r>
              <a:rPr lang="en-GB" sz="2400" dirty="0">
                <a:solidFill>
                  <a:schemeClr val="bg1"/>
                </a:solidFill>
              </a:rPr>
              <a:t> </a:t>
            </a:r>
            <a:r>
              <a:rPr lang="en-GB" sz="2400" dirty="0" err="1">
                <a:solidFill>
                  <a:schemeClr val="bg1"/>
                </a:solidFill>
              </a:rPr>
              <a:t>Blaenoriaethol</a:t>
            </a:r>
            <a:endParaRPr lang="en-GB" sz="2400" dirty="0">
              <a:solidFill>
                <a:schemeClr val="bg1"/>
              </a:solidFill>
            </a:endParaRPr>
          </a:p>
          <a:p>
            <a:r>
              <a:rPr lang="en-GB" sz="2400" dirty="0" err="1">
                <a:solidFill>
                  <a:schemeClr val="bg1"/>
                </a:solidFill>
              </a:rPr>
              <a:t>Blaenoriaethu</a:t>
            </a:r>
            <a:r>
              <a:rPr lang="en-GB" sz="2400" dirty="0">
                <a:solidFill>
                  <a:schemeClr val="bg1"/>
                </a:solidFill>
              </a:rPr>
              <a:t> </a:t>
            </a:r>
            <a:r>
              <a:rPr lang="en-GB" sz="2400" dirty="0" err="1">
                <a:solidFill>
                  <a:schemeClr val="bg1"/>
                </a:solidFill>
              </a:rPr>
              <a:t>ar</a:t>
            </a:r>
            <a:r>
              <a:rPr lang="en-GB" sz="2400" dirty="0">
                <a:solidFill>
                  <a:schemeClr val="bg1"/>
                </a:solidFill>
              </a:rPr>
              <a:t> </a:t>
            </a:r>
            <a:r>
              <a:rPr lang="en-GB" sz="2400" dirty="0" err="1">
                <a:solidFill>
                  <a:schemeClr val="bg1"/>
                </a:solidFill>
              </a:rPr>
              <a:t>ddigwyddiadau</a:t>
            </a:r>
            <a:r>
              <a:rPr lang="en-GB" sz="2400" dirty="0">
                <a:solidFill>
                  <a:schemeClr val="bg1"/>
                </a:solidFill>
              </a:rPr>
              <a:t> </a:t>
            </a:r>
            <a:r>
              <a:rPr lang="en-GB" sz="2400" dirty="0" err="1">
                <a:solidFill>
                  <a:schemeClr val="bg1"/>
                </a:solidFill>
              </a:rPr>
              <a:t>llai</a:t>
            </a:r>
            <a:r>
              <a:rPr lang="en-GB" sz="2400" dirty="0">
                <a:solidFill>
                  <a:schemeClr val="bg1"/>
                </a:solidFill>
              </a:rPr>
              <a:t> </a:t>
            </a:r>
            <a:r>
              <a:rPr lang="en-GB" sz="2400" dirty="0" err="1">
                <a:solidFill>
                  <a:schemeClr val="bg1"/>
                </a:solidFill>
              </a:rPr>
              <a:t>ond</a:t>
            </a:r>
            <a:r>
              <a:rPr lang="en-GB" sz="2400" dirty="0">
                <a:solidFill>
                  <a:schemeClr val="bg1"/>
                </a:solidFill>
              </a:rPr>
              <a:t> </a:t>
            </a:r>
            <a:r>
              <a:rPr lang="en-GB" sz="2400" dirty="0" err="1">
                <a:solidFill>
                  <a:schemeClr val="bg1"/>
                </a:solidFill>
              </a:rPr>
              <a:t>nid</a:t>
            </a:r>
            <a:r>
              <a:rPr lang="en-GB" sz="2400" dirty="0">
                <a:solidFill>
                  <a:schemeClr val="bg1"/>
                </a:solidFill>
              </a:rPr>
              <a:t> </a:t>
            </a:r>
            <a:r>
              <a:rPr lang="en-GB" sz="2400" dirty="0" err="1">
                <a:solidFill>
                  <a:schemeClr val="bg1"/>
                </a:solidFill>
              </a:rPr>
              <a:t>yw’n</a:t>
            </a:r>
            <a:r>
              <a:rPr lang="en-GB" sz="2400" dirty="0">
                <a:solidFill>
                  <a:schemeClr val="bg1"/>
                </a:solidFill>
              </a:rPr>
              <a:t> </a:t>
            </a:r>
            <a:r>
              <a:rPr lang="en-GB" sz="2400" dirty="0" err="1">
                <a:solidFill>
                  <a:schemeClr val="bg1"/>
                </a:solidFill>
              </a:rPr>
              <a:t>ymarferol</a:t>
            </a:r>
            <a:r>
              <a:rPr lang="en-GB" sz="2400" dirty="0">
                <a:solidFill>
                  <a:schemeClr val="bg1"/>
                </a:solidFill>
              </a:rPr>
              <a:t> </a:t>
            </a:r>
            <a:r>
              <a:rPr lang="en-GB" sz="2400" dirty="0" err="1">
                <a:solidFill>
                  <a:schemeClr val="bg1"/>
                </a:solidFill>
              </a:rPr>
              <a:t>mewn</a:t>
            </a:r>
            <a:r>
              <a:rPr lang="en-GB" sz="2400" dirty="0">
                <a:solidFill>
                  <a:schemeClr val="bg1"/>
                </a:solidFill>
              </a:rPr>
              <a:t> </a:t>
            </a:r>
            <a:r>
              <a:rPr lang="en-GB" sz="2400" dirty="0" err="1">
                <a:solidFill>
                  <a:schemeClr val="bg1"/>
                </a:solidFill>
              </a:rPr>
              <a:t>digwyddiadau</a:t>
            </a:r>
            <a:r>
              <a:rPr lang="en-GB" sz="2400" dirty="0">
                <a:solidFill>
                  <a:schemeClr val="bg1"/>
                </a:solidFill>
              </a:rPr>
              <a:t> </a:t>
            </a:r>
            <a:r>
              <a:rPr lang="en-GB" sz="2400" dirty="0" err="1">
                <a:solidFill>
                  <a:schemeClr val="bg1"/>
                </a:solidFill>
              </a:rPr>
              <a:t>mawr</a:t>
            </a:r>
            <a:r>
              <a:rPr lang="en-GB" sz="2400" dirty="0">
                <a:solidFill>
                  <a:schemeClr val="bg1"/>
                </a:solidFill>
              </a:rPr>
              <a:t> – </a:t>
            </a:r>
            <a:r>
              <a:rPr lang="en-GB" sz="2400" dirty="0" err="1">
                <a:solidFill>
                  <a:schemeClr val="bg1"/>
                </a:solidFill>
              </a:rPr>
              <a:t>byddai’n</a:t>
            </a:r>
            <a:r>
              <a:rPr lang="en-GB" sz="2400" dirty="0">
                <a:solidFill>
                  <a:schemeClr val="bg1"/>
                </a:solidFill>
              </a:rPr>
              <a:t> </a:t>
            </a:r>
            <a:r>
              <a:rPr lang="en-GB" sz="2400" dirty="0" err="1">
                <a:solidFill>
                  <a:schemeClr val="bg1"/>
                </a:solidFill>
              </a:rPr>
              <a:t>arafu’r</a:t>
            </a:r>
            <a:r>
              <a:rPr lang="en-GB" sz="2400" dirty="0">
                <a:solidFill>
                  <a:schemeClr val="bg1"/>
                </a:solidFill>
              </a:rPr>
              <a:t> broses </a:t>
            </a:r>
            <a:r>
              <a:rPr lang="en-GB" sz="2400" dirty="0" err="1">
                <a:solidFill>
                  <a:schemeClr val="bg1"/>
                </a:solidFill>
              </a:rPr>
              <a:t>yn</a:t>
            </a:r>
            <a:r>
              <a:rPr lang="en-GB" sz="2400" dirty="0">
                <a:solidFill>
                  <a:schemeClr val="bg1"/>
                </a:solidFill>
              </a:rPr>
              <a:t> </a:t>
            </a:r>
            <a:r>
              <a:rPr lang="en-GB" sz="2400" dirty="0" err="1">
                <a:solidFill>
                  <a:schemeClr val="bg1"/>
                </a:solidFill>
              </a:rPr>
              <a:t>ddramatig</a:t>
            </a:r>
            <a:endParaRPr lang="en-GB" sz="2400" dirty="0">
              <a:solidFill>
                <a:schemeClr val="bg1"/>
              </a:solidFill>
            </a:endParaRPr>
          </a:p>
          <a:p>
            <a:r>
              <a:rPr lang="en-GB" sz="2400" dirty="0" err="1">
                <a:solidFill>
                  <a:schemeClr val="bg1"/>
                </a:solidFill>
              </a:rPr>
              <a:t>Mewn</a:t>
            </a:r>
            <a:r>
              <a:rPr lang="en-GB" sz="2400" dirty="0">
                <a:solidFill>
                  <a:schemeClr val="bg1"/>
                </a:solidFill>
              </a:rPr>
              <a:t> </a:t>
            </a:r>
            <a:r>
              <a:rPr lang="en-GB" sz="2400" dirty="0" err="1">
                <a:solidFill>
                  <a:schemeClr val="bg1"/>
                </a:solidFill>
              </a:rPr>
              <a:t>digwyddiad</a:t>
            </a:r>
            <a:r>
              <a:rPr lang="en-GB" sz="2400" dirty="0">
                <a:solidFill>
                  <a:schemeClr val="bg1"/>
                </a:solidFill>
              </a:rPr>
              <a:t> </a:t>
            </a:r>
            <a:r>
              <a:rPr lang="en-GB" sz="2400" dirty="0" err="1">
                <a:solidFill>
                  <a:schemeClr val="bg1"/>
                </a:solidFill>
              </a:rPr>
              <a:t>mawr</a:t>
            </a:r>
            <a:r>
              <a:rPr lang="en-GB" sz="2400" dirty="0">
                <a:solidFill>
                  <a:schemeClr val="bg1"/>
                </a:solidFill>
              </a:rPr>
              <a:t> </a:t>
            </a:r>
            <a:r>
              <a:rPr lang="en-GB" sz="2400" dirty="0" err="1">
                <a:solidFill>
                  <a:schemeClr val="bg1"/>
                </a:solidFill>
              </a:rPr>
              <a:t>fe</a:t>
            </a:r>
            <a:r>
              <a:rPr lang="en-GB" sz="2400" dirty="0">
                <a:solidFill>
                  <a:schemeClr val="bg1"/>
                </a:solidFill>
              </a:rPr>
              <a:t> </a:t>
            </a:r>
            <a:r>
              <a:rPr lang="en-GB" sz="2400" dirty="0" err="1">
                <a:solidFill>
                  <a:schemeClr val="bg1"/>
                </a:solidFill>
              </a:rPr>
              <a:t>wnawn</a:t>
            </a:r>
            <a:r>
              <a:rPr lang="en-GB" sz="2400" dirty="0">
                <a:solidFill>
                  <a:schemeClr val="bg1"/>
                </a:solidFill>
              </a:rPr>
              <a:t> </a:t>
            </a:r>
            <a:r>
              <a:rPr lang="en-GB" sz="2400" dirty="0" err="1">
                <a:solidFill>
                  <a:schemeClr val="bg1"/>
                </a:solidFill>
              </a:rPr>
              <a:t>weithio</a:t>
            </a:r>
            <a:r>
              <a:rPr lang="en-GB" sz="2400" dirty="0">
                <a:solidFill>
                  <a:schemeClr val="bg1"/>
                </a:solidFill>
              </a:rPr>
              <a:t> â </a:t>
            </a:r>
            <a:r>
              <a:rPr lang="en-GB" sz="2400" dirty="0" err="1">
                <a:solidFill>
                  <a:schemeClr val="bg1"/>
                </a:solidFill>
              </a:rPr>
              <a:t>phartneriaid</a:t>
            </a:r>
            <a:r>
              <a:rPr lang="en-GB" sz="2400" dirty="0">
                <a:solidFill>
                  <a:schemeClr val="bg1"/>
                </a:solidFill>
              </a:rPr>
              <a:t> </a:t>
            </a:r>
            <a:r>
              <a:rPr lang="en-GB" sz="2400" dirty="0" err="1">
                <a:solidFill>
                  <a:schemeClr val="bg1"/>
                </a:solidFill>
              </a:rPr>
              <a:t>i</a:t>
            </a:r>
            <a:r>
              <a:rPr lang="en-GB" sz="2400" dirty="0">
                <a:solidFill>
                  <a:schemeClr val="bg1"/>
                </a:solidFill>
              </a:rPr>
              <a:t> </a:t>
            </a:r>
            <a:r>
              <a:rPr lang="en-GB" sz="2400" dirty="0" err="1">
                <a:solidFill>
                  <a:schemeClr val="bg1"/>
                </a:solidFill>
              </a:rPr>
              <a:t>ddiwallu</a:t>
            </a:r>
            <a:r>
              <a:rPr lang="en-GB" sz="2400" dirty="0">
                <a:solidFill>
                  <a:schemeClr val="bg1"/>
                </a:solidFill>
              </a:rPr>
              <a:t> </a:t>
            </a:r>
            <a:r>
              <a:rPr lang="en-GB" sz="2400" dirty="0" err="1">
                <a:solidFill>
                  <a:schemeClr val="bg1"/>
                </a:solidFill>
              </a:rPr>
              <a:t>eu</a:t>
            </a:r>
            <a:r>
              <a:rPr lang="en-GB" sz="2400" dirty="0">
                <a:solidFill>
                  <a:schemeClr val="bg1"/>
                </a:solidFill>
              </a:rPr>
              <a:t> </a:t>
            </a:r>
            <a:r>
              <a:rPr lang="en-GB" sz="2400" dirty="0" err="1">
                <a:solidFill>
                  <a:schemeClr val="bg1"/>
                </a:solidFill>
              </a:rPr>
              <a:t>hanghenion</a:t>
            </a:r>
            <a:endParaRPr lang="en-GB" sz="2400" dirty="0">
              <a:solidFill>
                <a:schemeClr val="bg1"/>
              </a:solidFill>
            </a:endParaRPr>
          </a:p>
          <a:p>
            <a:pPr marL="0" indent="0" algn="ctr">
              <a:buNone/>
            </a:pPr>
            <a:r>
              <a:rPr lang="en-GB" sz="2400" dirty="0" smtClean="0">
                <a:solidFill>
                  <a:schemeClr val="bg1"/>
                </a:solidFill>
              </a:rPr>
              <a:t>-</a:t>
            </a:r>
            <a:r>
              <a:rPr lang="en-GB" sz="2400" dirty="0" err="1" smtClean="0">
                <a:solidFill>
                  <a:schemeClr val="bg1"/>
                </a:solidFill>
              </a:rPr>
              <a:t>Awdurdodau</a:t>
            </a:r>
            <a:r>
              <a:rPr lang="en-GB" sz="2400" dirty="0" smtClean="0">
                <a:solidFill>
                  <a:schemeClr val="bg1"/>
                </a:solidFill>
              </a:rPr>
              <a:t> </a:t>
            </a:r>
            <a:r>
              <a:rPr lang="en-GB" sz="2400" dirty="0" err="1">
                <a:solidFill>
                  <a:schemeClr val="bg1"/>
                </a:solidFill>
              </a:rPr>
              <a:t>Lleol</a:t>
            </a:r>
            <a:r>
              <a:rPr lang="en-GB" sz="2400" dirty="0">
                <a:solidFill>
                  <a:schemeClr val="bg1"/>
                </a:solidFill>
              </a:rPr>
              <a:t> a </a:t>
            </a:r>
            <a:r>
              <a:rPr lang="en-GB" sz="2400" dirty="0" err="1">
                <a:solidFill>
                  <a:schemeClr val="bg1"/>
                </a:solidFill>
              </a:rPr>
              <a:t>gwasanaethau</a:t>
            </a:r>
            <a:r>
              <a:rPr lang="en-GB" sz="2400" dirty="0">
                <a:solidFill>
                  <a:schemeClr val="bg1"/>
                </a:solidFill>
              </a:rPr>
              <a:t> </a:t>
            </a:r>
            <a:r>
              <a:rPr lang="en-GB" sz="2400" dirty="0" err="1">
                <a:solidFill>
                  <a:schemeClr val="bg1"/>
                </a:solidFill>
              </a:rPr>
              <a:t>brys</a:t>
            </a:r>
            <a:endParaRPr lang="en-GB" sz="2400" dirty="0">
              <a:solidFill>
                <a:schemeClr val="bg1"/>
              </a:solidFill>
            </a:endParaRPr>
          </a:p>
          <a:p>
            <a:pPr marL="0" indent="0" algn="ctr">
              <a:buNone/>
            </a:pPr>
            <a:r>
              <a:rPr lang="en-GB" sz="2400" dirty="0" smtClean="0">
                <a:solidFill>
                  <a:schemeClr val="bg1"/>
                </a:solidFill>
              </a:rPr>
              <a:t>-</a:t>
            </a:r>
            <a:r>
              <a:rPr lang="en-GB" sz="2400" dirty="0" err="1" smtClean="0">
                <a:solidFill>
                  <a:schemeClr val="bg1"/>
                </a:solidFill>
              </a:rPr>
              <a:t>Fforymau</a:t>
            </a:r>
            <a:r>
              <a:rPr lang="en-GB" sz="2400" dirty="0" smtClean="0">
                <a:solidFill>
                  <a:schemeClr val="bg1"/>
                </a:solidFill>
              </a:rPr>
              <a:t> </a:t>
            </a:r>
            <a:r>
              <a:rPr lang="en-GB" sz="2400" dirty="0" err="1">
                <a:solidFill>
                  <a:schemeClr val="bg1"/>
                </a:solidFill>
              </a:rPr>
              <a:t>Cydnerthedd</a:t>
            </a:r>
            <a:endParaRPr lang="en-GB" sz="2400" dirty="0">
              <a:solidFill>
                <a:schemeClr val="bg1"/>
              </a:solidFill>
            </a:endParaRPr>
          </a:p>
          <a:p>
            <a:pPr marL="0" indent="0" algn="ctr">
              <a:buNone/>
            </a:pPr>
            <a:r>
              <a:rPr lang="en-GB" sz="2400" dirty="0" smtClean="0">
                <a:solidFill>
                  <a:schemeClr val="bg1"/>
                </a:solidFill>
              </a:rPr>
              <a:t>-</a:t>
            </a:r>
            <a:r>
              <a:rPr lang="en-GB" sz="2400" dirty="0" err="1" smtClean="0">
                <a:solidFill>
                  <a:schemeClr val="bg1"/>
                </a:solidFill>
              </a:rPr>
              <a:t>Elusennau</a:t>
            </a:r>
            <a:r>
              <a:rPr lang="en-GB" sz="2400" dirty="0" smtClean="0">
                <a:solidFill>
                  <a:schemeClr val="bg1"/>
                </a:solidFill>
              </a:rPr>
              <a:t>/</a:t>
            </a:r>
            <a:r>
              <a:rPr lang="en-GB" sz="2400" dirty="0" err="1" smtClean="0">
                <a:solidFill>
                  <a:schemeClr val="bg1"/>
                </a:solidFill>
              </a:rPr>
              <a:t>grwpiau</a:t>
            </a:r>
            <a:r>
              <a:rPr lang="en-GB" sz="2400" dirty="0" smtClean="0">
                <a:solidFill>
                  <a:schemeClr val="bg1"/>
                </a:solidFill>
              </a:rPr>
              <a:t> </a:t>
            </a:r>
            <a:r>
              <a:rPr lang="en-GB" sz="2400" dirty="0" err="1">
                <a:solidFill>
                  <a:schemeClr val="bg1"/>
                </a:solidFill>
              </a:rPr>
              <a:t>gwirfoddol</a:t>
            </a:r>
            <a:endParaRPr lang="en-GB" sz="2400" dirty="0">
              <a:solidFill>
                <a:schemeClr val="bg1"/>
              </a:solidFill>
            </a:endParaRPr>
          </a:p>
          <a:p>
            <a:endParaRPr lang="en-GB" dirty="0">
              <a:solidFill>
                <a:schemeClr val="bg1"/>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47</a:t>
            </a:fld>
            <a:endParaRPr lang="en-GB"/>
          </a:p>
        </p:txBody>
      </p:sp>
    </p:spTree>
    <p:extLst>
      <p:ext uri="{BB962C8B-B14F-4D97-AF65-F5344CB8AC3E}">
        <p14:creationId xmlns:p14="http://schemas.microsoft.com/office/powerpoint/2010/main" val="158430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Hunanynysu</a:t>
            </a:r>
            <a:r>
              <a:rPr lang="en-GB" sz="2800" dirty="0"/>
              <a:t> ac </a:t>
            </a:r>
            <a:r>
              <a:rPr lang="en-GB" sz="2800" dirty="0" err="1"/>
              <a:t>adferiad</a:t>
            </a:r>
            <a:r>
              <a:rPr lang="en-GB" sz="2800" dirty="0"/>
              <a:t> </a:t>
            </a:r>
            <a:r>
              <a:rPr lang="en-GB" sz="2800" dirty="0" err="1"/>
              <a:t>cwsmeriaid</a:t>
            </a:r>
            <a:endParaRPr lang="en-GB" sz="2800" dirty="0"/>
          </a:p>
        </p:txBody>
      </p:sp>
      <p:sp>
        <p:nvSpPr>
          <p:cNvPr id="3" name="Content Placeholder 2"/>
          <p:cNvSpPr>
            <a:spLocks noGrp="1"/>
          </p:cNvSpPr>
          <p:nvPr>
            <p:ph idx="1"/>
          </p:nvPr>
        </p:nvSpPr>
        <p:spPr/>
        <p:txBody>
          <a:bodyPr>
            <a:normAutofit/>
          </a:bodyPr>
          <a:lstStyle/>
          <a:p>
            <a:r>
              <a:rPr lang="en-GB" sz="2400" dirty="0" err="1"/>
              <a:t>Eich</a:t>
            </a:r>
            <a:r>
              <a:rPr lang="en-GB" sz="2400" dirty="0"/>
              <a:t> </a:t>
            </a:r>
            <a:r>
              <a:rPr lang="en-GB" sz="2400" dirty="0" err="1"/>
              <a:t>switsio</a:t>
            </a:r>
            <a:r>
              <a:rPr lang="en-GB" sz="2400" dirty="0"/>
              <a:t> </a:t>
            </a:r>
            <a:r>
              <a:rPr lang="en-GB" sz="2400" dirty="0" err="1"/>
              <a:t>eich</a:t>
            </a:r>
            <a:r>
              <a:rPr lang="en-GB" sz="2400" dirty="0"/>
              <a:t> </a:t>
            </a:r>
            <a:r>
              <a:rPr lang="en-GB" sz="2400" dirty="0" err="1"/>
              <a:t>hun</a:t>
            </a:r>
            <a:r>
              <a:rPr lang="en-GB" sz="2400" dirty="0"/>
              <a:t> </a:t>
            </a:r>
            <a:r>
              <a:rPr lang="en-GB" sz="2400" dirty="0" err="1"/>
              <a:t>i</a:t>
            </a:r>
            <a:r>
              <a:rPr lang="en-GB" sz="2400" dirty="0"/>
              <a:t> </a:t>
            </a:r>
            <a:r>
              <a:rPr lang="en-GB" sz="2400" dirty="0" err="1"/>
              <a:t>ffwrdd</a:t>
            </a:r>
            <a:r>
              <a:rPr lang="en-GB" sz="2400" dirty="0"/>
              <a:t> ac </a:t>
            </a:r>
            <a:r>
              <a:rPr lang="en-GB" sz="2400" dirty="0" err="1"/>
              <a:t>yn</a:t>
            </a:r>
            <a:r>
              <a:rPr lang="en-GB" sz="2400" dirty="0"/>
              <a:t> </a:t>
            </a:r>
            <a:r>
              <a:rPr lang="en-GB" sz="2400" dirty="0" err="1"/>
              <a:t>ôl</a:t>
            </a:r>
            <a:r>
              <a:rPr lang="en-GB" sz="2400" dirty="0"/>
              <a:t> </a:t>
            </a:r>
            <a:r>
              <a:rPr lang="en-GB" sz="2400" dirty="0" err="1"/>
              <a:t>ymlaen</a:t>
            </a:r>
            <a:r>
              <a:rPr lang="en-GB" sz="2400" dirty="0"/>
              <a:t> </a:t>
            </a:r>
            <a:r>
              <a:rPr lang="en-GB" sz="2400" dirty="0" err="1"/>
              <a:t>eto</a:t>
            </a:r>
            <a:r>
              <a:rPr lang="en-GB" sz="2400" dirty="0"/>
              <a:t>!</a:t>
            </a:r>
          </a:p>
          <a:p>
            <a:r>
              <a:rPr lang="en-GB" sz="2400" dirty="0"/>
              <a:t>Mae </a:t>
            </a:r>
            <a:r>
              <a:rPr lang="en-GB" sz="2400" dirty="0" err="1"/>
              <a:t>nwy</a:t>
            </a:r>
            <a:r>
              <a:rPr lang="en-GB" sz="2400" dirty="0"/>
              <a:t> </a:t>
            </a:r>
            <a:r>
              <a:rPr lang="en-GB" sz="2400" dirty="0" err="1"/>
              <a:t>yn</a:t>
            </a:r>
            <a:r>
              <a:rPr lang="en-GB" sz="2400" dirty="0"/>
              <a:t> </a:t>
            </a:r>
            <a:r>
              <a:rPr lang="en-GB" sz="2400" dirty="0" err="1"/>
              <a:t>wahanol</a:t>
            </a:r>
            <a:r>
              <a:rPr lang="en-GB" sz="2400" dirty="0"/>
              <a:t> </a:t>
            </a:r>
            <a:r>
              <a:rPr lang="en-GB" sz="2400" dirty="0" err="1"/>
              <a:t>i</a:t>
            </a:r>
            <a:r>
              <a:rPr lang="en-GB" sz="2400" dirty="0"/>
              <a:t> </a:t>
            </a:r>
            <a:r>
              <a:rPr lang="en-GB" sz="2400" dirty="0" err="1"/>
              <a:t>ddŵr</a:t>
            </a:r>
            <a:r>
              <a:rPr lang="en-GB" sz="2400" dirty="0"/>
              <a:t>/</a:t>
            </a:r>
            <a:r>
              <a:rPr lang="en-GB" sz="2400" dirty="0" err="1"/>
              <a:t>trydan</a:t>
            </a:r>
            <a:endParaRPr lang="en-GB" sz="2400" dirty="0"/>
          </a:p>
          <a:p>
            <a:r>
              <a:rPr lang="en-GB" sz="2400" dirty="0"/>
              <a:t>Y broses </a:t>
            </a:r>
            <a:r>
              <a:rPr lang="en-GB" sz="2400" dirty="0" err="1"/>
              <a:t>wedi’i</a:t>
            </a:r>
            <a:r>
              <a:rPr lang="en-GB" sz="2400" dirty="0"/>
              <a:t> </a:t>
            </a:r>
            <a:r>
              <a:rPr lang="en-GB" sz="2400" dirty="0" err="1"/>
              <a:t>chytuno</a:t>
            </a:r>
            <a:r>
              <a:rPr lang="en-GB" sz="2400" dirty="0"/>
              <a:t> </a:t>
            </a:r>
            <a:r>
              <a:rPr lang="en-GB" sz="2400" dirty="0" err="1"/>
              <a:t>â’r</a:t>
            </a:r>
            <a:r>
              <a:rPr lang="en-GB" sz="2400" dirty="0"/>
              <a:t> </a:t>
            </a:r>
            <a:r>
              <a:rPr lang="en-GB" sz="2400" dirty="0" err="1"/>
              <a:t>Awdurdod</a:t>
            </a:r>
            <a:r>
              <a:rPr lang="en-GB" sz="2400" dirty="0"/>
              <a:t> </a:t>
            </a:r>
            <a:r>
              <a:rPr lang="en-GB" sz="2400" dirty="0" err="1"/>
              <a:t>Gweithredol</a:t>
            </a:r>
            <a:r>
              <a:rPr lang="en-GB" sz="2400" dirty="0"/>
              <a:t> </a:t>
            </a:r>
            <a:r>
              <a:rPr lang="en-GB" sz="2400" dirty="0" err="1"/>
              <a:t>Iechyd</a:t>
            </a:r>
            <a:r>
              <a:rPr lang="en-GB" sz="2400" dirty="0"/>
              <a:t> a </a:t>
            </a:r>
            <a:r>
              <a:rPr lang="en-GB" sz="2400" dirty="0" err="1"/>
              <a:t>Diogelwch</a:t>
            </a:r>
            <a:r>
              <a:rPr lang="en-GB" sz="2400" dirty="0"/>
              <a:t> ac Ofgem</a:t>
            </a:r>
          </a:p>
          <a:p>
            <a:r>
              <a:rPr lang="en-GB" sz="2400" dirty="0" err="1"/>
              <a:t>Fe’i</a:t>
            </a:r>
            <a:r>
              <a:rPr lang="en-GB" sz="2400" dirty="0"/>
              <a:t> </a:t>
            </a:r>
            <a:r>
              <a:rPr lang="en-GB" sz="2400" dirty="0" err="1"/>
              <a:t>defnyddir</a:t>
            </a:r>
            <a:r>
              <a:rPr lang="en-GB" sz="2400" dirty="0"/>
              <a:t> pan </a:t>
            </a:r>
            <a:r>
              <a:rPr lang="en-GB" sz="2400" dirty="0" err="1"/>
              <a:t>fydd</a:t>
            </a:r>
            <a:r>
              <a:rPr lang="en-GB" sz="2400" dirty="0"/>
              <a:t> model </a:t>
            </a:r>
            <a:r>
              <a:rPr lang="en-GB" sz="2400" dirty="0" err="1"/>
              <a:t>dadansoddol</a:t>
            </a:r>
            <a:r>
              <a:rPr lang="en-GB" sz="2400" dirty="0"/>
              <a:t> </a:t>
            </a:r>
            <a:r>
              <a:rPr lang="en-GB" sz="2400" dirty="0" err="1"/>
              <a:t>yn</a:t>
            </a:r>
            <a:r>
              <a:rPr lang="en-GB" sz="2400" dirty="0"/>
              <a:t> </a:t>
            </a:r>
            <a:r>
              <a:rPr lang="en-GB" sz="2400" dirty="0" err="1"/>
              <a:t>awgrymu</a:t>
            </a:r>
            <a:r>
              <a:rPr lang="en-GB" sz="2400" dirty="0"/>
              <a:t> bod y </a:t>
            </a:r>
            <a:r>
              <a:rPr lang="en-GB" sz="2400" dirty="0" err="1"/>
              <a:t>risg</a:t>
            </a:r>
            <a:r>
              <a:rPr lang="en-GB" sz="2400" dirty="0"/>
              <a:t> o </a:t>
            </a:r>
            <a:r>
              <a:rPr lang="en-GB" sz="2400" dirty="0" err="1"/>
              <a:t>gwsmeriaid</a:t>
            </a:r>
            <a:r>
              <a:rPr lang="en-GB" sz="2400" dirty="0"/>
              <a:t> </a:t>
            </a:r>
            <a:r>
              <a:rPr lang="en-GB" sz="2400" dirty="0" err="1"/>
              <a:t>fod</a:t>
            </a:r>
            <a:r>
              <a:rPr lang="en-GB" sz="2400" dirty="0"/>
              <a:t> </a:t>
            </a:r>
            <a:r>
              <a:rPr lang="en-GB" sz="2400" dirty="0" err="1"/>
              <a:t>wedi’u</a:t>
            </a:r>
            <a:r>
              <a:rPr lang="en-GB" sz="2400" dirty="0"/>
              <a:t> </a:t>
            </a:r>
            <a:r>
              <a:rPr lang="en-GB" sz="2400" dirty="0" err="1"/>
              <a:t>troi</a:t>
            </a:r>
            <a:r>
              <a:rPr lang="en-GB" sz="2400" dirty="0"/>
              <a:t> </a:t>
            </a:r>
            <a:r>
              <a:rPr lang="en-GB" sz="2400" dirty="0" err="1"/>
              <a:t>i</a:t>
            </a:r>
            <a:r>
              <a:rPr lang="en-GB" sz="2400" dirty="0"/>
              <a:t> </a:t>
            </a:r>
            <a:r>
              <a:rPr lang="en-GB" sz="2400" dirty="0" err="1"/>
              <a:t>ffwrdd</a:t>
            </a:r>
            <a:r>
              <a:rPr lang="en-GB" sz="2400" dirty="0"/>
              <a:t> </a:t>
            </a:r>
            <a:r>
              <a:rPr lang="en-GB" sz="2400" dirty="0" err="1"/>
              <a:t>yn</a:t>
            </a:r>
            <a:r>
              <a:rPr lang="en-GB" sz="2400" dirty="0"/>
              <a:t> </a:t>
            </a:r>
            <a:r>
              <a:rPr lang="en-GB" sz="2400" dirty="0" err="1"/>
              <a:t>yr</a:t>
            </a:r>
            <a:r>
              <a:rPr lang="en-GB" sz="2400" dirty="0"/>
              <a:t> </a:t>
            </a:r>
            <a:r>
              <a:rPr lang="en-GB" sz="2400" dirty="0" err="1"/>
              <a:t>amgylchiadau</a:t>
            </a:r>
            <a:r>
              <a:rPr lang="en-GB" sz="2400" dirty="0"/>
              <a:t> </a:t>
            </a:r>
            <a:r>
              <a:rPr lang="en-GB" sz="2400" dirty="0" err="1"/>
              <a:t>tywydd</a:t>
            </a:r>
            <a:r>
              <a:rPr lang="en-GB" sz="2400" dirty="0"/>
              <a:t> </a:t>
            </a:r>
            <a:r>
              <a:rPr lang="en-GB" sz="2400" dirty="0" err="1"/>
              <a:t>cyfredol</a:t>
            </a:r>
            <a:r>
              <a:rPr lang="en-GB" sz="2400" dirty="0"/>
              <a:t> </a:t>
            </a:r>
            <a:r>
              <a:rPr lang="en-GB" sz="2400" dirty="0" err="1"/>
              <a:t>yn</a:t>
            </a:r>
            <a:r>
              <a:rPr lang="en-GB" sz="2400" dirty="0"/>
              <a:t> </a:t>
            </a:r>
            <a:r>
              <a:rPr lang="en-GB" sz="2400" dirty="0" err="1"/>
              <a:t>gorbwyso’r</a:t>
            </a:r>
            <a:r>
              <a:rPr lang="en-GB" sz="2400" dirty="0"/>
              <a:t> </a:t>
            </a:r>
            <a:r>
              <a:rPr lang="en-GB" sz="2400" dirty="0" err="1"/>
              <a:t>risg</a:t>
            </a:r>
            <a:r>
              <a:rPr lang="en-GB" sz="2400" dirty="0"/>
              <a:t> </a:t>
            </a:r>
            <a:r>
              <a:rPr lang="en-GB" sz="2400" dirty="0" err="1"/>
              <a:t>o’u</a:t>
            </a:r>
            <a:r>
              <a:rPr lang="en-GB" sz="2400" dirty="0"/>
              <a:t> </a:t>
            </a:r>
            <a:r>
              <a:rPr lang="en-GB" sz="2400" dirty="0" err="1"/>
              <a:t>troi</a:t>
            </a:r>
            <a:r>
              <a:rPr lang="en-GB" sz="2400" dirty="0"/>
              <a:t> </a:t>
            </a:r>
            <a:r>
              <a:rPr lang="en-GB" sz="2400" dirty="0" err="1"/>
              <a:t>eu</a:t>
            </a:r>
            <a:r>
              <a:rPr lang="en-GB" sz="2400" dirty="0"/>
              <a:t> </a:t>
            </a:r>
            <a:r>
              <a:rPr lang="en-GB" sz="2400" dirty="0" err="1"/>
              <a:t>hunain</a:t>
            </a:r>
            <a:r>
              <a:rPr lang="en-GB" sz="2400" dirty="0"/>
              <a:t> </a:t>
            </a:r>
            <a:r>
              <a:rPr lang="en-GB" sz="2400" dirty="0" err="1"/>
              <a:t>ymlaen</a:t>
            </a:r>
            <a:r>
              <a:rPr lang="en-GB" sz="2400" dirty="0"/>
              <a:t> </a:t>
            </a:r>
            <a:r>
              <a:rPr lang="en-GB" sz="2400" dirty="0" err="1"/>
              <a:t>eto</a:t>
            </a:r>
            <a:endParaRPr lang="en-GB" sz="2400" dirty="0"/>
          </a:p>
          <a:p>
            <a:r>
              <a:rPr lang="en-GB" sz="2400" dirty="0" err="1"/>
              <a:t>Pecyn</a:t>
            </a:r>
            <a:r>
              <a:rPr lang="en-GB" sz="2400" dirty="0"/>
              <a:t> </a:t>
            </a:r>
            <a:r>
              <a:rPr lang="en-GB" sz="2400" dirty="0" err="1"/>
              <a:t>cyfathrebu</a:t>
            </a:r>
            <a:r>
              <a:rPr lang="en-GB" sz="2400" dirty="0"/>
              <a:t> a </a:t>
            </a:r>
            <a:r>
              <a:rPr lang="en-GB" sz="2400" dirty="0" err="1"/>
              <a:t>strategaeth</a:t>
            </a:r>
            <a:r>
              <a:rPr lang="en-GB" sz="2400" dirty="0"/>
              <a:t> </a:t>
            </a:r>
            <a:r>
              <a:rPr lang="en-GB" sz="2400" dirty="0" err="1"/>
              <a:t>newydd</a:t>
            </a:r>
            <a:endParaRPr lang="en-GB" sz="2400" dirty="0"/>
          </a:p>
        </p:txBody>
      </p:sp>
      <p:sp>
        <p:nvSpPr>
          <p:cNvPr id="4" name="Slide Number Placeholder 3"/>
          <p:cNvSpPr>
            <a:spLocks noGrp="1"/>
          </p:cNvSpPr>
          <p:nvPr>
            <p:ph type="sldNum" sz="quarter" idx="12"/>
          </p:nvPr>
        </p:nvSpPr>
        <p:spPr/>
        <p:txBody>
          <a:bodyPr/>
          <a:lstStyle/>
          <a:p>
            <a:fld id="{490165BC-DBA7-4530-8926-81165AFC8D69}" type="slidenum">
              <a:rPr lang="en-GB" smtClean="0"/>
              <a:t>48</a:t>
            </a:fld>
            <a:endParaRPr lang="en-GB"/>
          </a:p>
        </p:txBody>
      </p:sp>
      <p:sp>
        <p:nvSpPr>
          <p:cNvPr id="5" name="Rounded Rectangle 4"/>
          <p:cNvSpPr/>
          <p:nvPr/>
        </p:nvSpPr>
        <p:spPr>
          <a:xfrm>
            <a:off x="179512" y="1196752"/>
            <a:ext cx="8820472" cy="482453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085184"/>
            <a:ext cx="1872208" cy="81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744768"/>
            <a:ext cx="1224136" cy="115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7356" y="1230630"/>
            <a:ext cx="1403076" cy="103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Ymarferiad</a:t>
            </a:r>
            <a:r>
              <a:rPr lang="en-GB" sz="2800" dirty="0"/>
              <a:t> </a:t>
            </a:r>
            <a:r>
              <a:rPr lang="en-GB" sz="2800" dirty="0" err="1"/>
              <a:t>digwyddiad</a:t>
            </a:r>
            <a:r>
              <a:rPr lang="en-GB" sz="2800" dirty="0"/>
              <a:t> </a:t>
            </a:r>
            <a:r>
              <a:rPr lang="en-GB" sz="2800" dirty="0" err="1"/>
              <a:t>mawr</a:t>
            </a:r>
            <a:endParaRPr lang="en-GB" sz="2800" dirty="0"/>
          </a:p>
        </p:txBody>
      </p:sp>
      <p:sp>
        <p:nvSpPr>
          <p:cNvPr id="4" name="Slide Number Placeholder 3"/>
          <p:cNvSpPr>
            <a:spLocks noGrp="1"/>
          </p:cNvSpPr>
          <p:nvPr>
            <p:ph type="sldNum" sz="quarter" idx="12"/>
          </p:nvPr>
        </p:nvSpPr>
        <p:spPr/>
        <p:txBody>
          <a:bodyPr/>
          <a:lstStyle/>
          <a:p>
            <a:fld id="{490165BC-DBA7-4530-8926-81165AFC8D69}" type="slidenum">
              <a:rPr lang="en-GB" smtClean="0"/>
              <a:t>49</a:t>
            </a:fld>
            <a:endParaRPr lang="en-GB"/>
          </a:p>
        </p:txBody>
      </p:sp>
      <p:graphicFrame>
        <p:nvGraphicFramePr>
          <p:cNvPr id="10" name="Diagram 9"/>
          <p:cNvGraphicFramePr/>
          <p:nvPr>
            <p:extLst>
              <p:ext uri="{D42A27DB-BD31-4B8C-83A1-F6EECF244321}">
                <p14:modId xmlns:p14="http://schemas.microsoft.com/office/powerpoint/2010/main" val="2195975974"/>
              </p:ext>
            </p:extLst>
          </p:nvPr>
        </p:nvGraphicFramePr>
        <p:xfrm>
          <a:off x="1187624" y="1268760"/>
          <a:ext cx="6768752"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1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0165BC-DBA7-4530-8926-81165AFC8D69}" type="slidenum">
              <a:rPr lang="en-GB" smtClean="0"/>
              <a:t>5</a:t>
            </a:fld>
            <a:endParaRPr lang="en-GB" dirty="0"/>
          </a:p>
        </p:txBody>
      </p:sp>
      <p:sp>
        <p:nvSpPr>
          <p:cNvPr id="10" name="Title 1"/>
          <p:cNvSpPr>
            <a:spLocks noGrp="1"/>
          </p:cNvSpPr>
          <p:nvPr>
            <p:ph type="title"/>
          </p:nvPr>
        </p:nvSpPr>
        <p:spPr>
          <a:xfrm>
            <a:off x="251520" y="446692"/>
            <a:ext cx="8229600" cy="594916"/>
          </a:xfrm>
        </p:spPr>
        <p:txBody>
          <a:bodyPr>
            <a:normAutofit fontScale="90000"/>
          </a:bodyPr>
          <a:lstStyle/>
          <a:p>
            <a:r>
              <a:rPr lang="cy-GB" sz="2800" dirty="0"/>
              <a:t>perfformiad Diweddariad Busnes - allbynnau 2016/17</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9222121"/>
              </p:ext>
            </p:extLst>
          </p:nvPr>
        </p:nvGraphicFramePr>
        <p:xfrm>
          <a:off x="107504" y="2065932"/>
          <a:ext cx="8841486" cy="3955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1520" y="6165304"/>
            <a:ext cx="6912768" cy="584775"/>
          </a:xfrm>
          <a:prstGeom prst="rect">
            <a:avLst/>
          </a:prstGeom>
          <a:noFill/>
        </p:spPr>
        <p:txBody>
          <a:bodyPr wrap="square" rtlCol="0">
            <a:spAutoFit/>
          </a:bodyPr>
          <a:lstStyle/>
          <a:p>
            <a:r>
              <a:rPr lang="cy-GB" sz="1600" dirty="0">
                <a:solidFill>
                  <a:schemeClr val="bg1"/>
                </a:solidFill>
              </a:rPr>
              <a:t>Parhawn i gyflawni’n holl allbynnau RIIO – ac ar y trywydd iawn i gyflawni’r targedau RIIO 8 mlynedd.</a:t>
            </a:r>
            <a:endParaRPr lang="en-GB" sz="1600" dirty="0">
              <a:solidFill>
                <a:schemeClr val="bg1"/>
              </a:solidFill>
              <a:latin typeface="Arial" panose="020B0604020202020204" pitchFamily="34" charset="0"/>
              <a:cs typeface="Arial" panose="020B0604020202020204" pitchFamily="34" charset="0"/>
            </a:endParaRPr>
          </a:p>
        </p:txBody>
      </p:sp>
      <p:sp>
        <p:nvSpPr>
          <p:cNvPr id="7" name="Slide Number Placeholder 2"/>
          <p:cNvSpPr txBox="1">
            <a:spLocks/>
          </p:cNvSpPr>
          <p:nvPr/>
        </p:nvSpPr>
        <p:spPr>
          <a:xfrm>
            <a:off x="8753980" y="5800179"/>
            <a:ext cx="39002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0165BC-DBA7-4530-8926-81165AFC8D69}" type="slidenum">
              <a:rPr lang="en-GB" sz="900" smtClean="0">
                <a:solidFill>
                  <a:schemeClr val="tx1"/>
                </a:solidFill>
              </a:rPr>
              <a:pPr/>
              <a:t>5</a:t>
            </a:fld>
            <a:endParaRPr lang="en-GB" sz="900" dirty="0">
              <a:solidFill>
                <a:schemeClr val="tx1"/>
              </a:solidFill>
            </a:endParaRPr>
          </a:p>
        </p:txBody>
      </p:sp>
      <p:sp>
        <p:nvSpPr>
          <p:cNvPr id="2" name="TextBox 1"/>
          <p:cNvSpPr txBox="1"/>
          <p:nvPr/>
        </p:nvSpPr>
        <p:spPr>
          <a:xfrm>
            <a:off x="7384364" y="2204864"/>
            <a:ext cx="1424662" cy="461665"/>
          </a:xfrm>
          <a:prstGeom prst="rect">
            <a:avLst/>
          </a:prstGeom>
          <a:noFill/>
        </p:spPr>
        <p:txBody>
          <a:bodyPr wrap="square" rtlCol="0">
            <a:spAutoFit/>
          </a:bodyPr>
          <a:lstStyle/>
          <a:p>
            <a:r>
              <a:rPr lang="cy-GB" sz="1200" dirty="0">
                <a:solidFill>
                  <a:schemeClr val="bg1"/>
                </a:solidFill>
              </a:rPr>
              <a:t>Rhwymedigaethau cymdeithasol</a:t>
            </a:r>
            <a:endParaRPr lang="en-GB" sz="1200" dirty="0">
              <a:solidFill>
                <a:schemeClr val="bg1"/>
              </a:solidFill>
            </a:endParaRPr>
          </a:p>
        </p:txBody>
      </p: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1343815"/>
            <a:ext cx="1557338"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9712" y="1190781"/>
            <a:ext cx="1368152" cy="91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6280" y="1260068"/>
            <a:ext cx="1328738" cy="88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2120" y="1172747"/>
            <a:ext cx="1368152" cy="91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3877" y="1172747"/>
            <a:ext cx="1328738" cy="88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9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err="1"/>
              <a:t>Rhannu</a:t>
            </a:r>
            <a:r>
              <a:rPr lang="en-GB" sz="2800" dirty="0"/>
              <a:t> </a:t>
            </a:r>
            <a:r>
              <a:rPr lang="en-GB" sz="2800" dirty="0" err="1"/>
              <a:t>arferion</a:t>
            </a:r>
            <a:r>
              <a:rPr lang="en-GB" sz="2800" dirty="0"/>
              <a:t> </a:t>
            </a:r>
            <a:r>
              <a:rPr lang="en-GB" sz="2800" dirty="0" err="1"/>
              <a:t>gorau</a:t>
            </a:r>
            <a:endParaRPr lang="en-GB" sz="2800" dirty="0"/>
          </a:p>
        </p:txBody>
      </p:sp>
      <p:sp>
        <p:nvSpPr>
          <p:cNvPr id="3" name="Content Placeholder 2"/>
          <p:cNvSpPr>
            <a:spLocks noGrp="1"/>
          </p:cNvSpPr>
          <p:nvPr>
            <p:ph idx="1"/>
          </p:nvPr>
        </p:nvSpPr>
        <p:spPr>
          <a:xfrm>
            <a:off x="457200" y="1268761"/>
            <a:ext cx="4906888" cy="1080120"/>
          </a:xfrm>
        </p:spPr>
        <p:txBody>
          <a:bodyPr>
            <a:normAutofit fontScale="92500" lnSpcReduction="20000"/>
          </a:bodyPr>
          <a:lstStyle/>
          <a:p>
            <a:pPr marL="0" indent="0">
              <a:buNone/>
            </a:pPr>
            <a:r>
              <a:rPr lang="en-GB" dirty="0" err="1" smtClean="0"/>
              <a:t>Digwyddiad</a:t>
            </a:r>
            <a:r>
              <a:rPr lang="en-GB" dirty="0" smtClean="0"/>
              <a:t> </a:t>
            </a:r>
            <a:r>
              <a:rPr lang="en-GB" dirty="0" err="1"/>
              <a:t>bwrdd</a:t>
            </a:r>
            <a:r>
              <a:rPr lang="en-GB" dirty="0"/>
              <a:t> </a:t>
            </a:r>
            <a:r>
              <a:rPr lang="en-GB" dirty="0" err="1"/>
              <a:t>crwn</a:t>
            </a:r>
            <a:r>
              <a:rPr lang="en-GB" dirty="0"/>
              <a:t> </a:t>
            </a:r>
            <a:r>
              <a:rPr lang="en-GB" dirty="0" err="1"/>
              <a:t>yn</a:t>
            </a:r>
            <a:r>
              <a:rPr lang="en-GB" dirty="0"/>
              <a:t> IGEM </a:t>
            </a:r>
            <a:r>
              <a:rPr lang="en-GB" dirty="0" err="1"/>
              <a:t>gyda</a:t>
            </a:r>
            <a:r>
              <a:rPr lang="en-GB" dirty="0"/>
              <a:t> </a:t>
            </a:r>
            <a:r>
              <a:rPr lang="en-GB" dirty="0" err="1"/>
              <a:t>rhwydweithiau</a:t>
            </a:r>
            <a:r>
              <a:rPr lang="en-GB" dirty="0"/>
              <a:t> </a:t>
            </a:r>
            <a:r>
              <a:rPr lang="en-GB" dirty="0" err="1"/>
              <a:t>nwy</a:t>
            </a:r>
            <a:r>
              <a:rPr lang="en-GB" dirty="0"/>
              <a:t> </a:t>
            </a:r>
            <a:r>
              <a:rPr lang="en-GB" dirty="0" err="1"/>
              <a:t>eraill</a:t>
            </a:r>
            <a:endParaRPr lang="en-GB" dirty="0"/>
          </a:p>
          <a:p>
            <a:endParaRPr lang="en-GB" dirty="0"/>
          </a:p>
          <a:p>
            <a:endParaRPr lang="en-GB" dirty="0"/>
          </a:p>
          <a:p>
            <a:endParaRPr lang="en-GB" b="1" dirty="0"/>
          </a:p>
        </p:txBody>
      </p:sp>
      <p:sp>
        <p:nvSpPr>
          <p:cNvPr id="4" name="Slide Number Placeholder 3"/>
          <p:cNvSpPr>
            <a:spLocks noGrp="1"/>
          </p:cNvSpPr>
          <p:nvPr>
            <p:ph type="sldNum" sz="quarter" idx="12"/>
          </p:nvPr>
        </p:nvSpPr>
        <p:spPr/>
        <p:txBody>
          <a:bodyPr/>
          <a:lstStyle/>
          <a:p>
            <a:fld id="{490165BC-DBA7-4530-8926-81165AFC8D69}" type="slidenum">
              <a:rPr lang="en-GB" smtClean="0"/>
              <a:t>50</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268760"/>
            <a:ext cx="19526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5530251" y="3068960"/>
            <a:ext cx="2962672" cy="2664296"/>
          </a:xfrm>
          <a:prstGeom prst="rect">
            <a:avLst/>
          </a:prstGeom>
        </p:spPr>
        <p:txBody>
          <a:bodyPr vert="horz" lIns="91440" tIns="45720" rIns="91440" bIns="45720" rtlCol="0">
            <a:normAutofit fontScale="85000" lnSpcReduction="10000"/>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t>Adeiladu</a:t>
            </a:r>
            <a:r>
              <a:rPr lang="en-GB" dirty="0"/>
              <a:t> </a:t>
            </a:r>
            <a:r>
              <a:rPr lang="en-GB" dirty="0" err="1"/>
              <a:t>ar</a:t>
            </a:r>
            <a:r>
              <a:rPr lang="en-GB" dirty="0"/>
              <a:t> </a:t>
            </a:r>
            <a:r>
              <a:rPr lang="en-GB" dirty="0" err="1"/>
              <a:t>brofiad</a:t>
            </a:r>
            <a:r>
              <a:rPr lang="en-GB" dirty="0"/>
              <a:t> o </a:t>
            </a:r>
            <a:r>
              <a:rPr lang="en-GB" dirty="0" err="1"/>
              <a:t>ddigwyddiadau</a:t>
            </a:r>
            <a:r>
              <a:rPr lang="en-GB" dirty="0"/>
              <a:t> </a:t>
            </a:r>
            <a:r>
              <a:rPr lang="en-GB" dirty="0" err="1"/>
              <a:t>llai</a:t>
            </a:r>
            <a:endParaRPr lang="en-GB" dirty="0"/>
          </a:p>
          <a:p>
            <a:r>
              <a:rPr lang="en-GB" dirty="0" err="1"/>
              <a:t>Adborth</a:t>
            </a:r>
            <a:r>
              <a:rPr lang="en-GB" dirty="0"/>
              <a:t> o </a:t>
            </a:r>
            <a:r>
              <a:rPr lang="en-GB" dirty="0" err="1"/>
              <a:t>ddigwyddiadau</a:t>
            </a:r>
            <a:r>
              <a:rPr lang="en-GB" dirty="0"/>
              <a:t> </a:t>
            </a:r>
            <a:r>
              <a:rPr lang="en-GB" dirty="0" err="1"/>
              <a:t>rhwydweithiau</a:t>
            </a:r>
            <a:r>
              <a:rPr lang="en-GB" dirty="0"/>
              <a:t> </a:t>
            </a:r>
            <a:r>
              <a:rPr lang="en-GB" dirty="0" err="1"/>
              <a:t>eraill</a:t>
            </a:r>
            <a:endParaRPr lang="en-GB" dirty="0"/>
          </a:p>
          <a:p>
            <a:endParaRPr lang="en-GB" dirty="0"/>
          </a:p>
          <a:p>
            <a:endParaRPr lang="en-GB"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92" y="2348880"/>
            <a:ext cx="3121149" cy="178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92" y="3816846"/>
            <a:ext cx="4447420" cy="211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34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Symud</a:t>
            </a:r>
            <a:r>
              <a:rPr lang="en-GB" sz="2800" dirty="0"/>
              <a:t> </a:t>
            </a:r>
            <a:r>
              <a:rPr lang="en-GB" sz="2800" dirty="0" err="1"/>
              <a:t>ymlaen</a:t>
            </a:r>
            <a:r>
              <a:rPr lang="en-GB" sz="2800" dirty="0"/>
              <a:t> </a:t>
            </a:r>
          </a:p>
        </p:txBody>
      </p:sp>
      <p:sp>
        <p:nvSpPr>
          <p:cNvPr id="4" name="Slide Number Placeholder 3"/>
          <p:cNvSpPr>
            <a:spLocks noGrp="1"/>
          </p:cNvSpPr>
          <p:nvPr>
            <p:ph type="sldNum" sz="quarter" idx="12"/>
          </p:nvPr>
        </p:nvSpPr>
        <p:spPr/>
        <p:txBody>
          <a:bodyPr/>
          <a:lstStyle/>
          <a:p>
            <a:fld id="{490165BC-DBA7-4530-8926-81165AFC8D69}" type="slidenum">
              <a:rPr lang="en-GB" smtClean="0"/>
              <a:t>51</a:t>
            </a:fld>
            <a:endParaRPr lang="en-GB" dirty="0"/>
          </a:p>
        </p:txBody>
      </p:sp>
      <p:graphicFrame>
        <p:nvGraphicFramePr>
          <p:cNvPr id="12" name="Diagram 11"/>
          <p:cNvGraphicFramePr/>
          <p:nvPr>
            <p:extLst>
              <p:ext uri="{D42A27DB-BD31-4B8C-83A1-F6EECF244321}">
                <p14:modId xmlns:p14="http://schemas.microsoft.com/office/powerpoint/2010/main" val="1943816720"/>
              </p:ext>
            </p:extLst>
          </p:nvPr>
        </p:nvGraphicFramePr>
        <p:xfrm>
          <a:off x="755576" y="1340768"/>
          <a:ext cx="7416824"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84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Callout 13"/>
          <p:cNvSpPr/>
          <p:nvPr/>
        </p:nvSpPr>
        <p:spPr>
          <a:xfrm>
            <a:off x="827584" y="3549246"/>
            <a:ext cx="3081204" cy="2357641"/>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err="1"/>
              <a:t>Cwestiynau</a:t>
            </a:r>
            <a:r>
              <a:rPr lang="en-GB" sz="2800" dirty="0"/>
              <a:t>: </a:t>
            </a:r>
            <a:r>
              <a:rPr lang="en-GB" sz="2800" dirty="0" err="1"/>
              <a:t>Cynllunio</a:t>
            </a:r>
            <a:r>
              <a:rPr lang="en-GB" sz="2800" dirty="0"/>
              <a:t> </a:t>
            </a:r>
            <a:r>
              <a:rPr lang="en-GB" sz="2800" dirty="0" err="1"/>
              <a:t>ar</a:t>
            </a:r>
            <a:r>
              <a:rPr lang="en-GB" sz="2800" dirty="0"/>
              <a:t> </a:t>
            </a:r>
            <a:r>
              <a:rPr lang="en-GB" sz="2800" dirty="0" err="1"/>
              <a:t>gyfer</a:t>
            </a:r>
            <a:r>
              <a:rPr lang="en-GB" sz="2800" dirty="0"/>
              <a:t> </a:t>
            </a:r>
            <a:r>
              <a:rPr lang="en-GB" sz="2800" dirty="0" err="1"/>
              <a:t>digwyddiad</a:t>
            </a:r>
            <a:r>
              <a:rPr lang="en-GB" sz="2800" dirty="0"/>
              <a:t> </a:t>
            </a:r>
            <a:r>
              <a:rPr lang="en-GB" sz="2800" dirty="0" err="1"/>
              <a:t>mawr</a:t>
            </a:r>
            <a:endParaRPr lang="en-GB" sz="2800" dirty="0"/>
          </a:p>
        </p:txBody>
      </p:sp>
      <p:sp>
        <p:nvSpPr>
          <p:cNvPr id="4" name="Slide Number Placeholder 3"/>
          <p:cNvSpPr>
            <a:spLocks noGrp="1"/>
          </p:cNvSpPr>
          <p:nvPr>
            <p:ph type="sldNum" sz="quarter" idx="12"/>
          </p:nvPr>
        </p:nvSpPr>
        <p:spPr/>
        <p:txBody>
          <a:bodyPr/>
          <a:lstStyle/>
          <a:p>
            <a:fld id="{490165BC-DBA7-4530-8926-81165AFC8D69}" type="slidenum">
              <a:rPr lang="en-GB" smtClean="0"/>
              <a:t>52</a:t>
            </a:fld>
            <a:endParaRPr lang="en-GB"/>
          </a:p>
        </p:txBody>
      </p:sp>
      <p:sp>
        <p:nvSpPr>
          <p:cNvPr id="5" name="Oval Callout 4"/>
          <p:cNvSpPr/>
          <p:nvPr/>
        </p:nvSpPr>
        <p:spPr>
          <a:xfrm>
            <a:off x="3186800" y="2313803"/>
            <a:ext cx="2952328" cy="1876418"/>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35896" y="2660719"/>
            <a:ext cx="2304256" cy="1200329"/>
          </a:xfrm>
          <a:prstGeom prst="rect">
            <a:avLst/>
          </a:prstGeom>
          <a:noFill/>
        </p:spPr>
        <p:txBody>
          <a:bodyPr wrap="square" rtlCol="0">
            <a:spAutoFit/>
          </a:bodyPr>
          <a:lstStyle/>
          <a:p>
            <a:r>
              <a:rPr lang="en-GB" dirty="0"/>
              <a:t>Beth </a:t>
            </a:r>
            <a:r>
              <a:rPr lang="en-GB" dirty="0" err="1"/>
              <a:t>yw</a:t>
            </a:r>
            <a:r>
              <a:rPr lang="en-GB" dirty="0"/>
              <a:t> </a:t>
            </a:r>
            <a:r>
              <a:rPr lang="en-GB" dirty="0" err="1"/>
              <a:t>eich</a:t>
            </a:r>
            <a:r>
              <a:rPr lang="en-GB" dirty="0"/>
              <a:t> barn chi </a:t>
            </a:r>
            <a:r>
              <a:rPr lang="en-GB" dirty="0" err="1"/>
              <a:t>ar</a:t>
            </a:r>
            <a:r>
              <a:rPr lang="en-GB" dirty="0"/>
              <a:t> y </a:t>
            </a:r>
            <a:r>
              <a:rPr lang="en-GB" dirty="0" err="1"/>
              <a:t>pecynnau</a:t>
            </a:r>
            <a:r>
              <a:rPr lang="en-GB" dirty="0"/>
              <a:t> </a:t>
            </a:r>
            <a:r>
              <a:rPr lang="en-GB" dirty="0" err="1"/>
              <a:t>hunan-ynysu</a:t>
            </a:r>
            <a:r>
              <a:rPr lang="en-GB" dirty="0"/>
              <a:t> ac </a:t>
            </a:r>
            <a:r>
              <a:rPr lang="en-GB" dirty="0" err="1"/>
              <a:t>adferiad</a:t>
            </a:r>
            <a:r>
              <a:rPr lang="en-GB" dirty="0"/>
              <a:t> </a:t>
            </a:r>
            <a:r>
              <a:rPr lang="en-GB" dirty="0" err="1"/>
              <a:t>cwsmeriaid</a:t>
            </a:r>
            <a:r>
              <a:rPr lang="en-GB" dirty="0"/>
              <a:t>?</a:t>
            </a:r>
          </a:p>
        </p:txBody>
      </p:sp>
      <p:sp>
        <p:nvSpPr>
          <p:cNvPr id="7" name="Oval Callout 6"/>
          <p:cNvSpPr/>
          <p:nvPr/>
        </p:nvSpPr>
        <p:spPr>
          <a:xfrm>
            <a:off x="5913359" y="1031114"/>
            <a:ext cx="3081204" cy="2357641"/>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288964" y="4066346"/>
            <a:ext cx="2397127" cy="1323439"/>
          </a:xfrm>
          <a:prstGeom prst="rect">
            <a:avLst/>
          </a:prstGeom>
          <a:noFill/>
        </p:spPr>
        <p:txBody>
          <a:bodyPr wrap="square" rtlCol="0">
            <a:spAutoFit/>
          </a:bodyPr>
          <a:lstStyle/>
          <a:p>
            <a:r>
              <a:rPr lang="en-GB" sz="1600" dirty="0" err="1"/>
              <a:t>Ydych</a:t>
            </a:r>
            <a:r>
              <a:rPr lang="en-GB" sz="1600" dirty="0"/>
              <a:t> </a:t>
            </a:r>
            <a:r>
              <a:rPr lang="en-GB" sz="1600" dirty="0" err="1"/>
              <a:t>chi’n</a:t>
            </a:r>
            <a:r>
              <a:rPr lang="en-GB" sz="1600" dirty="0"/>
              <a:t> </a:t>
            </a:r>
            <a:r>
              <a:rPr lang="en-GB" sz="1600" dirty="0" err="1"/>
              <a:t>cytuno</a:t>
            </a:r>
            <a:r>
              <a:rPr lang="en-GB" sz="1600" dirty="0"/>
              <a:t> </a:t>
            </a:r>
            <a:r>
              <a:rPr lang="en-GB" sz="1600" dirty="0" err="1"/>
              <a:t>â’n</a:t>
            </a:r>
            <a:r>
              <a:rPr lang="en-GB" sz="1600" dirty="0"/>
              <a:t> dull </a:t>
            </a:r>
            <a:r>
              <a:rPr lang="en-GB" sz="1600" dirty="0" err="1"/>
              <a:t>arfaethedig</a:t>
            </a:r>
            <a:r>
              <a:rPr lang="en-GB" sz="1600" dirty="0"/>
              <a:t> o </a:t>
            </a:r>
            <a:r>
              <a:rPr lang="en-GB" sz="1600" dirty="0" err="1"/>
              <a:t>roi</a:t>
            </a:r>
            <a:r>
              <a:rPr lang="en-GB" sz="1600" dirty="0"/>
              <a:t> </a:t>
            </a:r>
            <a:r>
              <a:rPr lang="en-GB" sz="1600" dirty="0" err="1"/>
              <a:t>cymorth</a:t>
            </a:r>
            <a:r>
              <a:rPr lang="en-GB" sz="1600" dirty="0"/>
              <a:t> </a:t>
            </a:r>
            <a:r>
              <a:rPr lang="en-GB" sz="1600" dirty="0" err="1"/>
              <a:t>i</a:t>
            </a:r>
            <a:r>
              <a:rPr lang="en-GB" sz="1600" dirty="0"/>
              <a:t> </a:t>
            </a:r>
            <a:r>
              <a:rPr lang="en-GB" sz="1600" dirty="0" err="1"/>
              <a:t>gwsmeriaid</a:t>
            </a:r>
            <a:r>
              <a:rPr lang="en-GB" sz="1600" dirty="0"/>
              <a:t> </a:t>
            </a:r>
            <a:r>
              <a:rPr lang="en-GB" sz="1600" dirty="0" err="1"/>
              <a:t>sy’n</a:t>
            </a:r>
            <a:r>
              <a:rPr lang="en-GB" sz="1600" dirty="0"/>
              <a:t> </a:t>
            </a:r>
            <a:r>
              <a:rPr lang="en-GB" sz="1600" dirty="0" err="1"/>
              <a:t>agored</a:t>
            </a:r>
            <a:r>
              <a:rPr lang="en-GB" sz="1600" dirty="0"/>
              <a:t> </a:t>
            </a:r>
            <a:r>
              <a:rPr lang="en-GB" sz="1600" dirty="0" err="1"/>
              <a:t>i</a:t>
            </a:r>
            <a:r>
              <a:rPr lang="en-GB" sz="1600" dirty="0"/>
              <a:t> </a:t>
            </a:r>
            <a:r>
              <a:rPr lang="en-GB" sz="1600" dirty="0" err="1"/>
              <a:t>niwed</a:t>
            </a:r>
            <a:r>
              <a:rPr lang="en-GB" sz="1600" dirty="0"/>
              <a:t> </a:t>
            </a:r>
            <a:r>
              <a:rPr lang="en-GB" sz="1600" dirty="0" err="1"/>
              <a:t>yn</a:t>
            </a:r>
            <a:r>
              <a:rPr lang="en-GB" sz="1600" dirty="0"/>
              <a:t> </a:t>
            </a:r>
            <a:r>
              <a:rPr lang="en-GB" sz="1600" dirty="0" err="1"/>
              <a:t>ystod</a:t>
            </a:r>
            <a:r>
              <a:rPr lang="en-GB" sz="1600" dirty="0"/>
              <a:t> </a:t>
            </a:r>
            <a:r>
              <a:rPr lang="en-GB" sz="1600" dirty="0" err="1"/>
              <a:t>digwyddiad</a:t>
            </a:r>
            <a:r>
              <a:rPr lang="en-GB" sz="1600" dirty="0"/>
              <a:t> </a:t>
            </a:r>
            <a:r>
              <a:rPr lang="en-GB" sz="1600" dirty="0" err="1"/>
              <a:t>mawr</a:t>
            </a:r>
            <a:r>
              <a:rPr lang="en-GB" sz="1600" dirty="0"/>
              <a:t>?</a:t>
            </a:r>
          </a:p>
        </p:txBody>
      </p:sp>
      <p:sp>
        <p:nvSpPr>
          <p:cNvPr id="10" name="Oval Callout 9"/>
          <p:cNvSpPr/>
          <p:nvPr/>
        </p:nvSpPr>
        <p:spPr>
          <a:xfrm>
            <a:off x="107504" y="1258979"/>
            <a:ext cx="3079296" cy="230944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66520" y="1537094"/>
            <a:ext cx="2304256" cy="1754326"/>
          </a:xfrm>
          <a:prstGeom prst="rect">
            <a:avLst/>
          </a:prstGeom>
          <a:noFill/>
        </p:spPr>
        <p:txBody>
          <a:bodyPr wrap="square" rtlCol="0">
            <a:spAutoFit/>
          </a:bodyPr>
          <a:lstStyle/>
          <a:p>
            <a:r>
              <a:rPr lang="en-GB" dirty="0" err="1"/>
              <a:t>Ydych</a:t>
            </a:r>
            <a:r>
              <a:rPr lang="en-GB" dirty="0"/>
              <a:t> </a:t>
            </a:r>
            <a:r>
              <a:rPr lang="en-GB" dirty="0" err="1"/>
              <a:t>chi’n</a:t>
            </a:r>
            <a:r>
              <a:rPr lang="en-GB" dirty="0"/>
              <a:t> </a:t>
            </a:r>
            <a:r>
              <a:rPr lang="en-GB" dirty="0" err="1"/>
              <a:t>cytuno</a:t>
            </a:r>
            <a:r>
              <a:rPr lang="en-GB" dirty="0"/>
              <a:t> </a:t>
            </a:r>
            <a:r>
              <a:rPr lang="en-GB" dirty="0" err="1"/>
              <a:t>â’n</a:t>
            </a:r>
            <a:r>
              <a:rPr lang="en-GB" dirty="0"/>
              <a:t> proses o </a:t>
            </a:r>
            <a:r>
              <a:rPr lang="en-GB" dirty="0" err="1"/>
              <a:t>gyfathrebiadau</a:t>
            </a:r>
            <a:r>
              <a:rPr lang="en-GB" dirty="0"/>
              <a:t> </a:t>
            </a:r>
            <a:r>
              <a:rPr lang="en-GB" dirty="0" err="1"/>
              <a:t>allanol</a:t>
            </a:r>
            <a:r>
              <a:rPr lang="en-GB" dirty="0"/>
              <a:t>, a </a:t>
            </a:r>
            <a:r>
              <a:rPr lang="en-GB" dirty="0" err="1"/>
              <a:t>beth</a:t>
            </a:r>
            <a:r>
              <a:rPr lang="en-GB" dirty="0"/>
              <a:t> </a:t>
            </a:r>
            <a:r>
              <a:rPr lang="en-GB" dirty="0" err="1"/>
              <a:t>arall</a:t>
            </a:r>
            <a:r>
              <a:rPr lang="en-GB" dirty="0"/>
              <a:t> </a:t>
            </a:r>
            <a:r>
              <a:rPr lang="en-GB" dirty="0" err="1"/>
              <a:t>allem</a:t>
            </a:r>
            <a:r>
              <a:rPr lang="en-GB" dirty="0"/>
              <a:t> </a:t>
            </a:r>
            <a:r>
              <a:rPr lang="en-GB" dirty="0" err="1"/>
              <a:t>ni</a:t>
            </a:r>
            <a:r>
              <a:rPr lang="en-GB" dirty="0"/>
              <a:t> </a:t>
            </a:r>
            <a:r>
              <a:rPr lang="en-GB" dirty="0" err="1"/>
              <a:t>fod</a:t>
            </a:r>
            <a:r>
              <a:rPr lang="en-GB" dirty="0"/>
              <a:t> </a:t>
            </a:r>
            <a:r>
              <a:rPr lang="en-GB" dirty="0" err="1"/>
              <a:t>yn</a:t>
            </a:r>
            <a:r>
              <a:rPr lang="en-GB" dirty="0"/>
              <a:t> </a:t>
            </a:r>
            <a:r>
              <a:rPr lang="en-GB" dirty="0" err="1"/>
              <a:t>ei</a:t>
            </a:r>
            <a:r>
              <a:rPr lang="en-GB" dirty="0"/>
              <a:t> </a:t>
            </a:r>
            <a:r>
              <a:rPr lang="en-GB" dirty="0" err="1"/>
              <a:t>wneud</a:t>
            </a:r>
            <a:r>
              <a:rPr lang="en-GB" dirty="0"/>
              <a:t>?</a:t>
            </a:r>
          </a:p>
        </p:txBody>
      </p:sp>
      <p:sp>
        <p:nvSpPr>
          <p:cNvPr id="12" name="Oval Callout 11"/>
          <p:cNvSpPr/>
          <p:nvPr/>
        </p:nvSpPr>
        <p:spPr>
          <a:xfrm>
            <a:off x="5365202" y="4195704"/>
            <a:ext cx="3153024" cy="1578992"/>
          </a:xfrm>
          <a:prstGeom prst="wedgeEllipseCallout">
            <a:avLst/>
          </a:prstGeom>
          <a:solidFill>
            <a:srgbClr val="952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702851" y="4466455"/>
            <a:ext cx="2477726" cy="923330"/>
          </a:xfrm>
          <a:prstGeom prst="rect">
            <a:avLst/>
          </a:prstGeom>
          <a:noFill/>
        </p:spPr>
        <p:txBody>
          <a:bodyPr wrap="square" rtlCol="0">
            <a:spAutoFit/>
          </a:bodyPr>
          <a:lstStyle/>
          <a:p>
            <a:r>
              <a:rPr lang="en-GB" dirty="0">
                <a:solidFill>
                  <a:schemeClr val="bg1"/>
                </a:solidFill>
              </a:rPr>
              <a:t>Beth </a:t>
            </a:r>
            <a:r>
              <a:rPr lang="en-GB" dirty="0" err="1">
                <a:solidFill>
                  <a:schemeClr val="bg1"/>
                </a:solidFill>
              </a:rPr>
              <a:t>ydych</a:t>
            </a:r>
            <a:r>
              <a:rPr lang="en-GB" dirty="0">
                <a:solidFill>
                  <a:schemeClr val="bg1"/>
                </a:solidFill>
              </a:rPr>
              <a:t> </a:t>
            </a:r>
            <a:r>
              <a:rPr lang="en-GB" dirty="0" err="1">
                <a:solidFill>
                  <a:schemeClr val="bg1"/>
                </a:solidFill>
              </a:rPr>
              <a:t>chi’n</a:t>
            </a:r>
            <a:r>
              <a:rPr lang="en-GB" dirty="0">
                <a:solidFill>
                  <a:schemeClr val="bg1"/>
                </a:solidFill>
              </a:rPr>
              <a:t> </a:t>
            </a:r>
            <a:r>
              <a:rPr lang="en-GB" dirty="0" err="1">
                <a:solidFill>
                  <a:schemeClr val="bg1"/>
                </a:solidFill>
              </a:rPr>
              <a:t>ei</a:t>
            </a:r>
            <a:r>
              <a:rPr lang="en-GB" dirty="0">
                <a:solidFill>
                  <a:schemeClr val="bg1"/>
                </a:solidFill>
              </a:rPr>
              <a:t> </a:t>
            </a:r>
            <a:r>
              <a:rPr lang="en-GB" dirty="0" err="1">
                <a:solidFill>
                  <a:schemeClr val="bg1"/>
                </a:solidFill>
              </a:rPr>
              <a:t>feddwl</a:t>
            </a:r>
            <a:r>
              <a:rPr lang="en-GB" dirty="0">
                <a:solidFill>
                  <a:schemeClr val="bg1"/>
                </a:solidFill>
              </a:rPr>
              <a:t> </a:t>
            </a:r>
            <a:r>
              <a:rPr lang="en-GB" dirty="0" err="1">
                <a:solidFill>
                  <a:schemeClr val="bg1"/>
                </a:solidFill>
              </a:rPr>
              <a:t>o’n</a:t>
            </a:r>
            <a:r>
              <a:rPr lang="en-GB" dirty="0">
                <a:solidFill>
                  <a:schemeClr val="bg1"/>
                </a:solidFill>
              </a:rPr>
              <a:t> </a:t>
            </a:r>
            <a:r>
              <a:rPr lang="en-GB" dirty="0" err="1">
                <a:solidFill>
                  <a:schemeClr val="bg1"/>
                </a:solidFill>
              </a:rPr>
              <a:t>strategaeth</a:t>
            </a:r>
            <a:r>
              <a:rPr lang="en-GB" dirty="0">
                <a:solidFill>
                  <a:schemeClr val="bg1"/>
                </a:solidFill>
              </a:rPr>
              <a:t> </a:t>
            </a:r>
            <a:r>
              <a:rPr lang="en-GB" dirty="0" err="1">
                <a:solidFill>
                  <a:schemeClr val="bg1"/>
                </a:solidFill>
              </a:rPr>
              <a:t>weithredol</a:t>
            </a:r>
            <a:r>
              <a:rPr lang="en-GB" dirty="0">
                <a:solidFill>
                  <a:schemeClr val="bg1"/>
                </a:solidFill>
              </a:rPr>
              <a:t> </a:t>
            </a:r>
            <a:r>
              <a:rPr lang="en-GB" dirty="0" err="1">
                <a:solidFill>
                  <a:schemeClr val="bg1"/>
                </a:solidFill>
              </a:rPr>
              <a:t>arfaethedig</a:t>
            </a:r>
            <a:r>
              <a:rPr lang="en-GB" dirty="0">
                <a:solidFill>
                  <a:schemeClr val="bg1"/>
                </a:solidFill>
              </a:rPr>
              <a:t>?</a:t>
            </a:r>
            <a:endParaRPr lang="en-GB"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6468864" y="1258979"/>
            <a:ext cx="2397127" cy="1754326"/>
          </a:xfrm>
          <a:prstGeom prst="rect">
            <a:avLst/>
          </a:prstGeom>
          <a:noFill/>
        </p:spPr>
        <p:txBody>
          <a:bodyPr wrap="square" rtlCol="0">
            <a:spAutoFit/>
          </a:bodyPr>
          <a:lstStyle/>
          <a:p>
            <a:r>
              <a:rPr lang="en-GB" dirty="0" err="1">
                <a:solidFill>
                  <a:schemeClr val="accent6"/>
                </a:solidFill>
                <a:latin typeface="Arial" panose="020B0604020202020204" pitchFamily="34" charset="0"/>
                <a:cs typeface="Arial" panose="020B0604020202020204" pitchFamily="34" charset="0"/>
              </a:rPr>
              <a:t>Oes</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gennych</a:t>
            </a:r>
            <a:r>
              <a:rPr lang="en-GB" dirty="0">
                <a:solidFill>
                  <a:schemeClr val="accent6"/>
                </a:solidFill>
                <a:latin typeface="Arial" panose="020B0604020202020204" pitchFamily="34" charset="0"/>
                <a:cs typeface="Arial" panose="020B0604020202020204" pitchFamily="34" charset="0"/>
              </a:rPr>
              <a:t> chi </a:t>
            </a:r>
            <a:r>
              <a:rPr lang="en-GB" dirty="0" err="1">
                <a:solidFill>
                  <a:schemeClr val="accent6"/>
                </a:solidFill>
                <a:latin typeface="Arial" panose="020B0604020202020204" pitchFamily="34" charset="0"/>
                <a:cs typeface="Arial" panose="020B0604020202020204" pitchFamily="34" charset="0"/>
              </a:rPr>
              <a:t>unrhyw</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farn</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arall</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ar</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yr</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hyn</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rydym</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ni</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wedi’i</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wneud</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rydym</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ni’n</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ei</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gynllunio</a:t>
            </a:r>
            <a:r>
              <a:rPr lang="en-GB" dirty="0">
                <a:solidFill>
                  <a:schemeClr val="accent6"/>
                </a:solidFill>
                <a:latin typeface="Arial" panose="020B0604020202020204" pitchFamily="34" charset="0"/>
                <a:cs typeface="Arial" panose="020B0604020202020204" pitchFamily="34" charset="0"/>
              </a:rPr>
              <a:t> / </a:t>
            </a:r>
            <a:r>
              <a:rPr lang="en-GB" dirty="0" err="1">
                <a:solidFill>
                  <a:schemeClr val="accent6"/>
                </a:solidFill>
                <a:latin typeface="Arial" panose="020B0604020202020204" pitchFamily="34" charset="0"/>
                <a:cs typeface="Arial" panose="020B0604020202020204" pitchFamily="34" charset="0"/>
              </a:rPr>
              <a:t>oes</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yna</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rywbeth</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sydd</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ar</a:t>
            </a:r>
            <a:r>
              <a:rPr lang="en-GB" dirty="0">
                <a:solidFill>
                  <a:schemeClr val="accent6"/>
                </a:solidFill>
                <a:latin typeface="Arial" panose="020B0604020202020204" pitchFamily="34" charset="0"/>
                <a:cs typeface="Arial" panose="020B0604020202020204" pitchFamily="34" charset="0"/>
              </a:rPr>
              <a:t> </a:t>
            </a:r>
            <a:r>
              <a:rPr lang="en-GB" dirty="0" err="1">
                <a:solidFill>
                  <a:schemeClr val="accent6"/>
                </a:solidFill>
                <a:latin typeface="Arial" panose="020B0604020202020204" pitchFamily="34" charset="0"/>
                <a:cs typeface="Arial" panose="020B0604020202020204" pitchFamily="34" charset="0"/>
              </a:rPr>
              <a:t>goll</a:t>
            </a:r>
            <a:r>
              <a:rPr lang="en-GB" dirty="0">
                <a:solidFill>
                  <a:schemeClr val="accent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838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53</a:t>
            </a:fld>
            <a:endParaRPr lang="en-GB"/>
          </a:p>
        </p:txBody>
      </p:sp>
      <p:sp>
        <p:nvSpPr>
          <p:cNvPr id="4" name="TextBox 3"/>
          <p:cNvSpPr txBox="1"/>
          <p:nvPr/>
        </p:nvSpPr>
        <p:spPr>
          <a:xfrm>
            <a:off x="1115616" y="3068960"/>
            <a:ext cx="7014740" cy="707886"/>
          </a:xfrm>
          <a:prstGeom prst="rect">
            <a:avLst/>
          </a:prstGeom>
          <a:noFill/>
        </p:spPr>
        <p:txBody>
          <a:bodyPr wrap="square" rtlCol="0">
            <a:spAutoFit/>
          </a:bodyPr>
          <a:lstStyle/>
          <a:p>
            <a:r>
              <a:rPr lang="en-GB" sz="4000" dirty="0" err="1">
                <a:solidFill>
                  <a:schemeClr val="bg1"/>
                </a:solidFill>
              </a:rPr>
              <a:t>Toriad</a:t>
            </a:r>
            <a:r>
              <a:rPr lang="en-GB" sz="4000" dirty="0">
                <a:solidFill>
                  <a:schemeClr val="bg1"/>
                </a:solidFill>
              </a:rPr>
              <a:t> am </a:t>
            </a:r>
            <a:r>
              <a:rPr lang="en-GB" sz="4000" dirty="0" err="1">
                <a:solidFill>
                  <a:schemeClr val="bg1"/>
                </a:solidFill>
              </a:rPr>
              <a:t>goffi</a:t>
            </a:r>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28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54</a:t>
            </a:fld>
            <a:endParaRPr lang="en-GB" dirty="0"/>
          </a:p>
        </p:txBody>
      </p:sp>
      <p:sp>
        <p:nvSpPr>
          <p:cNvPr id="5" name="Text Placeholder 4"/>
          <p:cNvSpPr>
            <a:spLocks noGrp="1"/>
          </p:cNvSpPr>
          <p:nvPr>
            <p:ph type="body" idx="1"/>
          </p:nvPr>
        </p:nvSpPr>
        <p:spPr/>
        <p:txBody>
          <a:bodyPr>
            <a:normAutofit fontScale="92500" lnSpcReduction="10000"/>
          </a:bodyPr>
          <a:lstStyle/>
          <a:p>
            <a:r>
              <a:rPr lang="en-GB" dirty="0"/>
              <a:t>Bethan </a:t>
            </a:r>
            <a:r>
              <a:rPr lang="en-GB" dirty="0" smtClean="0"/>
              <a:t>Winter-</a:t>
            </a:r>
          </a:p>
          <a:p>
            <a:r>
              <a:rPr lang="en-GB" dirty="0" err="1" smtClean="0"/>
              <a:t>rheolwr</a:t>
            </a:r>
            <a:r>
              <a:rPr lang="en-GB" dirty="0" smtClean="0"/>
              <a:t> </a:t>
            </a:r>
            <a:r>
              <a:rPr lang="en-GB" dirty="0" err="1"/>
              <a:t>gweithrediadau’r</a:t>
            </a:r>
            <a:r>
              <a:rPr lang="en-GB" dirty="0"/>
              <a:t> system</a:t>
            </a:r>
            <a:endParaRPr lang="en-GB" dirty="0" smtClean="0"/>
          </a:p>
        </p:txBody>
      </p:sp>
      <p:sp>
        <p:nvSpPr>
          <p:cNvPr id="6" name="TextBox 5"/>
          <p:cNvSpPr txBox="1"/>
          <p:nvPr/>
        </p:nvSpPr>
        <p:spPr>
          <a:xfrm>
            <a:off x="1124620" y="2837938"/>
            <a:ext cx="7014740" cy="1200329"/>
          </a:xfrm>
          <a:prstGeom prst="rect">
            <a:avLst/>
          </a:prstGeom>
          <a:noFill/>
        </p:spPr>
        <p:txBody>
          <a:bodyPr wrap="square" rtlCol="0">
            <a:spAutoFit/>
          </a:bodyPr>
          <a:lstStyle/>
          <a:p>
            <a:r>
              <a:rPr lang="en-GB" sz="3600" dirty="0" err="1">
                <a:solidFill>
                  <a:schemeClr val="bg1"/>
                </a:solidFill>
                <a:latin typeface="Arial" panose="020B0604020202020204" pitchFamily="34" charset="0"/>
                <a:cs typeface="Arial" panose="020B0604020202020204" pitchFamily="34" charset="0"/>
              </a:rPr>
              <a:t>Gweithdy</a:t>
            </a:r>
            <a:r>
              <a:rPr lang="en-GB" sz="3600" dirty="0">
                <a:solidFill>
                  <a:schemeClr val="bg1"/>
                </a:solidFill>
                <a:latin typeface="Arial" panose="020B0604020202020204" pitchFamily="34" charset="0"/>
                <a:cs typeface="Arial" panose="020B0604020202020204" pitchFamily="34" charset="0"/>
              </a:rPr>
              <a:t> Tri: </a:t>
            </a:r>
            <a:r>
              <a:rPr lang="en-GB" sz="3600" dirty="0" err="1">
                <a:solidFill>
                  <a:schemeClr val="bg1"/>
                </a:solidFill>
                <a:latin typeface="Arial" panose="020B0604020202020204" pitchFamily="34" charset="0"/>
                <a:cs typeface="Arial" panose="020B0604020202020204" pitchFamily="34" charset="0"/>
              </a:rPr>
              <a:t>Dyfodol</a:t>
            </a:r>
            <a:r>
              <a:rPr lang="en-GB" sz="3600" dirty="0">
                <a:solidFill>
                  <a:schemeClr val="bg1"/>
                </a:solidFill>
                <a:latin typeface="Arial" panose="020B0604020202020204" pitchFamily="34" charset="0"/>
                <a:cs typeface="Arial" panose="020B0604020202020204" pitchFamily="34" charset="0"/>
              </a:rPr>
              <a:t> o </a:t>
            </a:r>
            <a:r>
              <a:rPr lang="en-GB" sz="3600" dirty="0" err="1">
                <a:solidFill>
                  <a:schemeClr val="bg1"/>
                </a:solidFill>
                <a:latin typeface="Arial" panose="020B0604020202020204" pitchFamily="34" charset="0"/>
                <a:cs typeface="Arial" panose="020B0604020202020204" pitchFamily="34" charset="0"/>
              </a:rPr>
              <a:t>garbon</a:t>
            </a:r>
            <a:r>
              <a:rPr lang="en-GB" sz="3600" dirty="0">
                <a:solidFill>
                  <a:schemeClr val="bg1"/>
                </a:solidFill>
                <a:latin typeface="Arial" panose="020B0604020202020204" pitchFamily="34" charset="0"/>
                <a:cs typeface="Arial" panose="020B0604020202020204" pitchFamily="34" charset="0"/>
              </a:rPr>
              <a:t> is ac </a:t>
            </a:r>
            <a:r>
              <a:rPr lang="en-GB" sz="3600" dirty="0" err="1">
                <a:solidFill>
                  <a:schemeClr val="bg1"/>
                </a:solidFill>
                <a:latin typeface="Arial" panose="020B0604020202020204" pitchFamily="34" charset="0"/>
                <a:cs typeface="Arial" panose="020B0604020202020204" pitchFamily="34" charset="0"/>
              </a:rPr>
              <a:t>Ateb</a:t>
            </a:r>
            <a:r>
              <a:rPr lang="en-GB" sz="3600" dirty="0">
                <a:solidFill>
                  <a:schemeClr val="bg1"/>
                </a:solidFill>
                <a:latin typeface="Arial" panose="020B0604020202020204" pitchFamily="34" charset="0"/>
                <a:cs typeface="Arial" panose="020B0604020202020204" pitchFamily="34" charset="0"/>
              </a:rPr>
              <a:t> y </a:t>
            </a:r>
            <a:r>
              <a:rPr lang="en-GB" sz="3600" dirty="0" err="1">
                <a:solidFill>
                  <a:schemeClr val="bg1"/>
                </a:solidFill>
                <a:latin typeface="Arial" panose="020B0604020202020204" pitchFamily="34" charset="0"/>
                <a:cs typeface="Arial" panose="020B0604020202020204" pitchFamily="34" charset="0"/>
              </a:rPr>
              <a:t>galw</a:t>
            </a:r>
            <a:r>
              <a:rPr lang="en-GB" sz="3600" dirty="0">
                <a:solidFill>
                  <a:schemeClr val="bg1"/>
                </a:solidFill>
                <a:latin typeface="Arial" panose="020B0604020202020204" pitchFamily="34" charset="0"/>
                <a:cs typeface="Arial" panose="020B0604020202020204" pitchFamily="34" charset="0"/>
              </a:rPr>
              <a:t> </a:t>
            </a:r>
            <a:r>
              <a:rPr lang="en-GB" sz="3600" dirty="0" err="1">
                <a:solidFill>
                  <a:schemeClr val="bg1"/>
                </a:solidFill>
                <a:latin typeface="Arial" panose="020B0604020202020204" pitchFamily="34" charset="0"/>
                <a:cs typeface="Arial" panose="020B0604020202020204" pitchFamily="34" charset="0"/>
              </a:rPr>
              <a:t>yn</a:t>
            </a:r>
            <a:r>
              <a:rPr lang="en-GB" sz="3600" dirty="0">
                <a:solidFill>
                  <a:schemeClr val="bg1"/>
                </a:solidFill>
                <a:latin typeface="Arial" panose="020B0604020202020204" pitchFamily="34" charset="0"/>
                <a:cs typeface="Arial" panose="020B0604020202020204" pitchFamily="34" charset="0"/>
              </a:rPr>
              <a:t> y </a:t>
            </a:r>
            <a:r>
              <a:rPr lang="en-GB" sz="3600" dirty="0" err="1">
                <a:solidFill>
                  <a:schemeClr val="bg1"/>
                </a:solidFill>
                <a:latin typeface="Arial" panose="020B0604020202020204" pitchFamily="34" charset="0"/>
                <a:cs typeface="Arial" panose="020B0604020202020204" pitchFamily="34" charset="0"/>
              </a:rPr>
              <a:t>dyfodol</a:t>
            </a:r>
            <a:r>
              <a:rPr lang="en-GB" sz="3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3884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594916"/>
          </a:xfrm>
        </p:spPr>
        <p:txBody>
          <a:bodyPr>
            <a:normAutofit/>
          </a:bodyPr>
          <a:lstStyle/>
          <a:p>
            <a:r>
              <a:rPr lang="en-GB" sz="2800" dirty="0" err="1"/>
              <a:t>cefndir</a:t>
            </a:r>
            <a:r>
              <a:rPr lang="en-GB" sz="2800" dirty="0"/>
              <a:t> 	</a:t>
            </a:r>
          </a:p>
        </p:txBody>
      </p:sp>
      <p:sp>
        <p:nvSpPr>
          <p:cNvPr id="3" name="Content Placeholder 2"/>
          <p:cNvSpPr>
            <a:spLocks noGrp="1"/>
          </p:cNvSpPr>
          <p:nvPr>
            <p:ph idx="1"/>
          </p:nvPr>
        </p:nvSpPr>
        <p:spPr>
          <a:xfrm>
            <a:off x="457200" y="1268760"/>
            <a:ext cx="8435280" cy="4857403"/>
          </a:xfrm>
        </p:spPr>
        <p:txBody>
          <a:bodyPr>
            <a:normAutofit/>
          </a:bodyPr>
          <a:lstStyle/>
          <a:p>
            <a:r>
              <a:rPr lang="en-GB" sz="1600" dirty="0" err="1" smtClean="0"/>
              <a:t>Mae’r</a:t>
            </a:r>
            <a:r>
              <a:rPr lang="en-GB" sz="1600" dirty="0" smtClean="0"/>
              <a:t> </a:t>
            </a:r>
            <a:r>
              <a:rPr lang="en-GB" sz="1600" dirty="0"/>
              <a:t>DU </a:t>
            </a:r>
            <a:r>
              <a:rPr lang="en-GB" sz="1600" dirty="0" err="1"/>
              <a:t>wedi</a:t>
            </a:r>
            <a:r>
              <a:rPr lang="en-GB" sz="1600" dirty="0"/>
              <a:t> </a:t>
            </a:r>
            <a:r>
              <a:rPr lang="en-GB" sz="1600" dirty="0" err="1"/>
              <a:t>gosod</a:t>
            </a:r>
            <a:r>
              <a:rPr lang="en-GB" sz="1600" dirty="0"/>
              <a:t> </a:t>
            </a:r>
            <a:r>
              <a:rPr lang="en-GB" sz="1600" dirty="0" err="1"/>
              <a:t>targed</a:t>
            </a:r>
            <a:r>
              <a:rPr lang="en-GB" sz="1600" dirty="0"/>
              <a:t> o </a:t>
            </a:r>
            <a:r>
              <a:rPr lang="en-GB" sz="1600" dirty="0" err="1"/>
              <a:t>leihau</a:t>
            </a:r>
            <a:r>
              <a:rPr lang="en-GB" sz="1600" dirty="0"/>
              <a:t> </a:t>
            </a:r>
            <a:r>
              <a:rPr lang="en-GB" sz="1600" dirty="0" err="1"/>
              <a:t>ei</a:t>
            </a:r>
            <a:r>
              <a:rPr lang="en-GB" sz="1600" dirty="0"/>
              <a:t> </a:t>
            </a:r>
            <a:r>
              <a:rPr lang="en-GB" sz="1600" dirty="0" err="1"/>
              <a:t>allyriadau</a:t>
            </a:r>
            <a:r>
              <a:rPr lang="en-GB" sz="1600" dirty="0"/>
              <a:t> carbon o </a:t>
            </a:r>
            <a:r>
              <a:rPr lang="en-GB" sz="1600" b="1" dirty="0"/>
              <a:t>57%</a:t>
            </a:r>
            <a:r>
              <a:rPr lang="en-GB" sz="1600" dirty="0"/>
              <a:t> </a:t>
            </a:r>
            <a:r>
              <a:rPr lang="en-GB" sz="1600" dirty="0" err="1"/>
              <a:t>erbyn</a:t>
            </a:r>
            <a:r>
              <a:rPr lang="en-GB" sz="1600" dirty="0"/>
              <a:t> </a:t>
            </a:r>
            <a:r>
              <a:rPr lang="en-GB" sz="1600" b="1" dirty="0"/>
              <a:t>2030</a:t>
            </a:r>
            <a:endParaRPr lang="en-GB" sz="1600" dirty="0"/>
          </a:p>
          <a:p>
            <a:pPr lvl="0"/>
            <a:r>
              <a:rPr lang="en-GB" sz="1600" dirty="0" err="1"/>
              <a:t>Golyga</a:t>
            </a:r>
            <a:r>
              <a:rPr lang="en-GB" sz="1600" dirty="0"/>
              <a:t> </a:t>
            </a:r>
            <a:r>
              <a:rPr lang="en-GB" sz="1600" dirty="0" err="1"/>
              <a:t>hynny</a:t>
            </a:r>
            <a:r>
              <a:rPr lang="en-GB" sz="1600" dirty="0"/>
              <a:t> </a:t>
            </a:r>
            <a:r>
              <a:rPr lang="en-GB" sz="1600" dirty="0" err="1"/>
              <a:t>nid</a:t>
            </a:r>
            <a:r>
              <a:rPr lang="en-GB" sz="1600" dirty="0"/>
              <a:t> dim </a:t>
            </a:r>
            <a:r>
              <a:rPr lang="en-GB" sz="1600" dirty="0" err="1"/>
              <a:t>ond</a:t>
            </a:r>
            <a:r>
              <a:rPr lang="en-GB" sz="1600" dirty="0"/>
              <a:t> </a:t>
            </a:r>
            <a:r>
              <a:rPr lang="en-GB" sz="1600" dirty="0" err="1"/>
              <a:t>datgarboneiddio</a:t>
            </a:r>
            <a:r>
              <a:rPr lang="en-GB" sz="1600" dirty="0"/>
              <a:t> </a:t>
            </a:r>
            <a:r>
              <a:rPr lang="en-GB" sz="1600" dirty="0" err="1"/>
              <a:t>cynhyrchiad</a:t>
            </a:r>
            <a:r>
              <a:rPr lang="en-GB" sz="1600" dirty="0"/>
              <a:t> </a:t>
            </a:r>
            <a:r>
              <a:rPr lang="en-GB" sz="1600" dirty="0" err="1"/>
              <a:t>trydan</a:t>
            </a:r>
            <a:r>
              <a:rPr lang="en-GB" sz="1600" dirty="0"/>
              <a:t> </a:t>
            </a:r>
            <a:r>
              <a:rPr lang="en-GB" sz="1600" dirty="0" err="1"/>
              <a:t>ond</a:t>
            </a:r>
            <a:r>
              <a:rPr lang="en-GB" sz="1600" dirty="0"/>
              <a:t> </a:t>
            </a:r>
            <a:r>
              <a:rPr lang="en-GB" sz="1600" dirty="0" err="1"/>
              <a:t>hefyd</a:t>
            </a:r>
            <a:r>
              <a:rPr lang="en-GB" sz="1600" dirty="0"/>
              <a:t> </a:t>
            </a:r>
            <a:r>
              <a:rPr lang="en-GB" sz="1600" dirty="0" err="1"/>
              <a:t>ddarpariaeth</a:t>
            </a:r>
            <a:r>
              <a:rPr lang="en-GB" sz="1600" dirty="0"/>
              <a:t> </a:t>
            </a:r>
            <a:r>
              <a:rPr lang="en-GB" sz="1600" dirty="0" err="1"/>
              <a:t>gwres</a:t>
            </a:r>
            <a:r>
              <a:rPr lang="en-GB" sz="1600" dirty="0"/>
              <a:t> </a:t>
            </a:r>
          </a:p>
          <a:p>
            <a:r>
              <a:rPr lang="en-GB" sz="1600" dirty="0"/>
              <a:t>Mae </a:t>
            </a:r>
            <a:r>
              <a:rPr lang="en-GB" sz="1600" b="1" dirty="0" err="1"/>
              <a:t>mwy</a:t>
            </a:r>
            <a:r>
              <a:rPr lang="en-GB" sz="1600" b="1" dirty="0"/>
              <a:t> nag 80%</a:t>
            </a:r>
            <a:r>
              <a:rPr lang="en-GB" sz="1600" dirty="0"/>
              <a:t> </a:t>
            </a:r>
            <a:r>
              <a:rPr lang="en-GB" sz="1600" dirty="0" err="1"/>
              <a:t>o’r</a:t>
            </a:r>
            <a:r>
              <a:rPr lang="en-GB" sz="1600" dirty="0"/>
              <a:t> </a:t>
            </a:r>
            <a:r>
              <a:rPr lang="en-GB" sz="1600" dirty="0" err="1"/>
              <a:t>galw</a:t>
            </a:r>
            <a:r>
              <a:rPr lang="en-GB" sz="1600" dirty="0"/>
              <a:t> am </a:t>
            </a:r>
            <a:r>
              <a:rPr lang="en-GB" sz="1600" dirty="0" err="1"/>
              <a:t>wres</a:t>
            </a:r>
            <a:r>
              <a:rPr lang="en-GB" sz="1600" dirty="0"/>
              <a:t> a </a:t>
            </a:r>
            <a:r>
              <a:rPr lang="en-GB" sz="1600" dirty="0" err="1"/>
              <a:t>phŵer</a:t>
            </a:r>
            <a:r>
              <a:rPr lang="en-GB" sz="1600" dirty="0"/>
              <a:t> </a:t>
            </a:r>
            <a:r>
              <a:rPr lang="en-GB" sz="1600" dirty="0" err="1"/>
              <a:t>ar</a:t>
            </a:r>
            <a:r>
              <a:rPr lang="en-GB" sz="1600" dirty="0"/>
              <a:t> </a:t>
            </a:r>
            <a:r>
              <a:rPr lang="en-GB" sz="1600" dirty="0" err="1"/>
              <a:t>adegau</a:t>
            </a:r>
            <a:r>
              <a:rPr lang="en-GB" sz="1600" dirty="0"/>
              <a:t> brig </a:t>
            </a:r>
            <a:r>
              <a:rPr lang="en-GB" sz="1600" dirty="0" err="1"/>
              <a:t>heddiw’n</a:t>
            </a:r>
            <a:r>
              <a:rPr lang="en-GB" sz="1600" dirty="0"/>
              <a:t> </a:t>
            </a:r>
            <a:r>
              <a:rPr lang="en-GB" sz="1600" dirty="0" err="1"/>
              <a:t>cael</a:t>
            </a:r>
            <a:r>
              <a:rPr lang="en-GB" sz="1600" dirty="0"/>
              <a:t> </a:t>
            </a:r>
            <a:r>
              <a:rPr lang="en-GB" sz="1600" dirty="0" err="1"/>
              <a:t>ei</a:t>
            </a:r>
            <a:r>
              <a:rPr lang="en-GB" sz="1600" dirty="0"/>
              <a:t> </a:t>
            </a:r>
            <a:r>
              <a:rPr lang="en-GB" sz="1600" dirty="0" err="1"/>
              <a:t>ateb</a:t>
            </a:r>
            <a:r>
              <a:rPr lang="en-GB" sz="1600" dirty="0"/>
              <a:t> </a:t>
            </a:r>
            <a:r>
              <a:rPr lang="en-GB" sz="1600" dirty="0" err="1"/>
              <a:t>gan</a:t>
            </a:r>
            <a:r>
              <a:rPr lang="en-GB" sz="1600" dirty="0"/>
              <a:t> y </a:t>
            </a:r>
            <a:r>
              <a:rPr lang="en-GB" sz="1600" dirty="0" err="1"/>
              <a:t>rhwydwaith</a:t>
            </a:r>
            <a:r>
              <a:rPr lang="en-GB" sz="1600" dirty="0"/>
              <a:t> </a:t>
            </a:r>
            <a:r>
              <a:rPr lang="en-GB" sz="1600" dirty="0" err="1"/>
              <a:t>nwy</a:t>
            </a:r>
            <a:r>
              <a:rPr lang="en-GB" sz="1600" dirty="0"/>
              <a:t> – </a:t>
            </a:r>
            <a:r>
              <a:rPr lang="en-GB" sz="1600" dirty="0" err="1"/>
              <a:t>yn</a:t>
            </a:r>
            <a:r>
              <a:rPr lang="en-GB" sz="1600" dirty="0"/>
              <a:t> </a:t>
            </a:r>
            <a:r>
              <a:rPr lang="en-GB" sz="1600" dirty="0" err="1"/>
              <a:t>helpu</a:t>
            </a:r>
            <a:r>
              <a:rPr lang="en-GB" sz="1600" dirty="0"/>
              <a:t> </a:t>
            </a:r>
            <a:r>
              <a:rPr lang="en-GB" sz="1600" dirty="0" err="1"/>
              <a:t>i</a:t>
            </a:r>
            <a:r>
              <a:rPr lang="en-GB" sz="1600" dirty="0"/>
              <a:t> </a:t>
            </a:r>
            <a:r>
              <a:rPr lang="en-GB" sz="1600" dirty="0" err="1"/>
              <a:t>wresogi</a:t>
            </a:r>
            <a:r>
              <a:rPr lang="en-GB" sz="1600" dirty="0"/>
              <a:t> </a:t>
            </a:r>
            <a:r>
              <a:rPr lang="en-GB" sz="1600" dirty="0" err="1"/>
              <a:t>cartrefi</a:t>
            </a:r>
            <a:r>
              <a:rPr lang="en-GB" sz="1600" dirty="0"/>
              <a:t>, </a:t>
            </a:r>
            <a:r>
              <a:rPr lang="en-GB" sz="1600" dirty="0" err="1"/>
              <a:t>i</a:t>
            </a:r>
            <a:r>
              <a:rPr lang="en-GB" sz="1600" dirty="0"/>
              <a:t> </a:t>
            </a:r>
            <a:r>
              <a:rPr lang="en-GB" sz="1600" dirty="0" err="1"/>
              <a:t>bweru</a:t>
            </a:r>
            <a:r>
              <a:rPr lang="en-GB" sz="1600" dirty="0"/>
              <a:t> </a:t>
            </a:r>
            <a:r>
              <a:rPr lang="en-GB" sz="1600" dirty="0" err="1"/>
              <a:t>busnesau</a:t>
            </a:r>
            <a:r>
              <a:rPr lang="en-GB" sz="1600" dirty="0"/>
              <a:t> a </a:t>
            </a:r>
            <a:r>
              <a:rPr lang="en-GB" sz="1600" dirty="0" err="1"/>
              <a:t>chadw’r</a:t>
            </a:r>
            <a:r>
              <a:rPr lang="en-GB" sz="1600" dirty="0"/>
              <a:t> </a:t>
            </a:r>
            <a:r>
              <a:rPr lang="en-GB" sz="1600" dirty="0" err="1"/>
              <a:t>goleuadau</a:t>
            </a:r>
            <a:r>
              <a:rPr lang="en-GB" sz="1600" dirty="0"/>
              <a:t> </a:t>
            </a:r>
            <a:r>
              <a:rPr lang="en-GB" sz="1600" dirty="0" err="1" smtClean="0"/>
              <a:t>ymlaen</a:t>
            </a:r>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pPr lvl="0"/>
            <a:r>
              <a:rPr lang="en-GB" sz="1600" dirty="0"/>
              <a:t>Oni </a:t>
            </a:r>
            <a:r>
              <a:rPr lang="en-GB" sz="1600" dirty="0" err="1"/>
              <a:t>bai</a:t>
            </a:r>
            <a:r>
              <a:rPr lang="en-GB" sz="1600" dirty="0"/>
              <a:t> bod </a:t>
            </a:r>
            <a:r>
              <a:rPr lang="en-GB" sz="1600" dirty="0" err="1"/>
              <a:t>hyn</a:t>
            </a:r>
            <a:r>
              <a:rPr lang="en-GB" sz="1600" dirty="0"/>
              <a:t> </a:t>
            </a:r>
            <a:r>
              <a:rPr lang="en-GB" sz="1600" dirty="0" err="1"/>
              <a:t>yn</a:t>
            </a:r>
            <a:r>
              <a:rPr lang="en-GB" sz="1600" dirty="0"/>
              <a:t> </a:t>
            </a:r>
            <a:r>
              <a:rPr lang="en-GB" sz="1600" dirty="0" err="1"/>
              <a:t>newid</a:t>
            </a:r>
            <a:r>
              <a:rPr lang="en-GB" sz="1600" dirty="0"/>
              <a:t>, </a:t>
            </a:r>
            <a:r>
              <a:rPr lang="en-GB" sz="1600" dirty="0" err="1"/>
              <a:t>neu</a:t>
            </a:r>
            <a:r>
              <a:rPr lang="en-GB" sz="1600" dirty="0"/>
              <a:t> </a:t>
            </a:r>
            <a:r>
              <a:rPr lang="en-GB" sz="1600" dirty="0" err="1"/>
              <a:t>fod</a:t>
            </a:r>
            <a:r>
              <a:rPr lang="en-GB" sz="1600" dirty="0"/>
              <a:t> y </a:t>
            </a:r>
            <a:r>
              <a:rPr lang="en-GB" sz="1600" dirty="0" err="1"/>
              <a:t>nwy</a:t>
            </a:r>
            <a:r>
              <a:rPr lang="en-GB" sz="1600" dirty="0"/>
              <a:t> a </a:t>
            </a:r>
            <a:r>
              <a:rPr lang="en-GB" sz="1600" dirty="0" err="1"/>
              <a:t>ddefnyddiwn</a:t>
            </a:r>
            <a:r>
              <a:rPr lang="en-GB" sz="1600" dirty="0"/>
              <a:t> </a:t>
            </a:r>
            <a:r>
              <a:rPr lang="en-GB" sz="1600" dirty="0" err="1"/>
              <a:t>ni’n</a:t>
            </a:r>
            <a:r>
              <a:rPr lang="en-GB" sz="1600" dirty="0"/>
              <a:t> </a:t>
            </a:r>
            <a:r>
              <a:rPr lang="en-GB" sz="1600" dirty="0" err="1"/>
              <a:t>cael</a:t>
            </a:r>
            <a:r>
              <a:rPr lang="en-GB" sz="1600" dirty="0"/>
              <a:t> </a:t>
            </a:r>
            <a:r>
              <a:rPr lang="en-GB" sz="1600" dirty="0" err="1"/>
              <a:t>ei</a:t>
            </a:r>
            <a:r>
              <a:rPr lang="en-GB" sz="1600" dirty="0"/>
              <a:t> </a:t>
            </a:r>
            <a:r>
              <a:rPr lang="en-GB" sz="1600" dirty="0" err="1"/>
              <a:t>ddatgarboneiddio</a:t>
            </a:r>
            <a:r>
              <a:rPr lang="en-GB" sz="1600" dirty="0"/>
              <a:t>, </a:t>
            </a:r>
            <a:r>
              <a:rPr lang="en-GB" sz="1600" dirty="0" err="1"/>
              <a:t>ni</a:t>
            </a:r>
            <a:r>
              <a:rPr lang="en-GB" sz="1600" dirty="0"/>
              <a:t> </a:t>
            </a:r>
            <a:r>
              <a:rPr lang="en-GB" sz="1600" dirty="0" err="1"/>
              <a:t>fyddwn</a:t>
            </a:r>
            <a:r>
              <a:rPr lang="en-GB" sz="1600" dirty="0"/>
              <a:t> </a:t>
            </a:r>
            <a:r>
              <a:rPr lang="en-GB" sz="1600" dirty="0" err="1"/>
              <a:t>yn</a:t>
            </a:r>
            <a:r>
              <a:rPr lang="en-GB" sz="1600" dirty="0"/>
              <a:t> </a:t>
            </a:r>
            <a:r>
              <a:rPr lang="en-GB" sz="1600" dirty="0" err="1"/>
              <a:t>gallu</a:t>
            </a:r>
            <a:r>
              <a:rPr lang="en-GB" sz="1600" dirty="0"/>
              <a:t> </a:t>
            </a:r>
            <a:r>
              <a:rPr lang="en-GB" sz="1600" dirty="0" err="1"/>
              <a:t>cyrraedd</a:t>
            </a:r>
            <a:r>
              <a:rPr lang="en-GB" sz="1600" dirty="0"/>
              <a:t> </a:t>
            </a:r>
            <a:r>
              <a:rPr lang="en-GB" sz="1600" dirty="0" err="1"/>
              <a:t>ein</a:t>
            </a:r>
            <a:r>
              <a:rPr lang="en-GB" sz="1600" dirty="0"/>
              <a:t> </a:t>
            </a:r>
            <a:r>
              <a:rPr lang="en-GB" sz="1600" dirty="0" err="1"/>
              <a:t>targedau</a:t>
            </a:r>
            <a:r>
              <a:rPr lang="en-GB" sz="1600" dirty="0"/>
              <a:t> carbon</a:t>
            </a:r>
          </a:p>
          <a:p>
            <a:pPr lvl="0"/>
            <a:r>
              <a:rPr lang="en-GB" sz="1600" dirty="0" err="1"/>
              <a:t>Dengys</a:t>
            </a:r>
            <a:r>
              <a:rPr lang="en-GB" sz="1600" dirty="0"/>
              <a:t> </a:t>
            </a:r>
            <a:r>
              <a:rPr lang="en-GB" sz="1600" dirty="0" err="1"/>
              <a:t>ein</a:t>
            </a:r>
            <a:r>
              <a:rPr lang="en-GB" sz="1600" dirty="0"/>
              <a:t> </a:t>
            </a:r>
            <a:r>
              <a:rPr lang="en-GB" sz="1600" dirty="0" err="1"/>
              <a:t>hefelychydd</a:t>
            </a:r>
            <a:r>
              <a:rPr lang="en-GB" sz="1600" dirty="0"/>
              <a:t> </a:t>
            </a:r>
            <a:r>
              <a:rPr lang="en-GB" sz="1600" dirty="0" err="1"/>
              <a:t>ynni</a:t>
            </a:r>
            <a:r>
              <a:rPr lang="en-GB" sz="1600" dirty="0"/>
              <a:t> </a:t>
            </a:r>
            <a:r>
              <a:rPr lang="en-GB" sz="1600" dirty="0" err="1"/>
              <a:t>fod</a:t>
            </a:r>
            <a:r>
              <a:rPr lang="en-GB" sz="1600" dirty="0"/>
              <a:t> y </a:t>
            </a:r>
            <a:r>
              <a:rPr lang="en-GB" sz="1600" dirty="0" err="1"/>
              <a:t>rhwydwaith</a:t>
            </a:r>
            <a:r>
              <a:rPr lang="en-GB" sz="1600" dirty="0"/>
              <a:t> </a:t>
            </a:r>
            <a:r>
              <a:rPr lang="en-GB" sz="1600" dirty="0" err="1"/>
              <a:t>nwy’n</a:t>
            </a:r>
            <a:r>
              <a:rPr lang="en-GB" sz="1600" dirty="0"/>
              <a:t> </a:t>
            </a:r>
            <a:r>
              <a:rPr lang="en-GB" sz="1600" dirty="0" err="1"/>
              <a:t>hanfodol</a:t>
            </a:r>
            <a:r>
              <a:rPr lang="en-GB" sz="1600" dirty="0"/>
              <a:t> </a:t>
            </a:r>
            <a:r>
              <a:rPr lang="en-GB" sz="1600" dirty="0" err="1"/>
              <a:t>i</a:t>
            </a:r>
            <a:r>
              <a:rPr lang="en-GB" sz="1600" dirty="0"/>
              <a:t> </a:t>
            </a:r>
            <a:r>
              <a:rPr lang="en-GB" sz="1600" dirty="0" err="1"/>
              <a:t>gynnal</a:t>
            </a:r>
            <a:r>
              <a:rPr lang="en-GB" sz="1600" dirty="0"/>
              <a:t> </a:t>
            </a:r>
            <a:r>
              <a:rPr lang="en-GB" sz="1600" dirty="0" err="1"/>
              <a:t>dyfodol</a:t>
            </a:r>
            <a:r>
              <a:rPr lang="en-GB" sz="1600" dirty="0"/>
              <a:t> carbon </a:t>
            </a:r>
            <a:r>
              <a:rPr lang="en-GB" sz="1600" dirty="0" err="1"/>
              <a:t>isel</a:t>
            </a:r>
            <a:r>
              <a:rPr lang="en-GB" sz="1600" dirty="0"/>
              <a:t> </a:t>
            </a:r>
            <a:r>
              <a:rPr lang="en-GB" sz="1600" dirty="0" err="1"/>
              <a:t>mewn</a:t>
            </a:r>
            <a:r>
              <a:rPr lang="en-GB" sz="1600" dirty="0"/>
              <a:t> </a:t>
            </a:r>
            <a:r>
              <a:rPr lang="en-GB" sz="1600" dirty="0" err="1"/>
              <a:t>ffordd</a:t>
            </a:r>
            <a:r>
              <a:rPr lang="en-GB" sz="1600" dirty="0"/>
              <a:t> </a:t>
            </a:r>
            <a:r>
              <a:rPr lang="en-GB" sz="1600" dirty="0" err="1"/>
              <a:t>sy’n</a:t>
            </a:r>
            <a:r>
              <a:rPr lang="en-GB" sz="1600" dirty="0"/>
              <a:t> </a:t>
            </a:r>
            <a:r>
              <a:rPr lang="en-GB" sz="1600" dirty="0" err="1"/>
              <a:t>bodloni’r</a:t>
            </a:r>
            <a:r>
              <a:rPr lang="en-GB" sz="1600" dirty="0"/>
              <a:t> </a:t>
            </a:r>
            <a:r>
              <a:rPr lang="en-GB" sz="1600" dirty="0" err="1"/>
              <a:t>trilema</a:t>
            </a:r>
            <a:r>
              <a:rPr lang="en-GB" sz="1600" dirty="0"/>
              <a:t> </a:t>
            </a:r>
            <a:r>
              <a:rPr lang="en-GB" sz="1600" dirty="0" err="1"/>
              <a:t>ynni</a:t>
            </a:r>
            <a:r>
              <a:rPr lang="en-GB" sz="1600" dirty="0"/>
              <a:t> – bod </a:t>
            </a:r>
            <a:r>
              <a:rPr lang="en-GB" sz="1600" dirty="0" err="1"/>
              <a:t>yn</a:t>
            </a:r>
            <a:r>
              <a:rPr lang="en-GB" sz="1600" dirty="0"/>
              <a:t> </a:t>
            </a:r>
            <a:r>
              <a:rPr lang="en-GB" sz="1600" dirty="0" err="1"/>
              <a:t>ddiogel</a:t>
            </a:r>
            <a:r>
              <a:rPr lang="en-GB" sz="1600" dirty="0"/>
              <a:t>, </a:t>
            </a:r>
            <a:r>
              <a:rPr lang="en-GB" sz="1600" dirty="0" err="1"/>
              <a:t>yn</a:t>
            </a:r>
            <a:r>
              <a:rPr lang="en-GB" sz="1600" dirty="0"/>
              <a:t> </a:t>
            </a:r>
            <a:r>
              <a:rPr lang="en-GB" sz="1600" dirty="0" err="1"/>
              <a:t>fforddiadwy</a:t>
            </a:r>
            <a:r>
              <a:rPr lang="en-GB" sz="1600" dirty="0"/>
              <a:t> ac </a:t>
            </a:r>
            <a:r>
              <a:rPr lang="en-GB" sz="1600" dirty="0" err="1"/>
              <a:t>yn</a:t>
            </a:r>
            <a:r>
              <a:rPr lang="en-GB" sz="1600" dirty="0"/>
              <a:t> </a:t>
            </a:r>
            <a:r>
              <a:rPr lang="en-GB" sz="1600" dirty="0" err="1"/>
              <a:t>gynaliadwy</a:t>
            </a:r>
            <a:r>
              <a:rPr lang="en-GB" sz="1600" dirty="0"/>
              <a:t>. </a:t>
            </a:r>
          </a:p>
          <a:p>
            <a:r>
              <a:rPr lang="en-GB" sz="1600" dirty="0" err="1"/>
              <a:t>Er</a:t>
            </a:r>
            <a:r>
              <a:rPr lang="en-GB" sz="1600" dirty="0"/>
              <a:t> </a:t>
            </a:r>
            <a:r>
              <a:rPr lang="en-GB" sz="1600" dirty="0" err="1"/>
              <a:t>mwyn</a:t>
            </a:r>
            <a:r>
              <a:rPr lang="en-GB" sz="1600" dirty="0"/>
              <a:t> </a:t>
            </a:r>
            <a:r>
              <a:rPr lang="en-GB" sz="1600" dirty="0" err="1"/>
              <a:t>dyfodol</a:t>
            </a:r>
            <a:r>
              <a:rPr lang="en-GB" sz="1600" dirty="0"/>
              <a:t> di-</a:t>
            </a:r>
            <a:r>
              <a:rPr lang="en-GB" sz="1600" dirty="0" err="1"/>
              <a:t>garbonedig</a:t>
            </a:r>
            <a:r>
              <a:rPr lang="en-GB" sz="1600" dirty="0"/>
              <a:t> </a:t>
            </a:r>
            <a:r>
              <a:rPr lang="en-GB" sz="1600" dirty="0" err="1"/>
              <a:t>mae’n</a:t>
            </a:r>
            <a:r>
              <a:rPr lang="en-GB" sz="1600" dirty="0"/>
              <a:t> </a:t>
            </a:r>
            <a:r>
              <a:rPr lang="en-GB" sz="1600" dirty="0" err="1"/>
              <a:t>hanfodol</a:t>
            </a:r>
            <a:r>
              <a:rPr lang="en-GB" sz="1600" dirty="0"/>
              <a:t> </a:t>
            </a:r>
            <a:r>
              <a:rPr lang="en-GB" sz="1600" dirty="0" err="1"/>
              <a:t>i</a:t>
            </a:r>
            <a:r>
              <a:rPr lang="en-GB" sz="1600" dirty="0"/>
              <a:t> </a:t>
            </a:r>
            <a:r>
              <a:rPr lang="en-GB" sz="1600" dirty="0" err="1"/>
              <a:t>rwydweithiau</a:t>
            </a:r>
            <a:r>
              <a:rPr lang="en-GB" sz="1600" dirty="0"/>
              <a:t> </a:t>
            </a:r>
            <a:r>
              <a:rPr lang="en-GB" sz="1600" dirty="0" err="1"/>
              <a:t>trydan</a:t>
            </a:r>
            <a:r>
              <a:rPr lang="en-GB" sz="1600" dirty="0"/>
              <a:t> a </a:t>
            </a:r>
            <a:r>
              <a:rPr lang="en-GB" sz="1600" dirty="0" err="1"/>
              <a:t>nwy</a:t>
            </a:r>
            <a:r>
              <a:rPr lang="en-GB" sz="1600" dirty="0"/>
              <a:t> </a:t>
            </a:r>
            <a:r>
              <a:rPr lang="en-GB" sz="1600" dirty="0" err="1"/>
              <a:t>weithio</a:t>
            </a:r>
            <a:r>
              <a:rPr lang="en-GB" sz="1600" dirty="0"/>
              <a:t> </a:t>
            </a:r>
            <a:r>
              <a:rPr lang="en-GB" sz="1600" dirty="0" err="1"/>
              <a:t>gyda’i</a:t>
            </a:r>
            <a:r>
              <a:rPr lang="en-GB" sz="1600" dirty="0"/>
              <a:t> </a:t>
            </a:r>
            <a:r>
              <a:rPr lang="en-GB" sz="1600" dirty="0" err="1"/>
              <a:t>gilydd</a:t>
            </a:r>
            <a:r>
              <a:rPr lang="en-GB" sz="1600" dirty="0"/>
              <a:t>.</a:t>
            </a:r>
            <a:endParaRPr lang="en-GB" sz="1400" dirty="0">
              <a:solidFill>
                <a:schemeClr val="tx1"/>
              </a:solidFill>
            </a:endParaRPr>
          </a:p>
          <a:p>
            <a:endParaRPr lang="en-GB" sz="2200" dirty="0"/>
          </a:p>
        </p:txBody>
      </p:sp>
      <p:sp>
        <p:nvSpPr>
          <p:cNvPr id="4" name="Slide Number Placeholder 3"/>
          <p:cNvSpPr>
            <a:spLocks noGrp="1"/>
          </p:cNvSpPr>
          <p:nvPr>
            <p:ph type="sldNum" sz="quarter" idx="12"/>
          </p:nvPr>
        </p:nvSpPr>
        <p:spPr/>
        <p:txBody>
          <a:bodyPr/>
          <a:lstStyle/>
          <a:p>
            <a:fld id="{490165BC-DBA7-4530-8926-81165AFC8D69}" type="slidenum">
              <a:rPr lang="en-GB" smtClean="0"/>
              <a:t>55</a:t>
            </a:fld>
            <a:endParaRPr lang="en-GB"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636912"/>
            <a:ext cx="2032053" cy="17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08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594916"/>
          </a:xfrm>
        </p:spPr>
        <p:txBody>
          <a:bodyPr>
            <a:noAutofit/>
          </a:bodyPr>
          <a:lstStyle/>
          <a:p>
            <a:r>
              <a:rPr lang="en-GB" sz="2800" dirty="0" err="1"/>
              <a:t>Datblygiad</a:t>
            </a:r>
            <a:r>
              <a:rPr lang="en-GB" sz="2800" dirty="0"/>
              <a:t> </a:t>
            </a:r>
            <a:r>
              <a:rPr lang="en-GB" sz="2800" dirty="0" err="1"/>
              <a:t>rhwydweithiau</a:t>
            </a:r>
            <a:r>
              <a:rPr lang="en-GB" sz="2800" dirty="0"/>
              <a:t> </a:t>
            </a:r>
            <a:r>
              <a:rPr lang="en-GB" sz="2800" dirty="0" err="1"/>
              <a:t>ynni</a:t>
            </a:r>
            <a:r>
              <a:rPr lang="en-GB" sz="2800" dirty="0"/>
              <a:t>. </a:t>
            </a:r>
            <a:br>
              <a:rPr lang="en-GB" sz="2800" dirty="0"/>
            </a:br>
            <a:endParaRPr lang="en-GB" sz="2800" dirty="0"/>
          </a:p>
        </p:txBody>
      </p:sp>
      <p:sp>
        <p:nvSpPr>
          <p:cNvPr id="4" name="Slide Number Placeholder 3"/>
          <p:cNvSpPr>
            <a:spLocks noGrp="1"/>
          </p:cNvSpPr>
          <p:nvPr>
            <p:ph type="sldNum" sz="quarter" idx="12"/>
          </p:nvPr>
        </p:nvSpPr>
        <p:spPr/>
        <p:txBody>
          <a:bodyPr/>
          <a:lstStyle/>
          <a:p>
            <a:fld id="{490165BC-DBA7-4530-8926-81165AFC8D69}" type="slidenum">
              <a:rPr lang="en-GB" smtClean="0"/>
              <a:t>56</a:t>
            </a:fld>
            <a:endParaRPr lang="en-GB"/>
          </a:p>
        </p:txBody>
      </p:sp>
      <p:pic>
        <p:nvPicPr>
          <p:cNvPr id="16386" name="Picture 2" descr="\\wwutilities.co.uk\Data\Asset Management\Energy Infrastructure\'Build Up' Diagrams\JPEG\Phase 1_0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4836" y="1220755"/>
            <a:ext cx="6874328" cy="4857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92282" y="4101075"/>
            <a:ext cx="1467133" cy="1107996"/>
          </a:xfrm>
          <a:prstGeom prst="rect">
            <a:avLst/>
          </a:prstGeom>
          <a:noFill/>
          <a:ln>
            <a:solidFill>
              <a:schemeClr val="accent1">
                <a:shade val="50000"/>
              </a:schemeClr>
            </a:solidFill>
          </a:ln>
        </p:spPr>
        <p:txBody>
          <a:bodyPr wrap="none" rtlCol="0">
            <a:spAutoFit/>
          </a:bodyPr>
          <a:lstStyle/>
          <a:p>
            <a:r>
              <a:rPr lang="en-GB" dirty="0" err="1" smtClean="0"/>
              <a:t>Allwedd</a:t>
            </a:r>
            <a:endParaRPr lang="en-GB" dirty="0">
              <a:latin typeface="Arial" panose="020B0604020202020204" pitchFamily="34" charset="0"/>
              <a:cs typeface="Arial" panose="020B0604020202020204" pitchFamily="34" charset="0"/>
            </a:endParaRPr>
          </a:p>
          <a:p>
            <a:r>
              <a:rPr lang="en-GB" sz="2400" spc="-300" dirty="0">
                <a:solidFill>
                  <a:srgbClr val="0070C0"/>
                </a:solidFill>
                <a:latin typeface="Arial" panose="020B0604020202020204" pitchFamily="34" charset="0"/>
                <a:cs typeface="Arial" panose="020B0604020202020204" pitchFamily="34" charset="0"/>
              </a:rPr>
              <a:t>------</a:t>
            </a:r>
            <a:r>
              <a:rPr lang="en-GB" sz="2400" dirty="0">
                <a:solidFill>
                  <a:srgbClr val="0070C0"/>
                </a:solidFill>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Nwy</a:t>
            </a:r>
            <a:endParaRPr lang="en-GB" dirty="0">
              <a:latin typeface="Arial" panose="020B0604020202020204" pitchFamily="34" charset="0"/>
              <a:cs typeface="Arial" panose="020B0604020202020204" pitchFamily="34" charset="0"/>
            </a:endParaRPr>
          </a:p>
          <a:p>
            <a:r>
              <a:rPr lang="en-GB" sz="2400" spc="-300" dirty="0">
                <a:solidFill>
                  <a:schemeClr val="bg1">
                    <a:lumMod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Trydan</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467544" y="6237312"/>
            <a:ext cx="5760640" cy="461665"/>
          </a:xfrm>
          <a:prstGeom prst="rect">
            <a:avLst/>
          </a:prstGeom>
          <a:noFill/>
        </p:spPr>
        <p:txBody>
          <a:bodyPr wrap="square" rtlCol="0">
            <a:spAutoFit/>
          </a:bodyPr>
          <a:lstStyle/>
          <a:p>
            <a:r>
              <a:rPr lang="en-GB" sz="2400" dirty="0">
                <a:solidFill>
                  <a:schemeClr val="bg1"/>
                </a:solidFill>
              </a:rPr>
              <a:t>Y </a:t>
            </a:r>
            <a:r>
              <a:rPr lang="en-GB" sz="2400" dirty="0" err="1">
                <a:solidFill>
                  <a:schemeClr val="bg1"/>
                </a:solidFill>
              </a:rPr>
              <a:t>rhwydwaith</a:t>
            </a:r>
            <a:r>
              <a:rPr lang="en-GB" sz="2400" dirty="0">
                <a:solidFill>
                  <a:schemeClr val="bg1"/>
                </a:solidFill>
              </a:rPr>
              <a:t> </a:t>
            </a:r>
            <a:r>
              <a:rPr lang="en-GB" sz="2400" dirty="0" err="1">
                <a:solidFill>
                  <a:schemeClr val="bg1"/>
                </a:solidFill>
              </a:rPr>
              <a:t>ynni</a:t>
            </a:r>
            <a:r>
              <a:rPr lang="en-GB" sz="2400" dirty="0">
                <a:solidFill>
                  <a:schemeClr val="bg1"/>
                </a:solidFill>
              </a:rPr>
              <a:t> – </a:t>
            </a:r>
            <a:r>
              <a:rPr lang="en-GB" sz="2400" dirty="0" err="1">
                <a:solidFill>
                  <a:schemeClr val="bg1"/>
                </a:solidFill>
              </a:rPr>
              <a:t>yn</a:t>
            </a:r>
            <a:r>
              <a:rPr lang="en-GB" sz="2400" dirty="0">
                <a:solidFill>
                  <a:schemeClr val="bg1"/>
                </a:solidFill>
              </a:rPr>
              <a:t> para 100 </a:t>
            </a:r>
            <a:r>
              <a:rPr lang="en-GB" sz="2400" dirty="0" err="1" smtClean="0">
                <a:solidFill>
                  <a:schemeClr val="bg1"/>
                </a:solidFill>
              </a:rPr>
              <a:t>mlynedd</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93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Rhwydwaith</a:t>
            </a:r>
            <a:r>
              <a:rPr lang="en-GB" sz="2800" dirty="0"/>
              <a:t> </a:t>
            </a:r>
            <a:r>
              <a:rPr lang="en-GB" sz="2800" dirty="0" err="1"/>
              <a:t>ynni</a:t>
            </a:r>
            <a:r>
              <a:rPr lang="en-GB" sz="2800" dirty="0"/>
              <a:t> – </a:t>
            </a:r>
            <a:r>
              <a:rPr lang="en-GB" sz="2800" dirty="0" err="1"/>
              <a:t>yn</a:t>
            </a:r>
            <a:r>
              <a:rPr lang="en-GB" sz="2800" dirty="0"/>
              <a:t> para 5 </a:t>
            </a:r>
            <a:r>
              <a:rPr lang="en-GB" sz="2800" dirty="0" err="1"/>
              <a:t>mlynedd</a:t>
            </a:r>
            <a:r>
              <a:rPr lang="en-GB" sz="2800" dirty="0"/>
              <a:t>: </a:t>
            </a:r>
          </a:p>
        </p:txBody>
      </p:sp>
      <p:sp>
        <p:nvSpPr>
          <p:cNvPr id="4" name="Slide Number Placeholder 3"/>
          <p:cNvSpPr>
            <a:spLocks noGrp="1"/>
          </p:cNvSpPr>
          <p:nvPr>
            <p:ph type="sldNum" sz="quarter" idx="12"/>
          </p:nvPr>
        </p:nvSpPr>
        <p:spPr/>
        <p:txBody>
          <a:bodyPr/>
          <a:lstStyle/>
          <a:p>
            <a:fld id="{490165BC-DBA7-4530-8926-81165AFC8D69}" type="slidenum">
              <a:rPr lang="en-GB" smtClean="0"/>
              <a:t>57</a:t>
            </a:fld>
            <a:endParaRPr lang="en-GB"/>
          </a:p>
        </p:txBody>
      </p:sp>
      <p:pic>
        <p:nvPicPr>
          <p:cNvPr id="18434" name="Picture 2" descr="\\wwutilities.co.uk\Data\Asset Management\Energy Infrastructure\JPEGS\Multi Vector Strateg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9026" y="1220755"/>
            <a:ext cx="6945951" cy="48577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30" y="6167045"/>
            <a:ext cx="6552728" cy="646331"/>
          </a:xfrm>
          <a:prstGeom prst="rect">
            <a:avLst/>
          </a:prstGeom>
          <a:noFill/>
        </p:spPr>
        <p:txBody>
          <a:bodyPr wrap="square" rtlCol="0">
            <a:spAutoFit/>
          </a:bodyPr>
          <a:lstStyle/>
          <a:p>
            <a:pPr algn="ctr"/>
            <a:r>
              <a:rPr lang="en-GB" dirty="0" err="1">
                <a:solidFill>
                  <a:schemeClr val="bg1"/>
                </a:solidFill>
              </a:rPr>
              <a:t>Gyda</a:t>
            </a:r>
            <a:r>
              <a:rPr lang="en-GB" dirty="0">
                <a:solidFill>
                  <a:schemeClr val="bg1"/>
                </a:solidFill>
              </a:rPr>
              <a:t> </a:t>
            </a:r>
            <a:r>
              <a:rPr lang="en-GB" dirty="0" err="1">
                <a:solidFill>
                  <a:schemeClr val="bg1"/>
                </a:solidFill>
              </a:rPr>
              <a:t>rhwydwaith</a:t>
            </a:r>
            <a:r>
              <a:rPr lang="en-GB" dirty="0">
                <a:solidFill>
                  <a:schemeClr val="bg1"/>
                </a:solidFill>
              </a:rPr>
              <a:t> </a:t>
            </a:r>
            <a:r>
              <a:rPr lang="en-GB" dirty="0" err="1">
                <a:solidFill>
                  <a:schemeClr val="bg1"/>
                </a:solidFill>
              </a:rPr>
              <a:t>ynni</a:t>
            </a:r>
            <a:r>
              <a:rPr lang="en-GB" dirty="0">
                <a:solidFill>
                  <a:schemeClr val="bg1"/>
                </a:solidFill>
              </a:rPr>
              <a:t> </a:t>
            </a:r>
            <a:r>
              <a:rPr lang="en-GB" dirty="0" err="1">
                <a:solidFill>
                  <a:schemeClr val="bg1"/>
                </a:solidFill>
              </a:rPr>
              <a:t>integredig</a:t>
            </a:r>
            <a:r>
              <a:rPr lang="en-GB" dirty="0">
                <a:solidFill>
                  <a:schemeClr val="bg1"/>
                </a:solidFill>
              </a:rPr>
              <a:t> </a:t>
            </a:r>
            <a:r>
              <a:rPr lang="en-GB" dirty="0" err="1">
                <a:solidFill>
                  <a:schemeClr val="bg1"/>
                </a:solidFill>
              </a:rPr>
              <a:t>gellir</a:t>
            </a:r>
            <a:r>
              <a:rPr lang="en-GB" dirty="0">
                <a:solidFill>
                  <a:schemeClr val="bg1"/>
                </a:solidFill>
              </a:rPr>
              <a:t> </a:t>
            </a:r>
            <a:r>
              <a:rPr lang="en-GB" dirty="0" err="1">
                <a:solidFill>
                  <a:schemeClr val="bg1"/>
                </a:solidFill>
              </a:rPr>
              <a:t>defnyddio</a:t>
            </a:r>
            <a:r>
              <a:rPr lang="en-GB" dirty="0">
                <a:solidFill>
                  <a:schemeClr val="bg1"/>
                </a:solidFill>
              </a:rPr>
              <a:t> </a:t>
            </a:r>
            <a:r>
              <a:rPr lang="en-GB" dirty="0" err="1">
                <a:solidFill>
                  <a:schemeClr val="bg1"/>
                </a:solidFill>
              </a:rPr>
              <a:t>ynni</a:t>
            </a:r>
            <a:r>
              <a:rPr lang="en-GB" dirty="0">
                <a:solidFill>
                  <a:schemeClr val="bg1"/>
                </a:solidFill>
              </a:rPr>
              <a:t> </a:t>
            </a:r>
            <a:r>
              <a:rPr lang="en-GB" dirty="0" err="1">
                <a:solidFill>
                  <a:schemeClr val="bg1"/>
                </a:solidFill>
              </a:rPr>
              <a:t>adnewyddadwy</a:t>
            </a:r>
            <a:endParaRPr lang="en-GB"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836333" y="5108800"/>
            <a:ext cx="288030" cy="192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836331" y="5012789"/>
            <a:ext cx="63622" cy="960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60741" y="5012789"/>
            <a:ext cx="63622" cy="960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980348" y="4917552"/>
            <a:ext cx="288031" cy="215444"/>
          </a:xfrm>
          <a:prstGeom prst="rect">
            <a:avLst/>
          </a:prstGeom>
          <a:noFill/>
        </p:spPr>
        <p:txBody>
          <a:bodyPr wrap="square" rtlCol="0">
            <a:spAutoFit/>
          </a:bodyPr>
          <a:lstStyle/>
          <a:p>
            <a:r>
              <a:rPr lang="en-GB" sz="800" dirty="0"/>
              <a:t>+</a:t>
            </a:r>
          </a:p>
        </p:txBody>
      </p:sp>
      <p:sp>
        <p:nvSpPr>
          <p:cNvPr id="11" name="TextBox 10"/>
          <p:cNvSpPr txBox="1"/>
          <p:nvPr/>
        </p:nvSpPr>
        <p:spPr>
          <a:xfrm>
            <a:off x="5755938" y="4917165"/>
            <a:ext cx="288031" cy="215444"/>
          </a:xfrm>
          <a:prstGeom prst="rect">
            <a:avLst/>
          </a:prstGeom>
          <a:noFill/>
        </p:spPr>
        <p:txBody>
          <a:bodyPr wrap="square" rtlCol="0">
            <a:spAutoFit/>
          </a:bodyPr>
          <a:lstStyle/>
          <a:p>
            <a:r>
              <a:rPr lang="en-GB" sz="800" dirty="0"/>
              <a:t>-</a:t>
            </a:r>
          </a:p>
        </p:txBody>
      </p:sp>
      <p:cxnSp>
        <p:nvCxnSpPr>
          <p:cNvPr id="12" name="Straight Connector 11"/>
          <p:cNvCxnSpPr/>
          <p:nvPr/>
        </p:nvCxnSpPr>
        <p:spPr>
          <a:xfrm flipV="1">
            <a:off x="5980351" y="4917166"/>
            <a:ext cx="0" cy="19202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91680" y="4581128"/>
            <a:ext cx="284052" cy="153888"/>
          </a:xfrm>
          <a:prstGeom prst="rect">
            <a:avLst/>
          </a:prstGeom>
          <a:noFill/>
        </p:spPr>
        <p:txBody>
          <a:bodyPr wrap="none" rtlCol="0">
            <a:spAutoFit/>
          </a:bodyPr>
          <a:lstStyle/>
          <a:p>
            <a:r>
              <a:rPr lang="en-GB" sz="400" dirty="0"/>
              <a:t>Tidal</a:t>
            </a:r>
          </a:p>
        </p:txBody>
      </p:sp>
      <p:sp>
        <p:nvSpPr>
          <p:cNvPr id="23" name="TextBox 22"/>
          <p:cNvSpPr txBox="1"/>
          <p:nvPr/>
        </p:nvSpPr>
        <p:spPr>
          <a:xfrm>
            <a:off x="1626604" y="2180861"/>
            <a:ext cx="425116" cy="153888"/>
          </a:xfrm>
          <a:prstGeom prst="rect">
            <a:avLst/>
          </a:prstGeom>
          <a:noFill/>
        </p:spPr>
        <p:txBody>
          <a:bodyPr wrap="none" rtlCol="0">
            <a:spAutoFit/>
          </a:bodyPr>
          <a:lstStyle/>
          <a:p>
            <a:r>
              <a:rPr lang="en-GB" sz="400" dirty="0"/>
              <a:t>Hydrogen +</a:t>
            </a:r>
          </a:p>
        </p:txBody>
      </p:sp>
    </p:spTree>
    <p:extLst>
      <p:ext uri="{BB962C8B-B14F-4D97-AF65-F5344CB8AC3E}">
        <p14:creationId xmlns:p14="http://schemas.microsoft.com/office/powerpoint/2010/main" val="29700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Nwy</a:t>
            </a:r>
            <a:r>
              <a:rPr lang="en-GB" sz="2800" dirty="0"/>
              <a:t> </a:t>
            </a:r>
            <a:r>
              <a:rPr lang="en-GB" sz="2800" dirty="0" err="1"/>
              <a:t>gwyrdd</a:t>
            </a:r>
            <a:r>
              <a:rPr lang="en-GB" sz="2800" dirty="0"/>
              <a:t> – </a:t>
            </a:r>
            <a:r>
              <a:rPr lang="en-GB" sz="2800" dirty="0" err="1"/>
              <a:t>yn</a:t>
            </a:r>
            <a:r>
              <a:rPr lang="en-GB" sz="2800" dirty="0"/>
              <a:t> para 3 </a:t>
            </a:r>
            <a:r>
              <a:rPr lang="en-GB" sz="2800" dirty="0" err="1"/>
              <a:t>blynedd</a:t>
            </a:r>
            <a:r>
              <a:rPr lang="en-GB" sz="2800" dirty="0"/>
              <a:t> - </a:t>
            </a:r>
            <a:r>
              <a:rPr lang="en-GB" sz="2800" dirty="0" err="1"/>
              <a:t>biomethan</a:t>
            </a:r>
            <a:endParaRPr lang="en-GB" sz="2800" dirty="0"/>
          </a:p>
        </p:txBody>
      </p:sp>
      <p:sp>
        <p:nvSpPr>
          <p:cNvPr id="3" name="Content Placeholder 2"/>
          <p:cNvSpPr>
            <a:spLocks noGrp="1"/>
          </p:cNvSpPr>
          <p:nvPr>
            <p:ph idx="1"/>
          </p:nvPr>
        </p:nvSpPr>
        <p:spPr/>
        <p:txBody>
          <a:bodyPr/>
          <a:lstStyle/>
          <a:p>
            <a:pPr lvl="0"/>
            <a:r>
              <a:rPr lang="en-GB" sz="1400" dirty="0"/>
              <a:t>Mae </a:t>
            </a:r>
            <a:r>
              <a:rPr lang="en-GB" sz="1400" dirty="0" err="1"/>
              <a:t>gennym</a:t>
            </a:r>
            <a:r>
              <a:rPr lang="en-GB" sz="1400" dirty="0"/>
              <a:t> </a:t>
            </a:r>
            <a:r>
              <a:rPr lang="en-GB" sz="1400" dirty="0" err="1"/>
              <a:t>ni</a:t>
            </a:r>
            <a:r>
              <a:rPr lang="en-GB" sz="1400" dirty="0"/>
              <a:t> </a:t>
            </a:r>
            <a:r>
              <a:rPr lang="en-GB" sz="1400" b="1" dirty="0"/>
              <a:t>16 o </a:t>
            </a:r>
            <a:r>
              <a:rPr lang="en-GB" sz="1400" b="1" dirty="0" err="1"/>
              <a:t>gysylltiadau</a:t>
            </a:r>
            <a:r>
              <a:rPr lang="en-GB" sz="1400" b="1" dirty="0"/>
              <a:t> </a:t>
            </a:r>
            <a:r>
              <a:rPr lang="en-GB" sz="1400" b="1" dirty="0" err="1"/>
              <a:t>biomethan</a:t>
            </a:r>
            <a:r>
              <a:rPr lang="en-GB" sz="1400" dirty="0"/>
              <a:t> </a:t>
            </a:r>
            <a:r>
              <a:rPr lang="en-GB" sz="1400" dirty="0" err="1"/>
              <a:t>ar</a:t>
            </a:r>
            <a:r>
              <a:rPr lang="en-GB" sz="1400" dirty="0"/>
              <a:t> </a:t>
            </a:r>
            <a:r>
              <a:rPr lang="en-GB" sz="1400" dirty="0" err="1"/>
              <a:t>ein</a:t>
            </a:r>
            <a:r>
              <a:rPr lang="en-GB" sz="1400" dirty="0"/>
              <a:t> </a:t>
            </a:r>
            <a:r>
              <a:rPr lang="en-GB" sz="1400" dirty="0" err="1"/>
              <a:t>rhwydwaith</a:t>
            </a:r>
            <a:r>
              <a:rPr lang="en-GB" sz="1400" dirty="0"/>
              <a:t> </a:t>
            </a:r>
            <a:r>
              <a:rPr lang="en-GB" sz="1400" dirty="0" err="1"/>
              <a:t>ar</a:t>
            </a:r>
            <a:r>
              <a:rPr lang="en-GB" sz="1400" dirty="0"/>
              <a:t> </a:t>
            </a:r>
            <a:r>
              <a:rPr lang="en-GB" sz="1400" dirty="0" err="1"/>
              <a:t>hyn</a:t>
            </a:r>
            <a:r>
              <a:rPr lang="en-GB" sz="1400" dirty="0"/>
              <a:t> o </a:t>
            </a:r>
            <a:r>
              <a:rPr lang="en-GB" sz="1400" dirty="0" err="1"/>
              <a:t>bryd</a:t>
            </a:r>
            <a:r>
              <a:rPr lang="en-GB" sz="1400" dirty="0"/>
              <a:t> – 15 </a:t>
            </a:r>
            <a:r>
              <a:rPr lang="en-GB" sz="1400" dirty="0" err="1"/>
              <a:t>yn</a:t>
            </a:r>
            <a:r>
              <a:rPr lang="en-GB" sz="1400" dirty="0"/>
              <a:t> ne </a:t>
            </a:r>
            <a:r>
              <a:rPr lang="en-GB" sz="1400" dirty="0" err="1"/>
              <a:t>orllewin</a:t>
            </a:r>
            <a:r>
              <a:rPr lang="en-GB" sz="1400" dirty="0"/>
              <a:t> </a:t>
            </a:r>
            <a:r>
              <a:rPr lang="en-GB" sz="1400" dirty="0" err="1"/>
              <a:t>Lloegr</a:t>
            </a:r>
            <a:r>
              <a:rPr lang="en-GB" sz="1400" dirty="0"/>
              <a:t> ac 1 </a:t>
            </a:r>
            <a:r>
              <a:rPr lang="en-GB" sz="1400" dirty="0" err="1"/>
              <a:t>yng</a:t>
            </a:r>
            <a:r>
              <a:rPr lang="en-GB" sz="1400" dirty="0"/>
              <a:t> </a:t>
            </a:r>
            <a:r>
              <a:rPr lang="en-GB" sz="1400" dirty="0" err="1"/>
              <a:t>Nghymru</a:t>
            </a:r>
            <a:endParaRPr lang="en-GB" sz="1400" dirty="0"/>
          </a:p>
          <a:p>
            <a:pPr lvl="0"/>
            <a:r>
              <a:rPr lang="en-GB" sz="1400" dirty="0" err="1"/>
              <a:t>Gyda’i</a:t>
            </a:r>
            <a:r>
              <a:rPr lang="en-GB" sz="1400" dirty="0"/>
              <a:t> </a:t>
            </a:r>
            <a:r>
              <a:rPr lang="en-GB" sz="1400" dirty="0" err="1"/>
              <a:t>gilydd</a:t>
            </a:r>
            <a:r>
              <a:rPr lang="en-GB" sz="1400" dirty="0"/>
              <a:t> </a:t>
            </a:r>
            <a:r>
              <a:rPr lang="en-GB" sz="1400" dirty="0" err="1"/>
              <a:t>mae</a:t>
            </a:r>
            <a:r>
              <a:rPr lang="en-GB" sz="1400" dirty="0"/>
              <a:t> </a:t>
            </a:r>
            <a:r>
              <a:rPr lang="en-GB" sz="1400" dirty="0" err="1"/>
              <a:t>ganddynt</a:t>
            </a:r>
            <a:r>
              <a:rPr lang="en-GB" sz="1400" dirty="0"/>
              <a:t> </a:t>
            </a:r>
            <a:r>
              <a:rPr lang="en-GB" sz="1400" dirty="0" err="1"/>
              <a:t>botensial</a:t>
            </a:r>
            <a:r>
              <a:rPr lang="en-GB" sz="1400" dirty="0"/>
              <a:t> </a:t>
            </a:r>
            <a:r>
              <a:rPr lang="en-GB" sz="1400" dirty="0" err="1"/>
              <a:t>uchaf</a:t>
            </a:r>
            <a:r>
              <a:rPr lang="en-GB" sz="1400" dirty="0"/>
              <a:t> o </a:t>
            </a:r>
            <a:r>
              <a:rPr lang="en-GB" sz="1400" dirty="0" err="1"/>
              <a:t>chwistrellu</a:t>
            </a:r>
            <a:r>
              <a:rPr lang="en-GB" sz="1400" dirty="0"/>
              <a:t> 1.4 </a:t>
            </a:r>
            <a:r>
              <a:rPr lang="en-GB" sz="1400" dirty="0" err="1"/>
              <a:t>TWh</a:t>
            </a:r>
            <a:endParaRPr lang="en-GB" sz="1400" dirty="0"/>
          </a:p>
          <a:p>
            <a:r>
              <a:rPr lang="en-GB" sz="1400" dirty="0"/>
              <a:t>- </a:t>
            </a:r>
            <a:r>
              <a:rPr lang="en-GB" sz="1400" dirty="0" err="1"/>
              <a:t>Er</a:t>
            </a:r>
            <a:r>
              <a:rPr lang="en-GB" sz="1400" dirty="0"/>
              <a:t> </a:t>
            </a:r>
            <a:r>
              <a:rPr lang="en-GB" sz="1400" dirty="0" err="1"/>
              <a:t>mwyn</a:t>
            </a:r>
            <a:r>
              <a:rPr lang="en-GB" sz="1400" dirty="0"/>
              <a:t> </a:t>
            </a:r>
            <a:r>
              <a:rPr lang="en-GB" sz="1400" dirty="0" err="1"/>
              <a:t>cymhariaeth</a:t>
            </a:r>
            <a:r>
              <a:rPr lang="en-GB" sz="1400" dirty="0"/>
              <a:t>, </a:t>
            </a:r>
            <a:r>
              <a:rPr lang="en-GB" sz="1400" dirty="0" err="1"/>
              <a:t>amcangyfrifir</a:t>
            </a:r>
            <a:r>
              <a:rPr lang="en-GB" sz="1400" dirty="0"/>
              <a:t> </a:t>
            </a:r>
            <a:r>
              <a:rPr lang="en-GB" sz="1400" dirty="0" err="1"/>
              <a:t>Morlyn</a:t>
            </a:r>
            <a:r>
              <a:rPr lang="en-GB" sz="1400" dirty="0"/>
              <a:t> </a:t>
            </a:r>
            <a:r>
              <a:rPr lang="en-GB" sz="1400" dirty="0" err="1"/>
              <a:t>llanw</a:t>
            </a:r>
            <a:r>
              <a:rPr lang="en-GB" sz="1400" dirty="0"/>
              <a:t> Bae </a:t>
            </a:r>
            <a:r>
              <a:rPr lang="en-GB" sz="1400" dirty="0" err="1"/>
              <a:t>Abertawe’n</a:t>
            </a:r>
            <a:r>
              <a:rPr lang="en-GB" sz="1400" dirty="0"/>
              <a:t> 0.5TWh @ £1.3b</a:t>
            </a:r>
          </a:p>
          <a:p>
            <a:pPr marL="0" indent="0">
              <a:buNone/>
            </a:pPr>
            <a:endParaRPr lang="en-GB" dirty="0"/>
          </a:p>
        </p:txBody>
      </p:sp>
      <p:sp>
        <p:nvSpPr>
          <p:cNvPr id="4" name="Slide Number Placeholder 3"/>
          <p:cNvSpPr>
            <a:spLocks noGrp="1"/>
          </p:cNvSpPr>
          <p:nvPr>
            <p:ph type="sldNum" sz="quarter" idx="12"/>
          </p:nvPr>
        </p:nvSpPr>
        <p:spPr/>
        <p:txBody>
          <a:bodyPr/>
          <a:lstStyle/>
          <a:p>
            <a:fld id="{490165BC-DBA7-4530-8926-81165AFC8D69}" type="slidenum">
              <a:rPr lang="en-GB" smtClean="0"/>
              <a:t>58</a:t>
            </a:fld>
            <a:endParaRPr lang="en-GB"/>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522049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50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692"/>
            <a:ext cx="8229600" cy="594916"/>
          </a:xfrm>
        </p:spPr>
        <p:txBody>
          <a:bodyPr>
            <a:noAutofit/>
          </a:bodyPr>
          <a:lstStyle/>
          <a:p>
            <a:r>
              <a:rPr lang="en-GB" sz="2800" dirty="0" err="1"/>
              <a:t>Cadw’r</a:t>
            </a:r>
            <a:r>
              <a:rPr lang="en-GB" sz="2800" dirty="0"/>
              <a:t> </a:t>
            </a:r>
            <a:r>
              <a:rPr lang="en-GB" sz="2800" dirty="0" err="1"/>
              <a:t>goleuadau</a:t>
            </a:r>
            <a:r>
              <a:rPr lang="en-GB" sz="2800" dirty="0"/>
              <a:t> </a:t>
            </a:r>
            <a:r>
              <a:rPr lang="en-GB" sz="2800" dirty="0" err="1"/>
              <a:t>ymlaen</a:t>
            </a:r>
            <a:endParaRPr lang="en-GB" sz="2800" dirty="0"/>
          </a:p>
        </p:txBody>
      </p:sp>
      <p:sp>
        <p:nvSpPr>
          <p:cNvPr id="4" name="Slide Number Placeholder 3"/>
          <p:cNvSpPr>
            <a:spLocks noGrp="1"/>
          </p:cNvSpPr>
          <p:nvPr>
            <p:ph type="sldNum" sz="quarter" idx="12"/>
          </p:nvPr>
        </p:nvSpPr>
        <p:spPr/>
        <p:txBody>
          <a:bodyPr/>
          <a:lstStyle/>
          <a:p>
            <a:fld id="{490165BC-DBA7-4530-8926-81165AFC8D69}" type="slidenum">
              <a:rPr lang="en-GB" smtClean="0"/>
              <a:t>59</a:t>
            </a:fld>
            <a:endParaRPr lang="en-GB"/>
          </a:p>
        </p:txBody>
      </p:sp>
      <p:sp>
        <p:nvSpPr>
          <p:cNvPr id="5" name="Rectangle 4"/>
          <p:cNvSpPr/>
          <p:nvPr/>
        </p:nvSpPr>
        <p:spPr>
          <a:xfrm>
            <a:off x="4427984" y="1628800"/>
            <a:ext cx="4320480" cy="4032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MAP OF SITES CONNECTED SO FAR (incl. RR, AES and Severn being offered new NEXAs)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172" y="1556792"/>
            <a:ext cx="517335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13522" y="2189243"/>
            <a:ext cx="534541" cy="215444"/>
          </a:xfrm>
          <a:prstGeom prst="rect">
            <a:avLst/>
          </a:prstGeom>
          <a:noFill/>
        </p:spPr>
        <p:txBody>
          <a:bodyPr wrap="square" rtlCol="0">
            <a:spAutoFit/>
          </a:bodyPr>
          <a:lstStyle/>
          <a:p>
            <a:r>
              <a:rPr lang="en-GB" sz="800" b="1" dirty="0"/>
              <a:t>Dafen</a:t>
            </a:r>
          </a:p>
        </p:txBody>
      </p:sp>
      <p:sp>
        <p:nvSpPr>
          <p:cNvPr id="8" name="TextBox 7"/>
          <p:cNvSpPr txBox="1"/>
          <p:nvPr/>
        </p:nvSpPr>
        <p:spPr>
          <a:xfrm>
            <a:off x="5876302" y="3185646"/>
            <a:ext cx="606549" cy="215444"/>
          </a:xfrm>
          <a:prstGeom prst="rect">
            <a:avLst/>
          </a:prstGeom>
          <a:noFill/>
        </p:spPr>
        <p:txBody>
          <a:bodyPr wrap="square" rtlCol="0">
            <a:spAutoFit/>
          </a:bodyPr>
          <a:lstStyle/>
          <a:p>
            <a:r>
              <a:rPr lang="en-GB" sz="800" b="1" dirty="0"/>
              <a:t>Cadoxton</a:t>
            </a:r>
          </a:p>
        </p:txBody>
      </p:sp>
      <p:sp>
        <p:nvSpPr>
          <p:cNvPr id="9" name="TextBox 8"/>
          <p:cNvSpPr txBox="1"/>
          <p:nvPr/>
        </p:nvSpPr>
        <p:spPr>
          <a:xfrm>
            <a:off x="6105475" y="2798862"/>
            <a:ext cx="454149" cy="215444"/>
          </a:xfrm>
          <a:prstGeom prst="rect">
            <a:avLst/>
          </a:prstGeom>
          <a:noFill/>
        </p:spPr>
        <p:txBody>
          <a:bodyPr wrap="square" rtlCol="0">
            <a:spAutoFit/>
          </a:bodyPr>
          <a:lstStyle/>
          <a:p>
            <a:r>
              <a:rPr lang="en-GB" sz="800" b="1" dirty="0"/>
              <a:t>Cynon</a:t>
            </a:r>
          </a:p>
        </p:txBody>
      </p:sp>
      <p:sp>
        <p:nvSpPr>
          <p:cNvPr id="10" name="TextBox 9"/>
          <p:cNvSpPr txBox="1"/>
          <p:nvPr/>
        </p:nvSpPr>
        <p:spPr>
          <a:xfrm>
            <a:off x="5750525" y="2978302"/>
            <a:ext cx="576064" cy="215444"/>
          </a:xfrm>
          <a:prstGeom prst="rect">
            <a:avLst/>
          </a:prstGeom>
          <a:noFill/>
        </p:spPr>
        <p:txBody>
          <a:bodyPr wrap="square" rtlCol="0">
            <a:spAutoFit/>
          </a:bodyPr>
          <a:lstStyle/>
          <a:p>
            <a:r>
              <a:rPr lang="en-GB" sz="800" b="1" dirty="0"/>
              <a:t>Larigan</a:t>
            </a:r>
          </a:p>
        </p:txBody>
      </p:sp>
      <p:sp>
        <p:nvSpPr>
          <p:cNvPr id="7" name="Oval 6"/>
          <p:cNvSpPr/>
          <p:nvPr/>
        </p:nvSpPr>
        <p:spPr>
          <a:xfrm>
            <a:off x="6156715" y="3086024"/>
            <a:ext cx="61200" cy="61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293497" y="3086024"/>
            <a:ext cx="735322" cy="215444"/>
          </a:xfrm>
          <a:prstGeom prst="rect">
            <a:avLst/>
          </a:prstGeom>
          <a:noFill/>
        </p:spPr>
        <p:txBody>
          <a:bodyPr wrap="square" rtlCol="0">
            <a:spAutoFit/>
          </a:bodyPr>
          <a:lstStyle/>
          <a:p>
            <a:r>
              <a:rPr lang="en-GB" sz="800" b="1" dirty="0"/>
              <a:t>Chippenham</a:t>
            </a:r>
          </a:p>
        </p:txBody>
      </p:sp>
      <p:sp>
        <p:nvSpPr>
          <p:cNvPr id="13" name="TextBox 12"/>
          <p:cNvSpPr txBox="1"/>
          <p:nvPr/>
        </p:nvSpPr>
        <p:spPr>
          <a:xfrm>
            <a:off x="6876256" y="4076492"/>
            <a:ext cx="792088" cy="215444"/>
          </a:xfrm>
          <a:prstGeom prst="rect">
            <a:avLst/>
          </a:prstGeom>
          <a:noFill/>
        </p:spPr>
        <p:txBody>
          <a:bodyPr wrap="square" rtlCol="0">
            <a:spAutoFit/>
          </a:bodyPr>
          <a:lstStyle/>
          <a:p>
            <a:r>
              <a:rPr lang="en-GB" sz="800" b="1" dirty="0"/>
              <a:t>Marsh Barton</a:t>
            </a:r>
          </a:p>
        </p:txBody>
      </p:sp>
      <p:sp>
        <p:nvSpPr>
          <p:cNvPr id="14" name="TextBox 13"/>
          <p:cNvSpPr txBox="1"/>
          <p:nvPr/>
        </p:nvSpPr>
        <p:spPr>
          <a:xfrm>
            <a:off x="6268380" y="3968770"/>
            <a:ext cx="639688" cy="215444"/>
          </a:xfrm>
          <a:prstGeom prst="rect">
            <a:avLst/>
          </a:prstGeom>
          <a:noFill/>
        </p:spPr>
        <p:txBody>
          <a:bodyPr wrap="square" rtlCol="0">
            <a:spAutoFit/>
          </a:bodyPr>
          <a:lstStyle/>
          <a:p>
            <a:r>
              <a:rPr lang="en-GB" sz="800" b="1" dirty="0"/>
              <a:t>The Drove</a:t>
            </a:r>
          </a:p>
        </p:txBody>
      </p:sp>
      <p:sp>
        <p:nvSpPr>
          <p:cNvPr id="15" name="TextBox 14"/>
          <p:cNvSpPr txBox="1"/>
          <p:nvPr/>
        </p:nvSpPr>
        <p:spPr>
          <a:xfrm>
            <a:off x="7558175" y="1794749"/>
            <a:ext cx="735322" cy="215444"/>
          </a:xfrm>
          <a:prstGeom prst="rect">
            <a:avLst/>
          </a:prstGeom>
          <a:noFill/>
        </p:spPr>
        <p:txBody>
          <a:bodyPr wrap="square" rtlCol="0">
            <a:spAutoFit/>
          </a:bodyPr>
          <a:lstStyle/>
          <a:p>
            <a:r>
              <a:rPr lang="en-GB" sz="800" b="1" dirty="0"/>
              <a:t>Sudmeadow</a:t>
            </a:r>
          </a:p>
        </p:txBody>
      </p:sp>
      <p:sp>
        <p:nvSpPr>
          <p:cNvPr id="16" name="TextBox 15"/>
          <p:cNvSpPr txBox="1"/>
          <p:nvPr/>
        </p:nvSpPr>
        <p:spPr>
          <a:xfrm>
            <a:off x="8242592" y="1916857"/>
            <a:ext cx="649888" cy="215444"/>
          </a:xfrm>
          <a:prstGeom prst="rect">
            <a:avLst/>
          </a:prstGeom>
          <a:noFill/>
        </p:spPr>
        <p:txBody>
          <a:bodyPr wrap="square" rtlCol="0">
            <a:spAutoFit/>
          </a:bodyPr>
          <a:lstStyle/>
          <a:p>
            <a:r>
              <a:rPr lang="en-GB" sz="800" b="1" dirty="0"/>
              <a:t>Bristol Rd</a:t>
            </a:r>
          </a:p>
        </p:txBody>
      </p:sp>
      <p:sp>
        <p:nvSpPr>
          <p:cNvPr id="17" name="TextBox 16"/>
          <p:cNvSpPr txBox="1"/>
          <p:nvPr/>
        </p:nvSpPr>
        <p:spPr>
          <a:xfrm>
            <a:off x="6156715" y="2149021"/>
            <a:ext cx="454149" cy="215444"/>
          </a:xfrm>
          <a:prstGeom prst="rect">
            <a:avLst/>
          </a:prstGeom>
          <a:noFill/>
        </p:spPr>
        <p:txBody>
          <a:bodyPr wrap="square" rtlCol="0">
            <a:spAutoFit/>
          </a:bodyPr>
          <a:lstStyle/>
          <a:p>
            <a:r>
              <a:rPr lang="en-GB" sz="800" b="1" dirty="0"/>
              <a:t>Clyne</a:t>
            </a:r>
          </a:p>
        </p:txBody>
      </p:sp>
      <p:sp>
        <p:nvSpPr>
          <p:cNvPr id="18" name="TextBox 17"/>
          <p:cNvSpPr txBox="1"/>
          <p:nvPr/>
        </p:nvSpPr>
        <p:spPr>
          <a:xfrm>
            <a:off x="6482057" y="2067542"/>
            <a:ext cx="506723" cy="215444"/>
          </a:xfrm>
          <a:prstGeom prst="rect">
            <a:avLst/>
          </a:prstGeom>
          <a:noFill/>
        </p:spPr>
        <p:txBody>
          <a:bodyPr wrap="square" rtlCol="0">
            <a:spAutoFit/>
          </a:bodyPr>
          <a:lstStyle/>
          <a:p>
            <a:r>
              <a:rPr lang="en-GB" sz="800" b="1" dirty="0"/>
              <a:t>Nevern</a:t>
            </a:r>
          </a:p>
        </p:txBody>
      </p:sp>
      <p:sp>
        <p:nvSpPr>
          <p:cNvPr id="19" name="TextBox 18"/>
          <p:cNvSpPr txBox="1"/>
          <p:nvPr/>
        </p:nvSpPr>
        <p:spPr>
          <a:xfrm>
            <a:off x="6297211" y="1902471"/>
            <a:ext cx="582025" cy="215444"/>
          </a:xfrm>
          <a:prstGeom prst="rect">
            <a:avLst/>
          </a:prstGeom>
          <a:noFill/>
        </p:spPr>
        <p:txBody>
          <a:bodyPr wrap="square" rtlCol="0">
            <a:spAutoFit/>
          </a:bodyPr>
          <a:lstStyle/>
          <a:p>
            <a:r>
              <a:rPr lang="en-GB" sz="800" b="1" dirty="0"/>
              <a:t>Ogmore</a:t>
            </a:r>
          </a:p>
        </p:txBody>
      </p:sp>
      <p:sp>
        <p:nvSpPr>
          <p:cNvPr id="20" name="TextBox 19"/>
          <p:cNvSpPr txBox="1"/>
          <p:nvPr/>
        </p:nvSpPr>
        <p:spPr>
          <a:xfrm>
            <a:off x="6008637" y="2492896"/>
            <a:ext cx="635904" cy="215444"/>
          </a:xfrm>
          <a:prstGeom prst="rect">
            <a:avLst/>
          </a:prstGeom>
          <a:noFill/>
        </p:spPr>
        <p:txBody>
          <a:bodyPr wrap="square" rtlCol="0">
            <a:spAutoFit/>
          </a:bodyPr>
          <a:lstStyle/>
          <a:p>
            <a:r>
              <a:rPr lang="en-GB" sz="800" b="1" dirty="0"/>
              <a:t>Llwynypia</a:t>
            </a:r>
          </a:p>
        </p:txBody>
      </p:sp>
      <p:sp>
        <p:nvSpPr>
          <p:cNvPr id="21" name="TextBox 20"/>
          <p:cNvSpPr txBox="1"/>
          <p:nvPr/>
        </p:nvSpPr>
        <p:spPr>
          <a:xfrm>
            <a:off x="6286182" y="2683005"/>
            <a:ext cx="716718" cy="215444"/>
          </a:xfrm>
          <a:prstGeom prst="rect">
            <a:avLst/>
          </a:prstGeom>
          <a:noFill/>
        </p:spPr>
        <p:txBody>
          <a:bodyPr wrap="square" rtlCol="0">
            <a:spAutoFit/>
          </a:bodyPr>
          <a:lstStyle/>
          <a:p>
            <a:r>
              <a:rPr lang="en-GB" sz="800" b="1" dirty="0"/>
              <a:t>Traston Rd</a:t>
            </a:r>
          </a:p>
        </p:txBody>
      </p:sp>
      <p:sp>
        <p:nvSpPr>
          <p:cNvPr id="22" name="TextBox 21"/>
          <p:cNvSpPr txBox="1"/>
          <p:nvPr/>
        </p:nvSpPr>
        <p:spPr>
          <a:xfrm>
            <a:off x="6908068" y="2670435"/>
            <a:ext cx="518665" cy="215444"/>
          </a:xfrm>
          <a:prstGeom prst="rect">
            <a:avLst/>
          </a:prstGeom>
          <a:noFill/>
        </p:spPr>
        <p:txBody>
          <a:bodyPr wrap="square" rtlCol="0">
            <a:spAutoFit/>
          </a:bodyPr>
          <a:lstStyle/>
          <a:p>
            <a:r>
              <a:rPr lang="en-GB" sz="800" b="1" dirty="0"/>
              <a:t>Solutia</a:t>
            </a:r>
          </a:p>
        </p:txBody>
      </p:sp>
      <p:sp>
        <p:nvSpPr>
          <p:cNvPr id="24" name="TextBox 23"/>
          <p:cNvSpPr txBox="1"/>
          <p:nvPr/>
        </p:nvSpPr>
        <p:spPr>
          <a:xfrm>
            <a:off x="4855243" y="2879909"/>
            <a:ext cx="848004" cy="215444"/>
          </a:xfrm>
          <a:prstGeom prst="rect">
            <a:avLst/>
          </a:prstGeom>
          <a:noFill/>
        </p:spPr>
        <p:txBody>
          <a:bodyPr wrap="square" rtlCol="0">
            <a:spAutoFit/>
          </a:bodyPr>
          <a:lstStyle/>
          <a:p>
            <a:r>
              <a:rPr lang="en-GB" sz="800" b="1" dirty="0"/>
              <a:t>ABB Zantingh</a:t>
            </a:r>
          </a:p>
        </p:txBody>
      </p:sp>
      <p:sp>
        <p:nvSpPr>
          <p:cNvPr id="25" name="TextBox 24"/>
          <p:cNvSpPr txBox="1"/>
          <p:nvPr/>
        </p:nvSpPr>
        <p:spPr>
          <a:xfrm>
            <a:off x="6583274" y="3009187"/>
            <a:ext cx="625720" cy="215444"/>
          </a:xfrm>
          <a:prstGeom prst="rect">
            <a:avLst/>
          </a:prstGeom>
          <a:noFill/>
        </p:spPr>
        <p:txBody>
          <a:bodyPr wrap="square" rtlCol="0">
            <a:spAutoFit/>
          </a:bodyPr>
          <a:lstStyle/>
          <a:p>
            <a:r>
              <a:rPr lang="en-GB" sz="800" b="1" dirty="0"/>
              <a:t>Rhymney</a:t>
            </a:r>
          </a:p>
        </p:txBody>
      </p:sp>
      <p:sp>
        <p:nvSpPr>
          <p:cNvPr id="26" name="TextBox 25"/>
          <p:cNvSpPr txBox="1"/>
          <p:nvPr/>
        </p:nvSpPr>
        <p:spPr>
          <a:xfrm>
            <a:off x="5162918" y="2297582"/>
            <a:ext cx="1080658" cy="215444"/>
          </a:xfrm>
          <a:prstGeom prst="rect">
            <a:avLst/>
          </a:prstGeom>
          <a:noFill/>
        </p:spPr>
        <p:txBody>
          <a:bodyPr wrap="square" rtlCol="0">
            <a:spAutoFit/>
          </a:bodyPr>
          <a:lstStyle/>
          <a:p>
            <a:r>
              <a:rPr lang="en-GB" sz="800" b="1" dirty="0"/>
              <a:t>Heol Ty Aberaman</a:t>
            </a:r>
          </a:p>
        </p:txBody>
      </p:sp>
      <p:sp>
        <p:nvSpPr>
          <p:cNvPr id="27" name="TextBox 26"/>
          <p:cNvSpPr txBox="1"/>
          <p:nvPr/>
        </p:nvSpPr>
        <p:spPr>
          <a:xfrm>
            <a:off x="5185399" y="5233402"/>
            <a:ext cx="792088" cy="215444"/>
          </a:xfrm>
          <a:prstGeom prst="rect">
            <a:avLst/>
          </a:prstGeom>
          <a:noFill/>
        </p:spPr>
        <p:txBody>
          <a:bodyPr wrap="square" rtlCol="0">
            <a:spAutoFit/>
          </a:bodyPr>
          <a:lstStyle/>
          <a:p>
            <a:r>
              <a:rPr lang="en-GB" sz="800" b="1" dirty="0"/>
              <a:t>Water Lane</a:t>
            </a:r>
          </a:p>
        </p:txBody>
      </p:sp>
      <p:sp>
        <p:nvSpPr>
          <p:cNvPr id="32" name="Content Placeholder 2"/>
          <p:cNvSpPr txBox="1">
            <a:spLocks/>
          </p:cNvSpPr>
          <p:nvPr/>
        </p:nvSpPr>
        <p:spPr>
          <a:xfrm>
            <a:off x="40252" y="1700228"/>
            <a:ext cx="3855920" cy="4752528"/>
          </a:xfrm>
          <a:prstGeom prst="rect">
            <a:avLst/>
          </a:prstGeom>
        </p:spPr>
        <p:txBody>
          <a:bodyPr vert="horz" lIns="91440" tIns="45720" rIns="91440" bIns="45720" rtlCol="0">
            <a:norm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err="1"/>
              <a:t>Yn</a:t>
            </a:r>
            <a:r>
              <a:rPr lang="en-GB" sz="1600" dirty="0"/>
              <a:t> </a:t>
            </a:r>
            <a:r>
              <a:rPr lang="en-GB" sz="1600" dirty="0" err="1"/>
              <a:t>cefnogi</a:t>
            </a:r>
            <a:r>
              <a:rPr lang="en-GB" sz="1600" dirty="0"/>
              <a:t> </a:t>
            </a:r>
            <a:r>
              <a:rPr lang="en-GB" sz="1600" dirty="0" err="1"/>
              <a:t>cynhyrchiad</a:t>
            </a:r>
            <a:r>
              <a:rPr lang="en-GB" sz="1600" dirty="0"/>
              <a:t> </a:t>
            </a:r>
            <a:r>
              <a:rPr lang="en-GB" sz="1600" dirty="0" err="1"/>
              <a:t>adnewyddadwy</a:t>
            </a:r>
            <a:r>
              <a:rPr lang="en-GB" sz="1600" dirty="0"/>
              <a:t> </a:t>
            </a:r>
            <a:r>
              <a:rPr lang="en-GB" sz="1600" dirty="0" err="1" smtClean="0"/>
              <a:t>ysbeidiol</a:t>
            </a:r>
            <a:endParaRPr lang="en-GB" sz="1600" dirty="0" smtClean="0"/>
          </a:p>
          <a:p>
            <a:endParaRPr lang="en-GB" sz="1600" dirty="0"/>
          </a:p>
          <a:p>
            <a:r>
              <a:rPr lang="en-GB" sz="1600" b="1" dirty="0"/>
              <a:t>14 </a:t>
            </a:r>
            <a:r>
              <a:rPr lang="en-GB" sz="1600" dirty="0"/>
              <a:t>o </a:t>
            </a:r>
            <a:r>
              <a:rPr lang="en-GB" sz="1600" dirty="0" err="1"/>
              <a:t>orsafoedd</a:t>
            </a:r>
            <a:r>
              <a:rPr lang="en-GB" sz="1600" dirty="0"/>
              <a:t> </a:t>
            </a:r>
            <a:r>
              <a:rPr lang="en-GB" sz="1600" dirty="0" err="1"/>
              <a:t>pŵer</a:t>
            </a:r>
            <a:r>
              <a:rPr lang="en-GB" sz="1600" dirty="0"/>
              <a:t> </a:t>
            </a:r>
            <a:r>
              <a:rPr lang="en-GB" sz="1600" dirty="0" err="1"/>
              <a:t>hyblyg</a:t>
            </a:r>
            <a:r>
              <a:rPr lang="en-GB" sz="1600" dirty="0"/>
              <a:t> </a:t>
            </a:r>
            <a:r>
              <a:rPr lang="en-GB" sz="1600" dirty="0" err="1"/>
              <a:t>newydd</a:t>
            </a:r>
            <a:r>
              <a:rPr lang="en-GB" sz="1600" dirty="0"/>
              <a:t> </a:t>
            </a:r>
            <a:r>
              <a:rPr lang="en-GB" sz="1600" dirty="0" err="1"/>
              <a:t>wedi’u</a:t>
            </a:r>
            <a:r>
              <a:rPr lang="en-GB" sz="1600" dirty="0"/>
              <a:t> </a:t>
            </a:r>
            <a:r>
              <a:rPr lang="en-GB" sz="1600" dirty="0" err="1"/>
              <a:t>cysylltu</a:t>
            </a:r>
            <a:r>
              <a:rPr lang="en-GB" sz="1600" dirty="0"/>
              <a:t> </a:t>
            </a:r>
            <a:r>
              <a:rPr lang="en-GB" sz="1600" dirty="0" err="1"/>
              <a:t>ers</a:t>
            </a:r>
            <a:r>
              <a:rPr lang="en-GB" sz="1600" dirty="0"/>
              <a:t> </a:t>
            </a:r>
            <a:r>
              <a:rPr lang="en-GB" sz="1600" dirty="0" err="1"/>
              <a:t>Medi</a:t>
            </a:r>
            <a:r>
              <a:rPr lang="en-GB" sz="1600" dirty="0"/>
              <a:t> </a:t>
            </a:r>
            <a:r>
              <a:rPr lang="en-GB" sz="1600" dirty="0" smtClean="0"/>
              <a:t>2014</a:t>
            </a:r>
          </a:p>
          <a:p>
            <a:endParaRPr lang="en-GB" sz="1600" dirty="0"/>
          </a:p>
          <a:p>
            <a:r>
              <a:rPr lang="en-GB" sz="1600" dirty="0"/>
              <a:t>10 o </a:t>
            </a:r>
            <a:r>
              <a:rPr lang="en-GB" sz="1600" dirty="0" err="1"/>
              <a:t>safleoedd</a:t>
            </a:r>
            <a:r>
              <a:rPr lang="en-GB" sz="1600" dirty="0"/>
              <a:t> </a:t>
            </a:r>
            <a:r>
              <a:rPr lang="en-GB" sz="1600" dirty="0" err="1"/>
              <a:t>newydd</a:t>
            </a:r>
            <a:r>
              <a:rPr lang="en-GB" sz="1600" dirty="0"/>
              <a:t> </a:t>
            </a:r>
            <a:r>
              <a:rPr lang="en-GB" sz="1600" dirty="0" err="1" smtClean="0"/>
              <a:t>arfaethedig</a:t>
            </a:r>
            <a:endParaRPr lang="en-GB" sz="1600" dirty="0" smtClean="0"/>
          </a:p>
          <a:p>
            <a:endParaRPr lang="en-GB" sz="1600" dirty="0"/>
          </a:p>
          <a:p>
            <a:r>
              <a:rPr lang="en-GB" sz="1600" b="1" dirty="0"/>
              <a:t>392</a:t>
            </a:r>
            <a:r>
              <a:rPr lang="en-GB" sz="1600" dirty="0"/>
              <a:t> o </a:t>
            </a:r>
            <a:r>
              <a:rPr lang="en-GB" sz="1600" dirty="0" err="1"/>
              <a:t>ymholiadau</a:t>
            </a:r>
            <a:r>
              <a:rPr lang="en-GB" sz="1600" dirty="0"/>
              <a:t> </a:t>
            </a:r>
            <a:r>
              <a:rPr lang="en-GB" sz="1600" dirty="0" err="1"/>
              <a:t>yn</a:t>
            </a:r>
            <a:r>
              <a:rPr lang="en-GB" sz="1600" dirty="0"/>
              <a:t> y 12 </a:t>
            </a:r>
            <a:r>
              <a:rPr lang="en-GB" sz="1600" dirty="0" err="1"/>
              <a:t>mis</a:t>
            </a:r>
            <a:r>
              <a:rPr lang="en-GB" sz="1600" dirty="0"/>
              <a:t> </a:t>
            </a:r>
            <a:r>
              <a:rPr lang="en-GB" sz="1600" dirty="0" err="1"/>
              <a:t>diwethaf</a:t>
            </a:r>
            <a:r>
              <a:rPr lang="en-GB" sz="1600" dirty="0"/>
              <a:t/>
            </a:r>
            <a:br>
              <a:rPr lang="en-GB" sz="1600" dirty="0"/>
            </a:br>
            <a:endParaRPr lang="en-GB" sz="1600" dirty="0"/>
          </a:p>
          <a:p>
            <a:endParaRPr lang="en-GB" sz="2000" dirty="0"/>
          </a:p>
        </p:txBody>
      </p:sp>
    </p:spTree>
    <p:extLst>
      <p:ext uri="{BB962C8B-B14F-4D97-AF65-F5344CB8AC3E}">
        <p14:creationId xmlns:p14="http://schemas.microsoft.com/office/powerpoint/2010/main" val="24111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1540" y="3356992"/>
            <a:ext cx="4536504" cy="1200329"/>
          </a:xfrm>
          <a:prstGeom prst="rect">
            <a:avLst/>
          </a:prstGeom>
          <a:noFill/>
        </p:spPr>
        <p:txBody>
          <a:bodyPr wrap="square" rtlCol="0">
            <a:spAutoFit/>
          </a:bodyPr>
          <a:lstStyle/>
          <a:p>
            <a:pPr algn="ctr">
              <a:buClr>
                <a:schemeClr val="accent2"/>
              </a:buClr>
            </a:pPr>
            <a:endParaRPr lang="en-GB" b="1" dirty="0">
              <a:solidFill>
                <a:schemeClr val="bg1"/>
              </a:solidFill>
              <a:latin typeface="Arial"/>
            </a:endParaRPr>
          </a:p>
          <a:p>
            <a:pPr algn="ctr">
              <a:buClr>
                <a:schemeClr val="accent2"/>
              </a:buClr>
            </a:pPr>
            <a:endParaRPr lang="en-GB" b="1" dirty="0">
              <a:solidFill>
                <a:schemeClr val="bg1"/>
              </a:solidFill>
              <a:latin typeface="Arial"/>
            </a:endParaRPr>
          </a:p>
          <a:p>
            <a:pPr algn="ctr">
              <a:buClr>
                <a:schemeClr val="accent2"/>
              </a:buClr>
            </a:pPr>
            <a:r>
              <a:rPr lang="cy-GB" dirty="0"/>
              <a:t>Dechreuad Adolygiad Rheoli Prisiau cyfredol 2013 </a:t>
            </a:r>
            <a:endParaRPr lang="en-GB" b="1" dirty="0">
              <a:solidFill>
                <a:schemeClr val="accent6"/>
              </a:solidFill>
              <a:latin typeface="Arial"/>
            </a:endParaRPr>
          </a:p>
        </p:txBody>
      </p:sp>
      <p:sp>
        <p:nvSpPr>
          <p:cNvPr id="6" name="Flowchart: Magnetic Disk 5"/>
          <p:cNvSpPr/>
          <p:nvPr/>
        </p:nvSpPr>
        <p:spPr>
          <a:xfrm>
            <a:off x="5292080" y="1916832"/>
            <a:ext cx="2160240" cy="1836204"/>
          </a:xfrm>
          <a:prstGeom prst="flowChartMagneticDisk">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normAutofit/>
          </a:bodyPr>
          <a:lstStyle/>
          <a:p>
            <a:r>
              <a:rPr lang="cy-GB" sz="2800" dirty="0"/>
              <a:t>Ein cyfran ni o fil y cwsmeriaid.</a:t>
            </a:r>
            <a:endParaRPr lang="en-GB" sz="2800" dirty="0"/>
          </a:p>
        </p:txBody>
      </p:sp>
      <p:sp>
        <p:nvSpPr>
          <p:cNvPr id="2" name="Slide Number Placeholder 1"/>
          <p:cNvSpPr>
            <a:spLocks noGrp="1"/>
          </p:cNvSpPr>
          <p:nvPr>
            <p:ph type="sldNum" sz="quarter" idx="12"/>
          </p:nvPr>
        </p:nvSpPr>
        <p:spPr>
          <a:xfrm>
            <a:off x="8763454" y="5728171"/>
            <a:ext cx="390020" cy="365125"/>
          </a:xfrm>
        </p:spPr>
        <p:txBody>
          <a:bodyPr/>
          <a:lstStyle/>
          <a:p>
            <a:fld id="{490165BC-DBA7-4530-8926-81165AFC8D69}" type="slidenum">
              <a:rPr lang="en-GB" smtClean="0"/>
              <a:t>6</a:t>
            </a:fld>
            <a:endParaRPr lang="en-GB" dirty="0"/>
          </a:p>
        </p:txBody>
      </p:sp>
      <p:sp>
        <p:nvSpPr>
          <p:cNvPr id="5" name="TextBox 4"/>
          <p:cNvSpPr txBox="1"/>
          <p:nvPr/>
        </p:nvSpPr>
        <p:spPr>
          <a:xfrm>
            <a:off x="395536" y="4953362"/>
            <a:ext cx="8352928" cy="707886"/>
          </a:xfrm>
          <a:prstGeom prst="rect">
            <a:avLst/>
          </a:prstGeom>
          <a:solidFill>
            <a:srgbClr val="D6E03D"/>
          </a:solidFill>
          <a:ln>
            <a:noFill/>
          </a:ln>
        </p:spPr>
        <p:txBody>
          <a:bodyPr wrap="square" rtlCol="0">
            <a:spAutoFit/>
          </a:bodyPr>
          <a:lstStyle/>
          <a:p>
            <a:pPr algn="ctr"/>
            <a:r>
              <a:rPr lang="cy-GB" sz="2000" b="1" dirty="0"/>
              <a:t>Gwnawn yr hyn y gallwn i gadw biliau cwsmeriaid cyn ised â phosibl – yn union fel y dywedasom y byddem yn gwneud!</a:t>
            </a:r>
            <a:endParaRPr lang="en-GB" sz="2000" b="1" dirty="0">
              <a:solidFill>
                <a:schemeClr val="tx2"/>
              </a:solidFill>
              <a:latin typeface="Arial" panose="020B0604020202020204" pitchFamily="34" charset="0"/>
              <a:cs typeface="Arial" panose="020B0604020202020204" pitchFamily="34" charset="0"/>
            </a:endParaRPr>
          </a:p>
        </p:txBody>
      </p:sp>
      <p:sp>
        <p:nvSpPr>
          <p:cNvPr id="9" name="Down Arrow 8"/>
          <p:cNvSpPr/>
          <p:nvPr/>
        </p:nvSpPr>
        <p:spPr>
          <a:xfrm>
            <a:off x="4283968" y="1628800"/>
            <a:ext cx="468052" cy="1908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464402" y="2535287"/>
            <a:ext cx="1915910" cy="923330"/>
          </a:xfrm>
          <a:prstGeom prst="rect">
            <a:avLst/>
          </a:prstGeom>
        </p:spPr>
        <p:txBody>
          <a:bodyPr wrap="none">
            <a:spAutoFit/>
          </a:bodyPr>
          <a:lstStyle/>
          <a:p>
            <a:pPr algn="ctr">
              <a:buClr>
                <a:schemeClr val="accent2"/>
              </a:buClr>
            </a:pPr>
            <a:r>
              <a:rPr lang="en-GB" sz="5400" b="1" dirty="0">
                <a:solidFill>
                  <a:schemeClr val="accent6"/>
                </a:solidFill>
                <a:latin typeface="Arial"/>
              </a:rPr>
              <a:t>£121 </a:t>
            </a:r>
          </a:p>
        </p:txBody>
      </p:sp>
      <p:sp>
        <p:nvSpPr>
          <p:cNvPr id="11" name="Flowchart: Magnetic Disk 10"/>
          <p:cNvSpPr/>
          <p:nvPr/>
        </p:nvSpPr>
        <p:spPr>
          <a:xfrm>
            <a:off x="1619672" y="1503368"/>
            <a:ext cx="2160240" cy="2321676"/>
          </a:xfrm>
          <a:prstGeom prst="flowChartMagneticDisk">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13" name="Rectangle 12"/>
          <p:cNvSpPr/>
          <p:nvPr/>
        </p:nvSpPr>
        <p:spPr>
          <a:xfrm>
            <a:off x="1763688" y="2636912"/>
            <a:ext cx="1915910" cy="923330"/>
          </a:xfrm>
          <a:prstGeom prst="rect">
            <a:avLst/>
          </a:prstGeom>
        </p:spPr>
        <p:txBody>
          <a:bodyPr wrap="none">
            <a:spAutoFit/>
          </a:bodyPr>
          <a:lstStyle/>
          <a:p>
            <a:pPr algn="ctr">
              <a:buClr>
                <a:schemeClr val="accent2"/>
              </a:buClr>
            </a:pPr>
            <a:r>
              <a:rPr lang="en-GB" sz="5400" b="1" dirty="0">
                <a:solidFill>
                  <a:schemeClr val="tx2"/>
                </a:solidFill>
                <a:latin typeface="Arial"/>
              </a:rPr>
              <a:t>£126 </a:t>
            </a:r>
          </a:p>
        </p:txBody>
      </p:sp>
      <p:sp>
        <p:nvSpPr>
          <p:cNvPr id="15" name="TextBox 14"/>
          <p:cNvSpPr txBox="1"/>
          <p:nvPr/>
        </p:nvSpPr>
        <p:spPr>
          <a:xfrm>
            <a:off x="4139952" y="2996952"/>
            <a:ext cx="4536504" cy="1200329"/>
          </a:xfrm>
          <a:prstGeom prst="rect">
            <a:avLst/>
          </a:prstGeom>
          <a:noFill/>
        </p:spPr>
        <p:txBody>
          <a:bodyPr wrap="square" rtlCol="0">
            <a:spAutoFit/>
          </a:bodyPr>
          <a:lstStyle/>
          <a:p>
            <a:pPr algn="ctr">
              <a:buClr>
                <a:schemeClr val="accent2"/>
              </a:buClr>
            </a:pPr>
            <a:endParaRPr lang="en-GB" b="1" dirty="0">
              <a:solidFill>
                <a:schemeClr val="bg1"/>
              </a:solidFill>
              <a:latin typeface="Arial"/>
            </a:endParaRPr>
          </a:p>
          <a:p>
            <a:pPr algn="ctr">
              <a:buClr>
                <a:schemeClr val="accent2"/>
              </a:buClr>
            </a:pPr>
            <a:endParaRPr lang="en-GB" b="1" dirty="0">
              <a:solidFill>
                <a:schemeClr val="bg1"/>
              </a:solidFill>
              <a:latin typeface="Arial"/>
            </a:endParaRPr>
          </a:p>
          <a:p>
            <a:pPr algn="ctr">
              <a:buClr>
                <a:schemeClr val="accent2"/>
              </a:buClr>
            </a:pPr>
            <a:endParaRPr lang="en-GB" b="1" dirty="0">
              <a:solidFill>
                <a:schemeClr val="tx2"/>
              </a:solidFill>
              <a:latin typeface="Arial"/>
            </a:endParaRPr>
          </a:p>
          <a:p>
            <a:pPr algn="ctr">
              <a:buClr>
                <a:schemeClr val="accent2"/>
              </a:buClr>
            </a:pPr>
            <a:r>
              <a:rPr lang="en-GB" b="1" dirty="0">
                <a:solidFill>
                  <a:schemeClr val="tx2"/>
                </a:solidFill>
                <a:latin typeface="Arial"/>
              </a:rPr>
              <a:t>2017</a:t>
            </a:r>
          </a:p>
        </p:txBody>
      </p:sp>
    </p:spTree>
    <p:extLst>
      <p:ext uri="{BB962C8B-B14F-4D97-AF65-F5344CB8AC3E}">
        <p14:creationId xmlns:p14="http://schemas.microsoft.com/office/powerpoint/2010/main" val="81554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err="1"/>
              <a:t>Dyfodol</a:t>
            </a:r>
            <a:r>
              <a:rPr lang="en-GB" sz="2000" dirty="0"/>
              <a:t> carbon is a </a:t>
            </a:r>
            <a:r>
              <a:rPr lang="en-GB" sz="2000" dirty="0" err="1"/>
              <a:t>diwallu</a:t>
            </a:r>
            <a:r>
              <a:rPr lang="en-GB" sz="2000" dirty="0"/>
              <a:t> </a:t>
            </a:r>
            <a:r>
              <a:rPr lang="en-GB" sz="2000" dirty="0" err="1"/>
              <a:t>galw</a:t>
            </a:r>
            <a:r>
              <a:rPr lang="en-GB" sz="2000" dirty="0"/>
              <a:t> </a:t>
            </a:r>
            <a:r>
              <a:rPr lang="en-GB" sz="2000" dirty="0" err="1"/>
              <a:t>yn</a:t>
            </a:r>
            <a:r>
              <a:rPr lang="en-GB" sz="2000" dirty="0"/>
              <a:t> y </a:t>
            </a:r>
            <a:r>
              <a:rPr lang="en-GB" sz="2000" dirty="0" err="1"/>
              <a:t>dyfodol</a:t>
            </a:r>
            <a:r>
              <a:rPr lang="en-GB" sz="2000" dirty="0"/>
              <a:t> – </a:t>
            </a:r>
            <a:r>
              <a:rPr lang="en-GB" sz="2000" dirty="0" err="1"/>
              <a:t>yr</a:t>
            </a:r>
            <a:r>
              <a:rPr lang="en-GB" sz="2000" dirty="0"/>
              <a:t> </a:t>
            </a:r>
            <a:r>
              <a:rPr lang="en-GB" sz="2000" dirty="0" err="1"/>
              <a:t>hyn</a:t>
            </a:r>
            <a:r>
              <a:rPr lang="en-GB" sz="2000" dirty="0"/>
              <a:t> </a:t>
            </a:r>
            <a:r>
              <a:rPr lang="en-GB" sz="2000" dirty="0" err="1"/>
              <a:t>ddywedoch</a:t>
            </a:r>
            <a:r>
              <a:rPr lang="en-GB" sz="2000" dirty="0"/>
              <a:t> chi</a:t>
            </a:r>
          </a:p>
        </p:txBody>
      </p:sp>
      <p:sp>
        <p:nvSpPr>
          <p:cNvPr id="4" name="Slide Number Placeholder 3"/>
          <p:cNvSpPr>
            <a:spLocks noGrp="1"/>
          </p:cNvSpPr>
          <p:nvPr>
            <p:ph type="sldNum" sz="quarter" idx="12"/>
          </p:nvPr>
        </p:nvSpPr>
        <p:spPr/>
        <p:txBody>
          <a:bodyPr/>
          <a:lstStyle/>
          <a:p>
            <a:fld id="{490165BC-DBA7-4530-8926-81165AFC8D69}" type="slidenum">
              <a:rPr lang="en-GB" smtClean="0"/>
              <a:t>60</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3087934588"/>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780928"/>
            <a:ext cx="1855465" cy="126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09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800" dirty="0" err="1"/>
              <a:t>Dyfodol</a:t>
            </a:r>
            <a:r>
              <a:rPr lang="en-GB" sz="1800" dirty="0"/>
              <a:t> o </a:t>
            </a:r>
            <a:r>
              <a:rPr lang="en-GB" sz="1800" dirty="0" err="1"/>
              <a:t>garbon</a:t>
            </a:r>
            <a:r>
              <a:rPr lang="en-GB" sz="1800" dirty="0"/>
              <a:t> is a </a:t>
            </a:r>
            <a:r>
              <a:rPr lang="en-GB" sz="1800" dirty="0" err="1"/>
              <a:t>bodloni’r</a:t>
            </a:r>
            <a:r>
              <a:rPr lang="en-GB" sz="1800" dirty="0"/>
              <a:t> </a:t>
            </a:r>
            <a:r>
              <a:rPr lang="en-GB" sz="1800" dirty="0" err="1"/>
              <a:t>galw</a:t>
            </a:r>
            <a:r>
              <a:rPr lang="en-GB" sz="1800" dirty="0"/>
              <a:t> </a:t>
            </a:r>
            <a:r>
              <a:rPr lang="en-GB" sz="1800" dirty="0" err="1"/>
              <a:t>yn</a:t>
            </a:r>
            <a:r>
              <a:rPr lang="en-GB" sz="1800" dirty="0"/>
              <a:t> y </a:t>
            </a:r>
            <a:r>
              <a:rPr lang="en-GB" sz="1800" dirty="0" err="1"/>
              <a:t>dyfodol</a:t>
            </a:r>
            <a:r>
              <a:rPr lang="en-GB" sz="1800" dirty="0"/>
              <a:t> – </a:t>
            </a:r>
            <a:r>
              <a:rPr lang="en-GB" sz="1800" dirty="0" err="1"/>
              <a:t>yr</a:t>
            </a:r>
            <a:r>
              <a:rPr lang="en-GB" sz="1800" dirty="0"/>
              <a:t> </a:t>
            </a:r>
            <a:r>
              <a:rPr lang="en-GB" sz="1800" dirty="0" err="1"/>
              <a:t>hyn</a:t>
            </a:r>
            <a:r>
              <a:rPr lang="en-GB" sz="1800" dirty="0"/>
              <a:t> a </a:t>
            </a:r>
            <a:r>
              <a:rPr lang="en-GB" sz="1800" dirty="0" err="1"/>
              <a:t>wnaethon</a:t>
            </a:r>
            <a:r>
              <a:rPr lang="en-GB" sz="1800" dirty="0"/>
              <a:t> </a:t>
            </a:r>
            <a:r>
              <a:rPr lang="en-GB" sz="1800" dirty="0" err="1"/>
              <a:t>ni</a:t>
            </a:r>
            <a:endParaRPr lang="en-GB" sz="1800" dirty="0"/>
          </a:p>
        </p:txBody>
      </p:sp>
      <p:sp>
        <p:nvSpPr>
          <p:cNvPr id="3" name="Content Placeholder 2"/>
          <p:cNvSpPr>
            <a:spLocks noGrp="1"/>
          </p:cNvSpPr>
          <p:nvPr>
            <p:ph idx="1"/>
          </p:nvPr>
        </p:nvSpPr>
        <p:spPr>
          <a:xfrm>
            <a:off x="457200" y="1268760"/>
            <a:ext cx="4971429" cy="2304256"/>
          </a:xfrm>
        </p:spPr>
        <p:txBody>
          <a:bodyPr vert="horz" lIns="91440" tIns="45720" rIns="91440" bIns="45720" rtlCol="0">
            <a:normAutofit fontScale="92500" lnSpcReduction="10000"/>
          </a:bodyPr>
          <a:lstStyle/>
          <a:p>
            <a:pPr marL="0" indent="0">
              <a:buNone/>
            </a:pPr>
            <a:r>
              <a:rPr lang="en-GB" sz="2000" b="1" dirty="0"/>
              <a:t>Fe </a:t>
            </a:r>
            <a:r>
              <a:rPr lang="en-GB" sz="2000" b="1" dirty="0" err="1"/>
              <a:t>gynhalion</a:t>
            </a:r>
            <a:r>
              <a:rPr lang="en-GB" sz="2000" b="1" dirty="0"/>
              <a:t> </a:t>
            </a:r>
            <a:r>
              <a:rPr lang="en-GB" sz="2000" b="1" dirty="0" err="1"/>
              <a:t>ni</a:t>
            </a:r>
            <a:r>
              <a:rPr lang="en-GB" sz="2000" b="1" dirty="0"/>
              <a:t> ‘</a:t>
            </a:r>
            <a:r>
              <a:rPr lang="en-GB" sz="2000" b="1" dirty="0" err="1"/>
              <a:t>Weithdy</a:t>
            </a:r>
            <a:r>
              <a:rPr lang="en-GB" sz="2000" b="1" dirty="0"/>
              <a:t> </a:t>
            </a:r>
            <a:r>
              <a:rPr lang="en-GB" sz="2000" b="1" dirty="0" err="1"/>
              <a:t>Nwy</a:t>
            </a:r>
            <a:r>
              <a:rPr lang="en-GB" sz="2000" b="1" dirty="0"/>
              <a:t> Amgen’</a:t>
            </a:r>
            <a:endParaRPr lang="en-GB" sz="2000" dirty="0"/>
          </a:p>
          <a:p>
            <a:pPr lvl="0"/>
            <a:r>
              <a:rPr lang="en-GB" sz="2000" dirty="0"/>
              <a:t>Y </a:t>
            </a:r>
            <a:r>
              <a:rPr lang="en-GB" sz="2000" dirty="0" err="1"/>
              <a:t>cyntaf</a:t>
            </a:r>
            <a:r>
              <a:rPr lang="en-GB" sz="2000" dirty="0"/>
              <a:t> </a:t>
            </a:r>
            <a:r>
              <a:rPr lang="en-GB" sz="2000" dirty="0" err="1"/>
              <a:t>i’r</a:t>
            </a:r>
            <a:r>
              <a:rPr lang="en-GB" sz="2000" dirty="0"/>
              <a:t> </a:t>
            </a:r>
            <a:r>
              <a:rPr lang="en-GB" sz="2000" dirty="0" err="1"/>
              <a:t>diwydiant</a:t>
            </a:r>
            <a:r>
              <a:rPr lang="en-GB" sz="2000" dirty="0"/>
              <a:t> </a:t>
            </a:r>
            <a:r>
              <a:rPr lang="en-GB" sz="2000" dirty="0" err="1"/>
              <a:t>wedi’i</a:t>
            </a:r>
            <a:r>
              <a:rPr lang="en-GB" sz="2000" dirty="0"/>
              <a:t> </a:t>
            </a:r>
            <a:r>
              <a:rPr lang="en-GB" sz="2000" dirty="0" err="1"/>
              <a:t>gynnal</a:t>
            </a:r>
            <a:r>
              <a:rPr lang="en-GB" sz="2000" dirty="0"/>
              <a:t> </a:t>
            </a:r>
            <a:r>
              <a:rPr lang="en-GB" sz="2000" dirty="0" err="1"/>
              <a:t>ym</a:t>
            </a:r>
            <a:r>
              <a:rPr lang="en-GB" sz="2000" dirty="0"/>
              <a:t> </a:t>
            </a:r>
            <a:r>
              <a:rPr lang="en-GB" sz="2000" dirty="0" err="1"/>
              <a:t>Mawrth</a:t>
            </a:r>
            <a:r>
              <a:rPr lang="en-GB" sz="2000" dirty="0"/>
              <a:t> 2017</a:t>
            </a:r>
          </a:p>
          <a:p>
            <a:pPr lvl="0"/>
            <a:r>
              <a:rPr lang="en-GB" sz="2000" dirty="0" err="1"/>
              <a:t>Daeth</a:t>
            </a:r>
            <a:r>
              <a:rPr lang="en-GB" sz="2000" dirty="0"/>
              <a:t> </a:t>
            </a:r>
            <a:r>
              <a:rPr lang="en-GB" sz="2000" b="1" dirty="0"/>
              <a:t>64</a:t>
            </a:r>
            <a:r>
              <a:rPr lang="en-GB" sz="2000" dirty="0"/>
              <a:t> o </a:t>
            </a:r>
            <a:r>
              <a:rPr lang="en-GB" sz="2000" dirty="0" err="1"/>
              <a:t>sefydliadau</a:t>
            </a:r>
            <a:r>
              <a:rPr lang="en-GB" sz="2000" dirty="0"/>
              <a:t> o bob </a:t>
            </a:r>
            <a:r>
              <a:rPr lang="en-GB" sz="2000" dirty="0" err="1" smtClean="0"/>
              <a:t>cwr</a:t>
            </a:r>
            <a:r>
              <a:rPr lang="en-GB" sz="2000" dirty="0"/>
              <a:t> </a:t>
            </a:r>
            <a:r>
              <a:rPr lang="en-GB" sz="2000" dirty="0" err="1" smtClean="0"/>
              <a:t>o’r</a:t>
            </a:r>
            <a:r>
              <a:rPr lang="en-GB" sz="2000" dirty="0" smtClean="0"/>
              <a:t> </a:t>
            </a:r>
            <a:r>
              <a:rPr lang="en-GB" sz="2000" dirty="0" err="1"/>
              <a:t>Deyrnas</a:t>
            </a:r>
            <a:r>
              <a:rPr lang="en-GB" sz="2000" dirty="0"/>
              <a:t> </a:t>
            </a:r>
            <a:r>
              <a:rPr lang="en-GB" sz="2000" dirty="0" err="1"/>
              <a:t>Unedig</a:t>
            </a:r>
            <a:r>
              <a:rPr lang="en-GB" sz="2000" dirty="0"/>
              <a:t> </a:t>
            </a:r>
            <a:r>
              <a:rPr lang="en-GB" sz="2000" dirty="0" err="1"/>
              <a:t>yno</a:t>
            </a:r>
            <a:r>
              <a:rPr lang="en-GB" sz="2000" dirty="0"/>
              <a:t> </a:t>
            </a:r>
            <a:r>
              <a:rPr lang="en-GB" sz="2000" dirty="0" err="1"/>
              <a:t>yn</a:t>
            </a:r>
            <a:r>
              <a:rPr lang="en-GB" sz="2000" dirty="0"/>
              <a:t> </a:t>
            </a:r>
            <a:r>
              <a:rPr lang="en-GB" sz="2000" dirty="0" err="1"/>
              <a:t>cynnwys</a:t>
            </a:r>
            <a:r>
              <a:rPr lang="en-GB" sz="2000" dirty="0"/>
              <a:t> </a:t>
            </a:r>
            <a:r>
              <a:rPr lang="en-GB" sz="2000" dirty="0" err="1"/>
              <a:t>Undeb</a:t>
            </a:r>
            <a:r>
              <a:rPr lang="en-GB" sz="2000" dirty="0"/>
              <a:t> </a:t>
            </a:r>
            <a:r>
              <a:rPr lang="en-GB" sz="2000" dirty="0" err="1"/>
              <a:t>Cenedlaethol</a:t>
            </a:r>
            <a:r>
              <a:rPr lang="en-GB" sz="2000" dirty="0"/>
              <a:t> </a:t>
            </a:r>
            <a:r>
              <a:rPr lang="en-GB" sz="2000" dirty="0" err="1"/>
              <a:t>yr</a:t>
            </a:r>
            <a:r>
              <a:rPr lang="en-GB" sz="2000" dirty="0"/>
              <a:t> </a:t>
            </a:r>
            <a:r>
              <a:rPr lang="en-GB" sz="2000" dirty="0" err="1"/>
              <a:t>Amaethwyr</a:t>
            </a:r>
            <a:r>
              <a:rPr lang="en-GB" sz="2000" dirty="0"/>
              <a:t>, </a:t>
            </a:r>
            <a:r>
              <a:rPr lang="en-GB" sz="2000" dirty="0" err="1"/>
              <a:t>datblygwyr</a:t>
            </a:r>
            <a:r>
              <a:rPr lang="en-GB" sz="2000" dirty="0"/>
              <a:t> a </a:t>
            </a:r>
            <a:r>
              <a:rPr lang="en-GB" sz="2000" dirty="0" err="1"/>
              <a:t>pherchnogion</a:t>
            </a:r>
            <a:r>
              <a:rPr lang="en-GB" sz="2000" dirty="0"/>
              <a:t> </a:t>
            </a:r>
            <a:r>
              <a:rPr lang="en-GB" sz="2000" dirty="0" err="1"/>
              <a:t>tir</a:t>
            </a:r>
            <a:r>
              <a:rPr lang="en-GB" sz="2000" dirty="0">
                <a:solidFill>
                  <a:srgbClr val="445A69"/>
                </a:solidFill>
                <a:latin typeface="Calibri" panose="020F0502020204030204" pitchFamily="34" charset="0"/>
              </a:rPr>
              <a:t/>
            </a:r>
            <a:br>
              <a:rPr lang="en-GB" sz="2000" dirty="0">
                <a:solidFill>
                  <a:srgbClr val="445A69"/>
                </a:solidFill>
                <a:latin typeface="Calibri" panose="020F0502020204030204" pitchFamily="34" charset="0"/>
              </a:rPr>
            </a:br>
            <a:endParaRPr lang="en-GB" sz="2000" dirty="0">
              <a:solidFill>
                <a:srgbClr val="445A69"/>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61</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629" y="1114772"/>
            <a:ext cx="3600400" cy="245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717032"/>
            <a:ext cx="280831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67944" y="4005064"/>
            <a:ext cx="4572000" cy="2092343"/>
          </a:xfrm>
          <a:prstGeom prst="rect">
            <a:avLst/>
          </a:prstGeom>
        </p:spPr>
        <p:txBody>
          <a:bodyPr vert="horz" lIns="91440" tIns="45720" rIns="91440" bIns="45720" rtlCol="0">
            <a:normAutofit/>
          </a:bodyPr>
          <a:lstStyle/>
          <a:p>
            <a:r>
              <a:rPr lang="en-GB" sz="1600" dirty="0">
                <a:solidFill>
                  <a:schemeClr val="accent6"/>
                </a:solidFill>
                <a:latin typeface="Arial"/>
              </a:rPr>
              <a:t>  	      </a:t>
            </a:r>
            <a:endParaRPr lang="en-GB" sz="1600" dirty="0" smtClean="0">
              <a:solidFill>
                <a:schemeClr val="accent6"/>
              </a:solidFill>
              <a:latin typeface="Arial"/>
            </a:endParaRPr>
          </a:p>
          <a:p>
            <a:r>
              <a:rPr lang="en-GB" sz="1600" dirty="0" err="1" smtClean="0"/>
              <a:t>Roedd</a:t>
            </a:r>
            <a:r>
              <a:rPr lang="en-GB" sz="1600" dirty="0" smtClean="0"/>
              <a:t> </a:t>
            </a:r>
            <a:r>
              <a:rPr lang="en-GB" sz="1600" dirty="0" err="1"/>
              <a:t>yr</a:t>
            </a:r>
            <a:r>
              <a:rPr lang="en-GB" sz="1600" dirty="0"/>
              <a:t> </a:t>
            </a:r>
            <a:r>
              <a:rPr lang="en-GB" sz="1600" dirty="0" err="1"/>
              <a:t>adborth</a:t>
            </a:r>
            <a:r>
              <a:rPr lang="en-GB" sz="1600" dirty="0"/>
              <a:t> </a:t>
            </a:r>
            <a:r>
              <a:rPr lang="en-GB" sz="1600" dirty="0" err="1"/>
              <a:t>yn</a:t>
            </a:r>
            <a:r>
              <a:rPr lang="en-GB" sz="1600" dirty="0"/>
              <a:t> </a:t>
            </a:r>
            <a:r>
              <a:rPr lang="en-GB" sz="1600" dirty="0" err="1"/>
              <a:t>gadarnhaol</a:t>
            </a:r>
            <a:endParaRPr lang="en-GB" sz="1600" dirty="0"/>
          </a:p>
          <a:p>
            <a:pPr marL="285750" lvl="0" indent="-285750">
              <a:buFont typeface="Arial" panose="020B0604020202020204" pitchFamily="34" charset="0"/>
              <a:buChar char="•"/>
            </a:pPr>
            <a:r>
              <a:rPr lang="en-GB" sz="1600" dirty="0" err="1"/>
              <a:t>Dywedodd</a:t>
            </a:r>
            <a:r>
              <a:rPr lang="en-GB" sz="1600" dirty="0"/>
              <a:t> </a:t>
            </a:r>
            <a:r>
              <a:rPr lang="en-GB" sz="1600" b="1" dirty="0"/>
              <a:t>100% </a:t>
            </a:r>
            <a:r>
              <a:rPr lang="en-GB" sz="1600" dirty="0" err="1"/>
              <a:t>o’r</a:t>
            </a:r>
            <a:r>
              <a:rPr lang="en-GB" sz="1600" dirty="0"/>
              <a:t> </a:t>
            </a:r>
            <a:r>
              <a:rPr lang="en-GB" sz="1600" dirty="0" err="1"/>
              <a:t>rheiny</a:t>
            </a:r>
            <a:r>
              <a:rPr lang="en-GB" sz="1600" dirty="0"/>
              <a:t> a </a:t>
            </a:r>
            <a:r>
              <a:rPr lang="en-GB" sz="1600" dirty="0" err="1"/>
              <a:t>ddaeth</a:t>
            </a:r>
            <a:r>
              <a:rPr lang="en-GB" sz="1600" dirty="0"/>
              <a:t> </a:t>
            </a:r>
            <a:r>
              <a:rPr lang="en-GB" sz="1600" dirty="0" err="1"/>
              <a:t>yno</a:t>
            </a:r>
            <a:r>
              <a:rPr lang="en-GB" sz="1600" dirty="0"/>
              <a:t> </a:t>
            </a:r>
            <a:r>
              <a:rPr lang="en-GB" sz="1600" dirty="0" err="1"/>
              <a:t>ei</a:t>
            </a:r>
            <a:r>
              <a:rPr lang="en-GB" sz="1600" dirty="0"/>
              <a:t> </a:t>
            </a:r>
            <a:r>
              <a:rPr lang="en-GB" sz="1600" dirty="0" err="1"/>
              <a:t>fod</a:t>
            </a:r>
            <a:r>
              <a:rPr lang="en-GB" sz="1600" dirty="0"/>
              <a:t> </a:t>
            </a:r>
            <a:r>
              <a:rPr lang="en-GB" sz="1600" dirty="0" err="1"/>
              <a:t>yn</a:t>
            </a:r>
            <a:r>
              <a:rPr lang="en-GB" sz="1600" dirty="0"/>
              <a:t> ‘</a:t>
            </a:r>
            <a:r>
              <a:rPr lang="en-GB" sz="1600" dirty="0" err="1"/>
              <a:t>Ddiddorol</a:t>
            </a:r>
            <a:r>
              <a:rPr lang="en-GB" sz="1600" dirty="0"/>
              <a:t> </a:t>
            </a:r>
            <a:r>
              <a:rPr lang="en-GB" sz="1600" dirty="0" err="1"/>
              <a:t>Iawn</a:t>
            </a:r>
            <a:r>
              <a:rPr lang="en-GB" sz="1600" dirty="0"/>
              <a:t>’ (78%) </a:t>
            </a:r>
            <a:r>
              <a:rPr lang="en-GB" sz="1600" dirty="0" err="1"/>
              <a:t>neu’n</a:t>
            </a:r>
            <a:r>
              <a:rPr lang="en-GB" sz="1600" dirty="0"/>
              <a:t> ‘</a:t>
            </a:r>
            <a:r>
              <a:rPr lang="en-GB" sz="1600" dirty="0" err="1"/>
              <a:t>Ddiddorol</a:t>
            </a:r>
            <a:r>
              <a:rPr lang="en-GB" sz="1600" dirty="0"/>
              <a:t>’ (22</a:t>
            </a:r>
            <a:r>
              <a:rPr lang="en-GB" sz="1600" dirty="0" smtClean="0"/>
              <a:t>%)</a:t>
            </a:r>
          </a:p>
          <a:p>
            <a:pPr marL="285750" lvl="0" indent="-285750">
              <a:buFont typeface="Arial" panose="020B0604020202020204" pitchFamily="34" charset="0"/>
              <a:buChar char="•"/>
            </a:pPr>
            <a:r>
              <a:rPr lang="en-GB" sz="1600" dirty="0" smtClean="0"/>
              <a:t>Mae </a:t>
            </a:r>
            <a:r>
              <a:rPr lang="en-GB" sz="1600" b="1" dirty="0" err="1"/>
              <a:t>mwy</a:t>
            </a:r>
            <a:r>
              <a:rPr lang="en-GB" sz="1600" b="1" dirty="0"/>
              <a:t> </a:t>
            </a:r>
            <a:r>
              <a:rPr lang="en-GB" sz="1600" b="1" dirty="0" err="1"/>
              <a:t>na</a:t>
            </a:r>
            <a:r>
              <a:rPr lang="en-GB" sz="1600" b="1" dirty="0"/>
              <a:t> 40</a:t>
            </a:r>
            <a:r>
              <a:rPr lang="en-GB" sz="1600" dirty="0"/>
              <a:t> </a:t>
            </a:r>
            <a:r>
              <a:rPr lang="en-GB" sz="1600" dirty="0" err="1"/>
              <a:t>o’r</a:t>
            </a:r>
            <a:r>
              <a:rPr lang="en-GB" sz="1600" dirty="0"/>
              <a:t> </a:t>
            </a:r>
            <a:r>
              <a:rPr lang="en-GB" sz="1600" dirty="0" err="1"/>
              <a:t>rheiny</a:t>
            </a:r>
            <a:r>
              <a:rPr lang="en-GB" sz="1600" dirty="0"/>
              <a:t> a </a:t>
            </a:r>
            <a:r>
              <a:rPr lang="en-GB" sz="1600" dirty="0" err="1"/>
              <a:t>ddaeth</a:t>
            </a:r>
            <a:r>
              <a:rPr lang="en-GB" sz="1600" dirty="0"/>
              <a:t> </a:t>
            </a:r>
            <a:r>
              <a:rPr lang="en-GB" sz="1600" dirty="0" err="1"/>
              <a:t>yno</a:t>
            </a:r>
            <a:r>
              <a:rPr lang="en-GB" sz="1600" dirty="0"/>
              <a:t> </a:t>
            </a:r>
            <a:r>
              <a:rPr lang="en-GB" sz="1600" dirty="0" err="1"/>
              <a:t>wedi</a:t>
            </a:r>
            <a:r>
              <a:rPr lang="en-GB" sz="1600" dirty="0"/>
              <a:t> </a:t>
            </a:r>
            <a:r>
              <a:rPr lang="en-GB" sz="1600" dirty="0" err="1"/>
              <a:t>cysylltu</a:t>
            </a:r>
            <a:r>
              <a:rPr lang="en-GB" sz="1600" dirty="0"/>
              <a:t> â </a:t>
            </a:r>
            <a:r>
              <a:rPr lang="en-GB" sz="1600" dirty="0" err="1"/>
              <a:t>ni</a:t>
            </a:r>
            <a:r>
              <a:rPr lang="en-GB" sz="1600" dirty="0"/>
              <a:t> </a:t>
            </a:r>
            <a:r>
              <a:rPr lang="en-GB" sz="1600" dirty="0" err="1"/>
              <a:t>ers</a:t>
            </a:r>
            <a:r>
              <a:rPr lang="en-GB" sz="1600" dirty="0"/>
              <a:t> </a:t>
            </a:r>
            <a:r>
              <a:rPr lang="en-GB" sz="1600" dirty="0" err="1"/>
              <a:t>hynny</a:t>
            </a:r>
            <a:r>
              <a:rPr lang="en-GB" sz="1600" dirty="0"/>
              <a:t> </a:t>
            </a:r>
            <a:r>
              <a:rPr lang="en-GB" sz="1600" dirty="0" err="1"/>
              <a:t>i</a:t>
            </a:r>
            <a:r>
              <a:rPr lang="en-GB" sz="1600" dirty="0"/>
              <a:t> </a:t>
            </a:r>
            <a:r>
              <a:rPr lang="en-GB" sz="1600" dirty="0" err="1"/>
              <a:t>gael</a:t>
            </a:r>
            <a:r>
              <a:rPr lang="en-GB" sz="1600" dirty="0"/>
              <a:t> </a:t>
            </a:r>
            <a:r>
              <a:rPr lang="en-GB" sz="1600" dirty="0" err="1"/>
              <a:t>mwy</a:t>
            </a:r>
            <a:r>
              <a:rPr lang="en-GB" sz="1600" dirty="0"/>
              <a:t> o </a:t>
            </a:r>
            <a:r>
              <a:rPr lang="en-GB" sz="1600" dirty="0" err="1"/>
              <a:t>wybodaeth</a:t>
            </a:r>
            <a:r>
              <a:rPr lang="en-GB" sz="1600" dirty="0"/>
              <a:t> </a:t>
            </a:r>
            <a:r>
              <a:rPr lang="en-GB" sz="1600" dirty="0" err="1"/>
              <a:t>ar</a:t>
            </a:r>
            <a:r>
              <a:rPr lang="en-GB" sz="1600" dirty="0"/>
              <a:t> </a:t>
            </a:r>
            <a:r>
              <a:rPr lang="en-GB" sz="1600" dirty="0" err="1"/>
              <a:t>gysylltu</a:t>
            </a:r>
            <a:r>
              <a:rPr lang="en-GB" sz="1600" dirty="0"/>
              <a:t> </a:t>
            </a:r>
            <a:r>
              <a:rPr lang="en-GB" sz="1600" dirty="0" err="1"/>
              <a:t>â’n</a:t>
            </a:r>
            <a:r>
              <a:rPr lang="en-GB" sz="1600" dirty="0"/>
              <a:t> </a:t>
            </a:r>
            <a:r>
              <a:rPr lang="en-GB" sz="1600" dirty="0" err="1"/>
              <a:t>rhwydwaith</a:t>
            </a:r>
            <a:endParaRPr lang="en-GB" sz="1600" dirty="0"/>
          </a:p>
          <a:p>
            <a:pPr>
              <a:spcBef>
                <a:spcPct val="20000"/>
              </a:spcBef>
              <a:buClr>
                <a:schemeClr val="accent2"/>
              </a:buClr>
              <a:buFont typeface="Arial" panose="020B0604020202020204" pitchFamily="34" charset="0"/>
              <a:buNone/>
            </a:pPr>
            <a:endParaRPr lang="en-GB" sz="1600" dirty="0">
              <a:solidFill>
                <a:schemeClr val="accent6"/>
              </a:solidFill>
              <a:latin typeface="Arial"/>
            </a:endParaRPr>
          </a:p>
        </p:txBody>
      </p:sp>
      <p:pic>
        <p:nvPicPr>
          <p:cNvPr id="8" name="Picture 2" descr="http://www.portfoliopartnership.com/wp-content/uploads/2013/04/Feedb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564"/>
          <a:stretch/>
        </p:blipFill>
        <p:spPr bwMode="auto">
          <a:xfrm>
            <a:off x="4067944" y="3103903"/>
            <a:ext cx="944212" cy="122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Gweithdy</a:t>
            </a:r>
            <a:r>
              <a:rPr lang="en-GB" sz="2800" dirty="0"/>
              <a:t> </a:t>
            </a:r>
            <a:r>
              <a:rPr lang="en-GB" sz="2800" dirty="0" err="1"/>
              <a:t>nwy</a:t>
            </a:r>
            <a:r>
              <a:rPr lang="en-GB" sz="2800" dirty="0"/>
              <a:t> </a:t>
            </a:r>
            <a:r>
              <a:rPr lang="en-GB" sz="2800" dirty="0" err="1"/>
              <a:t>amgen</a:t>
            </a:r>
            <a:r>
              <a:rPr lang="en-GB" sz="2800" dirty="0"/>
              <a:t> (</a:t>
            </a:r>
            <a:r>
              <a:rPr lang="en-GB" sz="2800" dirty="0" err="1"/>
              <a:t>parhad</a:t>
            </a:r>
            <a:r>
              <a:rPr lang="en-GB" sz="2800" dirty="0"/>
              <a:t>)	</a:t>
            </a:r>
          </a:p>
        </p:txBody>
      </p:sp>
      <p:sp>
        <p:nvSpPr>
          <p:cNvPr id="4" name="Slide Number Placeholder 3"/>
          <p:cNvSpPr>
            <a:spLocks noGrp="1"/>
          </p:cNvSpPr>
          <p:nvPr>
            <p:ph type="sldNum" sz="quarter" idx="12"/>
          </p:nvPr>
        </p:nvSpPr>
        <p:spPr/>
        <p:txBody>
          <a:bodyPr/>
          <a:lstStyle/>
          <a:p>
            <a:fld id="{490165BC-DBA7-4530-8926-81165AFC8D69}" type="slidenum">
              <a:rPr lang="en-GB" smtClean="0"/>
              <a:t>62</a:t>
            </a:fld>
            <a:endParaRPr lang="en-GB"/>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816" r="19392"/>
          <a:stretch/>
        </p:blipFill>
        <p:spPr bwMode="auto">
          <a:xfrm>
            <a:off x="5808852" y="2996952"/>
            <a:ext cx="2520280" cy="301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356992"/>
            <a:ext cx="3816424" cy="254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idx="1"/>
          </p:nvPr>
        </p:nvSpPr>
        <p:spPr>
          <a:prstGeom prst="rect">
            <a:avLst/>
          </a:prstGeom>
        </p:spPr>
        <p:txBody>
          <a:bodyPr vert="horz" lIns="91440" tIns="45720" rIns="91440" bIns="45720" rtlCol="0">
            <a:normAutofit/>
          </a:bodyPr>
          <a:lstStyle/>
          <a:p>
            <a:pPr lvl="0"/>
            <a:r>
              <a:rPr lang="en-GB" sz="2000" dirty="0"/>
              <a:t>Fe </a:t>
            </a:r>
            <a:r>
              <a:rPr lang="en-GB" sz="2000" dirty="0" err="1"/>
              <a:t>ofynnon</a:t>
            </a:r>
            <a:r>
              <a:rPr lang="en-GB" sz="2000" dirty="0"/>
              <a:t> </a:t>
            </a:r>
            <a:r>
              <a:rPr lang="en-GB" sz="2000" dirty="0" err="1"/>
              <a:t>ni</a:t>
            </a:r>
            <a:r>
              <a:rPr lang="en-GB" sz="2000" dirty="0"/>
              <a:t> </a:t>
            </a:r>
            <a:r>
              <a:rPr lang="en-GB" sz="2000" dirty="0" err="1"/>
              <a:t>sut</a:t>
            </a:r>
            <a:r>
              <a:rPr lang="en-GB" sz="2000" dirty="0"/>
              <a:t> y </a:t>
            </a:r>
            <a:r>
              <a:rPr lang="en-GB" sz="2000" dirty="0" err="1"/>
              <a:t>gallem</a:t>
            </a:r>
            <a:r>
              <a:rPr lang="en-GB" sz="2000" dirty="0"/>
              <a:t> </a:t>
            </a:r>
            <a:r>
              <a:rPr lang="en-GB" sz="2000" dirty="0" err="1"/>
              <a:t>wella</a:t>
            </a:r>
            <a:r>
              <a:rPr lang="en-GB" sz="2000" dirty="0"/>
              <a:t> </a:t>
            </a:r>
            <a:r>
              <a:rPr lang="en-GB" sz="2000" dirty="0" err="1"/>
              <a:t>nifer</a:t>
            </a:r>
            <a:r>
              <a:rPr lang="en-GB" sz="2000" dirty="0"/>
              <a:t> y </a:t>
            </a:r>
            <a:r>
              <a:rPr lang="en-GB" sz="2000" dirty="0" err="1"/>
              <a:t>cysylltiadau</a:t>
            </a:r>
            <a:r>
              <a:rPr lang="en-GB" sz="2000" dirty="0"/>
              <a:t> </a:t>
            </a:r>
            <a:r>
              <a:rPr lang="en-GB" sz="2000" dirty="0" err="1"/>
              <a:t>â’n</a:t>
            </a:r>
            <a:r>
              <a:rPr lang="en-GB" sz="2000" dirty="0"/>
              <a:t> </a:t>
            </a:r>
            <a:r>
              <a:rPr lang="en-GB" sz="2000" dirty="0" err="1"/>
              <a:t>rhwydwaith</a:t>
            </a:r>
            <a:endParaRPr lang="en-GB" sz="2000" dirty="0"/>
          </a:p>
          <a:p>
            <a:pPr lvl="1"/>
            <a:r>
              <a:rPr lang="en-GB" sz="1800" dirty="0" err="1"/>
              <a:t>Gofynnwyd</a:t>
            </a:r>
            <a:r>
              <a:rPr lang="en-GB" sz="1800" dirty="0"/>
              <a:t> </a:t>
            </a:r>
            <a:r>
              <a:rPr lang="en-GB" sz="1800" dirty="0" err="1"/>
              <a:t>i</a:t>
            </a:r>
            <a:r>
              <a:rPr lang="en-GB" sz="1800" dirty="0"/>
              <a:t> </a:t>
            </a:r>
            <a:r>
              <a:rPr lang="en-GB" sz="1800" dirty="0" err="1"/>
              <a:t>ni</a:t>
            </a:r>
            <a:r>
              <a:rPr lang="en-GB" sz="1800" dirty="0"/>
              <a:t> </a:t>
            </a:r>
            <a:r>
              <a:rPr lang="en-GB" sz="1800" dirty="0" err="1"/>
              <a:t>hyrwyddo</a:t>
            </a:r>
            <a:r>
              <a:rPr lang="en-GB" sz="1800" dirty="0"/>
              <a:t> </a:t>
            </a:r>
            <a:r>
              <a:rPr lang="en-GB" sz="1800" dirty="0" err="1"/>
              <a:t>nwy</a:t>
            </a:r>
            <a:r>
              <a:rPr lang="en-GB" sz="1800" dirty="0"/>
              <a:t> </a:t>
            </a:r>
            <a:r>
              <a:rPr lang="en-GB" sz="1800" dirty="0" err="1"/>
              <a:t>gwyrdd</a:t>
            </a:r>
            <a:r>
              <a:rPr lang="en-GB" sz="1800" dirty="0"/>
              <a:t> </a:t>
            </a:r>
            <a:r>
              <a:rPr lang="en-GB" sz="1800" dirty="0" err="1"/>
              <a:t>ymhellach</a:t>
            </a:r>
            <a:r>
              <a:rPr lang="en-GB" sz="1800" dirty="0"/>
              <a:t> </a:t>
            </a:r>
          </a:p>
          <a:p>
            <a:r>
              <a:rPr lang="en-GB" sz="2000" dirty="0" err="1"/>
              <a:t>Awgrymwyd</a:t>
            </a:r>
            <a:r>
              <a:rPr lang="en-GB" sz="2000" dirty="0"/>
              <a:t> </a:t>
            </a:r>
            <a:r>
              <a:rPr lang="en-GB" sz="2000" dirty="0" err="1"/>
              <a:t>defnyddio</a:t>
            </a:r>
            <a:r>
              <a:rPr lang="en-GB" sz="2000" dirty="0"/>
              <a:t> </a:t>
            </a:r>
            <a:r>
              <a:rPr lang="en-GB" sz="2000" dirty="0" err="1"/>
              <a:t>rhwydweithiau</a:t>
            </a:r>
            <a:r>
              <a:rPr lang="en-GB" sz="2000" dirty="0"/>
              <a:t> </a:t>
            </a:r>
            <a:r>
              <a:rPr lang="en-GB" sz="2000" dirty="0" err="1"/>
              <a:t>sy’n</a:t>
            </a:r>
            <a:r>
              <a:rPr lang="en-GB" sz="2000" dirty="0"/>
              <a:t> bod </a:t>
            </a:r>
            <a:r>
              <a:rPr lang="en-GB" sz="2000" dirty="0" err="1"/>
              <a:t>yn</a:t>
            </a:r>
            <a:r>
              <a:rPr lang="en-GB" sz="2000" dirty="0"/>
              <a:t> </a:t>
            </a:r>
            <a:r>
              <a:rPr lang="en-GB" sz="2000" dirty="0" err="1"/>
              <a:t>barod</a:t>
            </a:r>
            <a:r>
              <a:rPr lang="en-GB" sz="2000" dirty="0"/>
              <a:t> a </a:t>
            </a:r>
            <a:r>
              <a:rPr lang="en-GB" sz="2000" dirty="0" err="1"/>
              <a:t>allai</a:t>
            </a:r>
            <a:r>
              <a:rPr lang="en-GB" sz="2000" dirty="0"/>
              <a:t> </a:t>
            </a:r>
            <a:r>
              <a:rPr lang="en-GB" sz="2000" dirty="0" err="1"/>
              <a:t>helpu</a:t>
            </a:r>
            <a:r>
              <a:rPr lang="en-GB" sz="2000" dirty="0"/>
              <a:t> </a:t>
            </a:r>
            <a:r>
              <a:rPr lang="en-GB" sz="2000" dirty="0" err="1"/>
              <a:t>i</a:t>
            </a:r>
            <a:r>
              <a:rPr lang="en-GB" sz="2000" dirty="0"/>
              <a:t> </a:t>
            </a:r>
            <a:r>
              <a:rPr lang="en-GB" sz="2000" dirty="0" err="1"/>
              <a:t>hwyluso’r</a:t>
            </a:r>
            <a:r>
              <a:rPr lang="en-GB" sz="2000" dirty="0"/>
              <a:t> </a:t>
            </a:r>
            <a:r>
              <a:rPr lang="en-GB" sz="2000" dirty="0" err="1"/>
              <a:t>newid</a:t>
            </a:r>
            <a:r>
              <a:rPr lang="en-GB" sz="2000" dirty="0"/>
              <a:t> (</a:t>
            </a:r>
            <a:r>
              <a:rPr lang="en-GB" sz="2000" dirty="0" err="1"/>
              <a:t>h.y</a:t>
            </a:r>
            <a:r>
              <a:rPr lang="en-GB" sz="2000" dirty="0"/>
              <a:t>. </a:t>
            </a:r>
            <a:r>
              <a:rPr lang="en-GB" sz="2000" dirty="0" err="1"/>
              <a:t>Awdurdodau</a:t>
            </a:r>
            <a:r>
              <a:rPr lang="en-GB" sz="2000" dirty="0"/>
              <a:t> </a:t>
            </a:r>
            <a:r>
              <a:rPr lang="en-GB" sz="2000" dirty="0" err="1"/>
              <a:t>Lleol</a:t>
            </a:r>
            <a:r>
              <a:rPr lang="en-GB" sz="2000" dirty="0"/>
              <a:t>/</a:t>
            </a:r>
            <a:r>
              <a:rPr lang="en-GB" sz="2000" dirty="0" err="1"/>
              <a:t>Cynghorau</a:t>
            </a:r>
            <a:r>
              <a:rPr lang="en-GB" sz="2000" dirty="0"/>
              <a:t> ac </a:t>
            </a:r>
            <a:r>
              <a:rPr lang="en-GB" sz="2000" dirty="0" err="1"/>
              <a:t>arweinwyr</a:t>
            </a:r>
            <a:r>
              <a:rPr lang="en-GB" sz="2000" dirty="0"/>
              <a:t> </a:t>
            </a:r>
            <a:r>
              <a:rPr lang="en-GB" sz="2000" dirty="0" err="1"/>
              <a:t>ynni</a:t>
            </a:r>
            <a:r>
              <a:rPr lang="en-GB" sz="2000" dirty="0"/>
              <a:t> </a:t>
            </a:r>
            <a:r>
              <a:rPr lang="en-GB" sz="2000" dirty="0" err="1"/>
              <a:t>gwyrdd</a:t>
            </a:r>
            <a:r>
              <a:rPr lang="en-GB" sz="2000" dirty="0"/>
              <a:t>)</a:t>
            </a:r>
            <a:endParaRPr lang="en-GB" sz="4000" dirty="0">
              <a:solidFill>
                <a:srgbClr val="445A69"/>
              </a:solidFill>
              <a:latin typeface="Calibri" panose="020F0502020204030204" pitchFamily="34" charset="0"/>
            </a:endParaRPr>
          </a:p>
          <a:p>
            <a:pPr marL="179388" indent="-179388">
              <a:spcBef>
                <a:spcPct val="20000"/>
              </a:spcBef>
              <a:buClr>
                <a:srgbClr val="ED7F11"/>
              </a:buClr>
              <a:buFont typeface="Arial" panose="020B0604020202020204" pitchFamily="34" charset="0"/>
              <a:buChar char="•"/>
            </a:pPr>
            <a:endParaRPr lang="en-GB" sz="2000" dirty="0">
              <a:solidFill>
                <a:srgbClr val="445A69"/>
              </a:solidFill>
              <a:latin typeface="Calibri" panose="020F0502020204030204" pitchFamily="34" charset="0"/>
            </a:endParaRPr>
          </a:p>
        </p:txBody>
      </p:sp>
    </p:spTree>
    <p:extLst>
      <p:ext uri="{BB962C8B-B14F-4D97-AF65-F5344CB8AC3E}">
        <p14:creationId xmlns:p14="http://schemas.microsoft.com/office/powerpoint/2010/main" val="309224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115318"/>
            <a:ext cx="8229600" cy="594916"/>
          </a:xfrm>
        </p:spPr>
        <p:txBody>
          <a:bodyPr/>
          <a:lstStyle/>
          <a:p>
            <a:r>
              <a:rPr lang="en-GB" dirty="0"/>
              <a:t>Events and communications	</a:t>
            </a:r>
          </a:p>
        </p:txBody>
      </p:sp>
      <p:sp>
        <p:nvSpPr>
          <p:cNvPr id="3" name="Content Placeholder 2"/>
          <p:cNvSpPr>
            <a:spLocks noGrp="1"/>
          </p:cNvSpPr>
          <p:nvPr>
            <p:ph idx="1"/>
          </p:nvPr>
        </p:nvSpPr>
        <p:spPr>
          <a:xfrm>
            <a:off x="457199" y="1268760"/>
            <a:ext cx="8544337" cy="3816424"/>
          </a:xfrm>
        </p:spPr>
        <p:txBody>
          <a:bodyPr>
            <a:noAutofit/>
          </a:bodyPr>
          <a:lstStyle/>
          <a:p>
            <a:pPr lvl="0"/>
            <a:r>
              <a:rPr lang="en-GB" sz="1800" dirty="0" err="1"/>
              <a:t>Cynnal</a:t>
            </a:r>
            <a:r>
              <a:rPr lang="en-GB" sz="1800" dirty="0"/>
              <a:t> </a:t>
            </a:r>
            <a:r>
              <a:rPr lang="en-GB" sz="1800" dirty="0" err="1"/>
              <a:t>digwyddiadau</a:t>
            </a:r>
            <a:r>
              <a:rPr lang="en-GB" sz="1800" dirty="0"/>
              <a:t> ‘</a:t>
            </a:r>
            <a:r>
              <a:rPr lang="en-GB" sz="1800" dirty="0" err="1"/>
              <a:t>Dyfodol</a:t>
            </a:r>
            <a:r>
              <a:rPr lang="en-GB" sz="1800" dirty="0"/>
              <a:t> </a:t>
            </a:r>
            <a:r>
              <a:rPr lang="en-GB" sz="1800" dirty="0" err="1"/>
              <a:t>Ynni</a:t>
            </a:r>
            <a:r>
              <a:rPr lang="en-GB" sz="1800" dirty="0"/>
              <a:t>’</a:t>
            </a:r>
          </a:p>
          <a:p>
            <a:pPr marL="0" indent="0">
              <a:buNone/>
            </a:pPr>
            <a:r>
              <a:rPr lang="en-GB" sz="1800" dirty="0" smtClean="0"/>
              <a:t>            - </a:t>
            </a:r>
            <a:r>
              <a:rPr lang="en-GB" sz="1800" dirty="0" err="1"/>
              <a:t>Adran</a:t>
            </a:r>
            <a:r>
              <a:rPr lang="en-GB" sz="1800" dirty="0"/>
              <a:t> </a:t>
            </a:r>
            <a:r>
              <a:rPr lang="en-GB" sz="1800" dirty="0" err="1"/>
              <a:t>Busnes</a:t>
            </a:r>
            <a:r>
              <a:rPr lang="en-GB" sz="1800" dirty="0"/>
              <a:t>, </a:t>
            </a:r>
            <a:r>
              <a:rPr lang="en-GB" sz="1800" dirty="0" err="1"/>
              <a:t>Ynni</a:t>
            </a:r>
            <a:r>
              <a:rPr lang="en-GB" sz="1800" dirty="0"/>
              <a:t> a</a:t>
            </a:r>
          </a:p>
          <a:p>
            <a:r>
              <a:rPr lang="en-GB" sz="1800" dirty="0"/>
              <a:t>  </a:t>
            </a:r>
            <a:r>
              <a:rPr lang="en-GB" sz="1800" dirty="0" err="1"/>
              <a:t>Strategaeth</a:t>
            </a:r>
            <a:r>
              <a:rPr lang="en-GB" sz="1800" dirty="0"/>
              <a:t> </a:t>
            </a:r>
            <a:r>
              <a:rPr lang="en-GB" sz="1800" dirty="0" err="1"/>
              <a:t>Ddiwydiannol</a:t>
            </a:r>
            <a:endParaRPr lang="en-GB" sz="1800" dirty="0"/>
          </a:p>
          <a:p>
            <a:pPr marL="0" indent="0">
              <a:buNone/>
            </a:pPr>
            <a:r>
              <a:rPr lang="en-GB" sz="1800" dirty="0" smtClean="0"/>
              <a:t>             - </a:t>
            </a:r>
            <a:r>
              <a:rPr lang="en-GB" sz="1800" dirty="0"/>
              <a:t>Ofgem</a:t>
            </a:r>
          </a:p>
          <a:p>
            <a:r>
              <a:rPr lang="en-GB" sz="1800" dirty="0" err="1"/>
              <a:t>Rydyn</a:t>
            </a:r>
            <a:r>
              <a:rPr lang="en-GB" sz="1800" dirty="0"/>
              <a:t> </a:t>
            </a:r>
            <a:r>
              <a:rPr lang="en-GB" sz="1800" dirty="0" err="1"/>
              <a:t>ni</a:t>
            </a:r>
            <a:r>
              <a:rPr lang="en-GB" sz="1800" dirty="0"/>
              <a:t> </a:t>
            </a:r>
            <a:r>
              <a:rPr lang="en-GB" sz="1800" dirty="0" err="1"/>
              <a:t>wedi</a:t>
            </a:r>
            <a:r>
              <a:rPr lang="en-GB" sz="1800" dirty="0"/>
              <a:t> </a:t>
            </a:r>
            <a:r>
              <a:rPr lang="en-GB" sz="1800" dirty="0" err="1"/>
              <a:t>datblygu</a:t>
            </a:r>
            <a:r>
              <a:rPr lang="en-GB" sz="1800" dirty="0"/>
              <a:t> </a:t>
            </a:r>
            <a:r>
              <a:rPr lang="en-GB" sz="1800" dirty="0" err="1"/>
              <a:t>Efelychydd</a:t>
            </a:r>
            <a:r>
              <a:rPr lang="en-GB" sz="1800" dirty="0"/>
              <a:t> </a:t>
            </a:r>
            <a:r>
              <a:rPr lang="en-GB" sz="1800" dirty="0" err="1"/>
              <a:t>Ynni</a:t>
            </a:r>
            <a:endParaRPr lang="en-GB" sz="1800" dirty="0"/>
          </a:p>
          <a:p>
            <a:pPr marL="0" lvl="0" indent="0" algn="ctr">
              <a:buNone/>
            </a:pPr>
            <a:r>
              <a:rPr lang="en-GB" sz="1800" dirty="0" smtClean="0"/>
              <a:t>-</a:t>
            </a:r>
            <a:r>
              <a:rPr lang="en-GB" sz="1800" dirty="0" err="1" smtClean="0"/>
              <a:t>Mae’n</a:t>
            </a:r>
            <a:r>
              <a:rPr lang="en-GB" sz="1800" dirty="0" smtClean="0"/>
              <a:t> </a:t>
            </a:r>
            <a:r>
              <a:rPr lang="en-GB" sz="1800" dirty="0" err="1" smtClean="0"/>
              <a:t>galluogi</a:t>
            </a:r>
            <a:r>
              <a:rPr lang="en-GB" sz="1800" dirty="0" smtClean="0"/>
              <a:t> </a:t>
            </a:r>
            <a:r>
              <a:rPr lang="en-GB" sz="1800" dirty="0" err="1" smtClean="0"/>
              <a:t>modelu</a:t>
            </a:r>
            <a:r>
              <a:rPr lang="en-GB" sz="1800" dirty="0" smtClean="0"/>
              <a:t> </a:t>
            </a:r>
            <a:r>
              <a:rPr lang="en-GB" sz="1800" dirty="0" err="1" smtClean="0"/>
              <a:t>manwl</a:t>
            </a:r>
            <a:r>
              <a:rPr lang="en-GB" sz="1800" dirty="0" smtClean="0"/>
              <a:t> </a:t>
            </a:r>
            <a:r>
              <a:rPr lang="en-GB" sz="1800" dirty="0" err="1" smtClean="0"/>
              <a:t>gywir</a:t>
            </a:r>
            <a:r>
              <a:rPr lang="en-GB" sz="1800" dirty="0" smtClean="0"/>
              <a:t> y </a:t>
            </a:r>
            <a:r>
              <a:rPr lang="en-GB" sz="1800" dirty="0" err="1" smtClean="0"/>
              <a:t>cyflenwad</a:t>
            </a:r>
            <a:r>
              <a:rPr lang="en-GB" sz="1800" dirty="0" smtClean="0"/>
              <a:t> </a:t>
            </a:r>
            <a:r>
              <a:rPr lang="en-GB" sz="1800" dirty="0" err="1" smtClean="0"/>
              <a:t>ynni</a:t>
            </a:r>
            <a:r>
              <a:rPr lang="en-GB" sz="1800" dirty="0" smtClean="0"/>
              <a:t> </a:t>
            </a:r>
            <a:r>
              <a:rPr lang="en-GB" sz="1800" dirty="0" err="1" smtClean="0"/>
              <a:t>a’r</a:t>
            </a:r>
            <a:r>
              <a:rPr lang="en-GB" sz="1800" dirty="0" smtClean="0"/>
              <a:t> </a:t>
            </a:r>
            <a:r>
              <a:rPr lang="en-GB" sz="1800" dirty="0" err="1" smtClean="0"/>
              <a:t>galw</a:t>
            </a:r>
            <a:endParaRPr lang="en-GB" sz="2000" dirty="0" smtClean="0"/>
          </a:p>
          <a:p>
            <a:pPr marL="0" lvl="0" indent="0" algn="ctr">
              <a:buNone/>
            </a:pPr>
            <a:r>
              <a:rPr lang="en-GB" sz="1800" dirty="0" smtClean="0"/>
              <a:t>-</a:t>
            </a:r>
            <a:r>
              <a:rPr lang="en-GB" sz="1800" dirty="0" err="1" smtClean="0"/>
              <a:t>Mae’n</a:t>
            </a:r>
            <a:r>
              <a:rPr lang="en-GB" sz="1800" dirty="0" smtClean="0"/>
              <a:t> </a:t>
            </a:r>
            <a:r>
              <a:rPr lang="en-GB" sz="1800" dirty="0" err="1" smtClean="0"/>
              <a:t>ystyried</a:t>
            </a:r>
            <a:r>
              <a:rPr lang="en-GB" sz="1800" dirty="0" smtClean="0"/>
              <a:t> </a:t>
            </a:r>
            <a:r>
              <a:rPr lang="en-GB" sz="1800" dirty="0" err="1" smtClean="0"/>
              <a:t>yr</a:t>
            </a:r>
            <a:r>
              <a:rPr lang="en-GB" sz="1800" dirty="0" smtClean="0"/>
              <a:t> </a:t>
            </a:r>
            <a:r>
              <a:rPr lang="en-GB" sz="1800" dirty="0" err="1" smtClean="0"/>
              <a:t>anghenion</a:t>
            </a:r>
            <a:r>
              <a:rPr lang="en-GB" sz="1800" dirty="0" smtClean="0"/>
              <a:t> </a:t>
            </a:r>
            <a:r>
              <a:rPr lang="en-GB" sz="1800" dirty="0" err="1" smtClean="0"/>
              <a:t>yn</a:t>
            </a:r>
            <a:r>
              <a:rPr lang="en-GB" sz="1800" dirty="0" smtClean="0"/>
              <a:t> </a:t>
            </a:r>
            <a:r>
              <a:rPr lang="en-GB" sz="1800" dirty="0" err="1" smtClean="0"/>
              <a:t>yr</a:t>
            </a:r>
            <a:r>
              <a:rPr lang="en-GB" sz="1800" dirty="0" smtClean="0"/>
              <a:t> </a:t>
            </a:r>
            <a:r>
              <a:rPr lang="en-GB" sz="1800" dirty="0" err="1" smtClean="0"/>
              <a:t>haf</a:t>
            </a:r>
            <a:r>
              <a:rPr lang="en-GB" sz="1800" dirty="0" smtClean="0"/>
              <a:t> </a:t>
            </a:r>
            <a:r>
              <a:rPr lang="en-GB" sz="1800" dirty="0" err="1" smtClean="0"/>
              <a:t>a’r</a:t>
            </a:r>
            <a:r>
              <a:rPr lang="en-GB" sz="1800" dirty="0" smtClean="0"/>
              <a:t> </a:t>
            </a:r>
            <a:r>
              <a:rPr lang="en-GB" sz="1800" dirty="0" err="1" smtClean="0"/>
              <a:t>gaeaf</a:t>
            </a:r>
            <a:endParaRPr lang="en-GB" sz="2000" dirty="0" smtClean="0"/>
          </a:p>
          <a:p>
            <a:pPr marL="0" lvl="0" indent="0" algn="ctr">
              <a:buNone/>
            </a:pPr>
            <a:r>
              <a:rPr lang="en-GB" sz="1800" dirty="0" smtClean="0"/>
              <a:t>-</a:t>
            </a:r>
            <a:r>
              <a:rPr lang="en-GB" sz="1800" dirty="0" err="1" smtClean="0"/>
              <a:t>Mae’n</a:t>
            </a:r>
            <a:r>
              <a:rPr lang="en-GB" sz="1800" dirty="0" smtClean="0"/>
              <a:t> </a:t>
            </a:r>
            <a:r>
              <a:rPr lang="en-GB" sz="1800" dirty="0" err="1" smtClean="0"/>
              <a:t>dangos</a:t>
            </a:r>
            <a:r>
              <a:rPr lang="en-GB" sz="1800" dirty="0" smtClean="0"/>
              <a:t> y </a:t>
            </a:r>
            <a:r>
              <a:rPr lang="en-GB" sz="1800" dirty="0" err="1" smtClean="0"/>
              <a:t>ddibyniaeth</a:t>
            </a:r>
            <a:r>
              <a:rPr lang="en-GB" sz="1800" dirty="0" smtClean="0"/>
              <a:t> </a:t>
            </a:r>
            <a:r>
              <a:rPr lang="en-GB" sz="1800" dirty="0" err="1" smtClean="0"/>
              <a:t>ar</a:t>
            </a:r>
            <a:r>
              <a:rPr lang="en-GB" sz="1800" dirty="0" smtClean="0"/>
              <a:t> </a:t>
            </a:r>
            <a:r>
              <a:rPr lang="en-GB" sz="1800" dirty="0" err="1" smtClean="0"/>
              <a:t>nwy</a:t>
            </a:r>
            <a:r>
              <a:rPr lang="en-GB" sz="1800" dirty="0" smtClean="0"/>
              <a:t> </a:t>
            </a:r>
            <a:r>
              <a:rPr lang="en-GB" sz="1800" dirty="0" err="1" smtClean="0"/>
              <a:t>i</a:t>
            </a:r>
            <a:r>
              <a:rPr lang="en-GB" sz="1800" dirty="0" smtClean="0"/>
              <a:t> ‘</a:t>
            </a:r>
            <a:r>
              <a:rPr lang="en-GB" sz="1800" dirty="0" err="1" smtClean="0"/>
              <a:t>gadw’r</a:t>
            </a:r>
            <a:r>
              <a:rPr lang="en-GB" sz="1800" dirty="0" smtClean="0"/>
              <a:t> </a:t>
            </a:r>
            <a:r>
              <a:rPr lang="en-GB" sz="1800" dirty="0" err="1" smtClean="0"/>
              <a:t>goleuadau</a:t>
            </a:r>
            <a:r>
              <a:rPr lang="en-GB" sz="1800" dirty="0" smtClean="0"/>
              <a:t> </a:t>
            </a:r>
            <a:r>
              <a:rPr lang="en-GB" sz="1800" dirty="0" err="1" smtClean="0"/>
              <a:t>ymlaen</a:t>
            </a:r>
            <a:r>
              <a:rPr lang="en-GB" sz="1800" dirty="0" smtClean="0"/>
              <a:t>’</a:t>
            </a:r>
            <a:endParaRPr lang="en-GB" sz="2000" dirty="0" smtClean="0"/>
          </a:p>
          <a:p>
            <a:pPr marL="0" indent="0" algn="ctr">
              <a:buNone/>
            </a:pPr>
            <a:r>
              <a:rPr lang="en-GB" sz="1800" dirty="0" smtClean="0"/>
              <a:t>-</a:t>
            </a:r>
            <a:r>
              <a:rPr lang="en-GB" sz="1800" dirty="0" err="1" smtClean="0"/>
              <a:t>Mae’n</a:t>
            </a:r>
            <a:r>
              <a:rPr lang="en-GB" sz="1800" dirty="0" smtClean="0"/>
              <a:t> </a:t>
            </a:r>
            <a:r>
              <a:rPr lang="en-GB" sz="1800" dirty="0" err="1" smtClean="0"/>
              <a:t>cadw’r</a:t>
            </a:r>
            <a:r>
              <a:rPr lang="en-GB" sz="1800" dirty="0" smtClean="0"/>
              <a:t> </a:t>
            </a:r>
            <a:r>
              <a:rPr lang="en-GB" sz="1800" dirty="0" err="1" smtClean="0"/>
              <a:t>cwsmer</a:t>
            </a:r>
            <a:r>
              <a:rPr lang="en-GB" sz="1800" dirty="0" smtClean="0"/>
              <a:t> </a:t>
            </a:r>
            <a:r>
              <a:rPr lang="en-GB" sz="1800" dirty="0" err="1" smtClean="0"/>
              <a:t>yng</a:t>
            </a:r>
            <a:r>
              <a:rPr lang="en-GB" sz="1800" dirty="0" smtClean="0"/>
              <a:t> </a:t>
            </a:r>
            <a:r>
              <a:rPr lang="en-GB" sz="1800" dirty="0" err="1" smtClean="0"/>
              <a:t>nghraidd</a:t>
            </a:r>
            <a:r>
              <a:rPr lang="en-GB" sz="1800" dirty="0" smtClean="0"/>
              <a:t> </a:t>
            </a:r>
            <a:r>
              <a:rPr lang="en-GB" sz="1800" dirty="0" err="1" smtClean="0"/>
              <a:t>yr</a:t>
            </a:r>
            <a:r>
              <a:rPr lang="en-GB" sz="1800" dirty="0" smtClean="0"/>
              <a:t> </a:t>
            </a:r>
            <a:r>
              <a:rPr lang="en-GB" sz="1800" dirty="0" err="1" smtClean="0"/>
              <a:t>hyn</a:t>
            </a:r>
            <a:r>
              <a:rPr lang="en-GB" sz="1800" dirty="0" smtClean="0"/>
              <a:t> </a:t>
            </a:r>
            <a:r>
              <a:rPr lang="en-GB" sz="1800" dirty="0" err="1" smtClean="0"/>
              <a:t>rydyn</a:t>
            </a:r>
            <a:r>
              <a:rPr lang="en-GB" sz="1800" dirty="0" smtClean="0"/>
              <a:t> </a:t>
            </a:r>
            <a:r>
              <a:rPr lang="en-GB" sz="1800" dirty="0" err="1" smtClean="0"/>
              <a:t>ni’n</a:t>
            </a:r>
            <a:r>
              <a:rPr lang="en-GB" sz="1800" dirty="0" smtClean="0"/>
              <a:t> </a:t>
            </a:r>
            <a:r>
              <a:rPr lang="en-GB" sz="1800" dirty="0" err="1" smtClean="0"/>
              <a:t>ei</a:t>
            </a:r>
            <a:r>
              <a:rPr lang="en-GB" sz="1800" dirty="0" smtClean="0"/>
              <a:t> </a:t>
            </a:r>
            <a:r>
              <a:rPr lang="en-GB" sz="1800" dirty="0" err="1" smtClean="0"/>
              <a:t>wneud</a:t>
            </a:r>
            <a:r>
              <a:rPr lang="en-GB" sz="1800" dirty="0" smtClean="0"/>
              <a:t> </a:t>
            </a:r>
            <a:r>
              <a:rPr lang="en-GB" sz="1800" dirty="0" err="1" smtClean="0"/>
              <a:t>drwy</a:t>
            </a:r>
            <a:r>
              <a:rPr lang="en-GB" sz="1800" dirty="0" smtClean="0"/>
              <a:t> </a:t>
            </a:r>
            <a:r>
              <a:rPr lang="en-GB" sz="1800" dirty="0" err="1" smtClean="0"/>
              <a:t>gyfrifo’r</a:t>
            </a:r>
            <a:r>
              <a:rPr lang="en-GB" sz="1800" dirty="0" smtClean="0"/>
              <a:t> </a:t>
            </a:r>
            <a:r>
              <a:rPr lang="en-GB" sz="1800" dirty="0" err="1" smtClean="0"/>
              <a:t>effaith</a:t>
            </a:r>
            <a:r>
              <a:rPr lang="en-GB" sz="1800" dirty="0" smtClean="0"/>
              <a:t> </a:t>
            </a:r>
            <a:r>
              <a:rPr lang="en-GB" sz="1800" dirty="0" err="1" smtClean="0"/>
              <a:t>ar</a:t>
            </a:r>
            <a:r>
              <a:rPr lang="en-GB" sz="1800" dirty="0" smtClean="0"/>
              <a:t> </a:t>
            </a:r>
            <a:r>
              <a:rPr lang="en-GB" sz="1800" dirty="0" err="1" smtClean="0"/>
              <a:t>eu</a:t>
            </a:r>
            <a:r>
              <a:rPr lang="en-GB" sz="1800" dirty="0" smtClean="0"/>
              <a:t> </a:t>
            </a:r>
            <a:r>
              <a:rPr lang="en-GB" sz="1800" dirty="0" err="1" smtClean="0"/>
              <a:t>biliau</a:t>
            </a:r>
            <a:endParaRPr lang="en-GB" sz="3200" dirty="0">
              <a:solidFill>
                <a:schemeClr val="accent6"/>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50365">
            <a:off x="445587" y="4905764"/>
            <a:ext cx="1071525" cy="152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00119">
            <a:off x="1257011" y="4950081"/>
            <a:ext cx="1152128" cy="162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be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610" y="1412776"/>
            <a:ext cx="1800200" cy="6780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54132"/>
          <a:stretch/>
        </p:blipFill>
        <p:spPr bwMode="auto">
          <a:xfrm>
            <a:off x="7268349" y="2090852"/>
            <a:ext cx="1232038"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1" descr="Image result for flexis proj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3" descr="Image result for flexis proje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5" descr="Image result for flexis projec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7" descr="Image result for flexis projec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1" descr="Image result for western power distribution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3" descr="Image result for western power distribution 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5" descr="Image result for western power distribution log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Content Placeholder 2"/>
          <p:cNvSpPr txBox="1">
            <a:spLocks/>
          </p:cNvSpPr>
          <p:nvPr/>
        </p:nvSpPr>
        <p:spPr>
          <a:xfrm>
            <a:off x="2627784" y="4653136"/>
            <a:ext cx="6459199" cy="1769443"/>
          </a:xfrm>
          <a:prstGeom prst="rect">
            <a:avLst/>
          </a:prstGeom>
        </p:spPr>
        <p:txBody>
          <a:bodyPr vert="horz" lIns="91440" tIns="45720" rIns="91440" bIns="45720" rtlCol="0">
            <a:no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err="1"/>
              <a:t>Cyhoeddiadau</a:t>
            </a:r>
            <a:endParaRPr lang="en-GB" sz="1800" dirty="0"/>
          </a:p>
          <a:p>
            <a:r>
              <a:rPr lang="en-GB" sz="1800" dirty="0" err="1"/>
              <a:t>Wedi</a:t>
            </a:r>
            <a:r>
              <a:rPr lang="en-GB" sz="1800" dirty="0"/>
              <a:t> </a:t>
            </a:r>
            <a:r>
              <a:rPr lang="en-GB" sz="1800" dirty="0" err="1"/>
              <a:t>creu</a:t>
            </a:r>
            <a:r>
              <a:rPr lang="en-GB" sz="1800" dirty="0"/>
              <a:t> </a:t>
            </a:r>
            <a:r>
              <a:rPr lang="en-GB" sz="1800" dirty="0" err="1"/>
              <a:t>llyfryn</a:t>
            </a:r>
            <a:r>
              <a:rPr lang="en-GB" sz="1800" dirty="0"/>
              <a:t> </a:t>
            </a:r>
            <a:r>
              <a:rPr lang="en-GB" sz="1800" dirty="0" err="1"/>
              <a:t>cysylltiadau</a:t>
            </a:r>
            <a:r>
              <a:rPr lang="en-GB" sz="1800" dirty="0"/>
              <a:t> </a:t>
            </a:r>
            <a:r>
              <a:rPr lang="en-GB" sz="1800" dirty="0" err="1"/>
              <a:t>nwy</a:t>
            </a:r>
            <a:r>
              <a:rPr lang="en-GB" sz="1800" dirty="0"/>
              <a:t> </a:t>
            </a:r>
            <a:r>
              <a:rPr lang="en-GB" sz="1800" dirty="0" err="1"/>
              <a:t>gwyrdd</a:t>
            </a:r>
            <a:r>
              <a:rPr lang="en-GB" sz="1800" dirty="0"/>
              <a:t> </a:t>
            </a:r>
            <a:r>
              <a:rPr lang="en-GB" sz="1800" dirty="0" err="1"/>
              <a:t>newydd</a:t>
            </a:r>
            <a:r>
              <a:rPr lang="en-GB" sz="1800" dirty="0"/>
              <a:t> </a:t>
            </a:r>
            <a:r>
              <a:rPr lang="en-GB" sz="1800" dirty="0" err="1"/>
              <a:t>i</a:t>
            </a:r>
            <a:r>
              <a:rPr lang="en-GB" sz="1800" dirty="0"/>
              <a:t> </a:t>
            </a:r>
            <a:r>
              <a:rPr lang="en-GB" sz="1800" dirty="0" err="1"/>
              <a:t>helpu</a:t>
            </a:r>
            <a:r>
              <a:rPr lang="en-GB" sz="1800" dirty="0"/>
              <a:t> </a:t>
            </a:r>
            <a:r>
              <a:rPr lang="en-GB" sz="1800" dirty="0" err="1"/>
              <a:t>i</a:t>
            </a:r>
            <a:r>
              <a:rPr lang="en-GB" sz="1800" dirty="0"/>
              <a:t> </a:t>
            </a:r>
            <a:r>
              <a:rPr lang="en-GB" sz="1800" dirty="0" err="1"/>
              <a:t>wneud</a:t>
            </a:r>
            <a:r>
              <a:rPr lang="en-GB" sz="1800" dirty="0"/>
              <a:t> y broses o </a:t>
            </a:r>
            <a:r>
              <a:rPr lang="en-GB" sz="1800" dirty="0" err="1"/>
              <a:t>ymgeisio’n</a:t>
            </a:r>
            <a:r>
              <a:rPr lang="en-GB" sz="1800" dirty="0"/>
              <a:t> haws</a:t>
            </a:r>
          </a:p>
          <a:p>
            <a:r>
              <a:rPr lang="en-GB" sz="1800" dirty="0" err="1"/>
              <a:t>Wedi</a:t>
            </a:r>
            <a:r>
              <a:rPr lang="en-GB" sz="1800" dirty="0"/>
              <a:t> </a:t>
            </a:r>
            <a:r>
              <a:rPr lang="en-GB" sz="1800" dirty="0" err="1"/>
              <a:t>cynhyrchu</a:t>
            </a:r>
            <a:r>
              <a:rPr lang="en-GB" sz="1800" dirty="0"/>
              <a:t> </a:t>
            </a:r>
            <a:r>
              <a:rPr lang="en-GB" sz="1800" dirty="0" err="1"/>
              <a:t>papur</a:t>
            </a:r>
            <a:r>
              <a:rPr lang="en-GB" sz="1800" dirty="0"/>
              <a:t> </a:t>
            </a:r>
            <a:r>
              <a:rPr lang="en-GB" sz="1800" dirty="0" err="1"/>
              <a:t>sy’n</a:t>
            </a:r>
            <a:r>
              <a:rPr lang="en-GB" sz="1800" dirty="0"/>
              <a:t> </a:t>
            </a:r>
            <a:r>
              <a:rPr lang="en-GB" sz="1800" dirty="0" err="1"/>
              <a:t>disgrifio’r</a:t>
            </a:r>
            <a:r>
              <a:rPr lang="en-GB" sz="1800" dirty="0"/>
              <a:t> </a:t>
            </a:r>
            <a:r>
              <a:rPr lang="en-GB" sz="1800" dirty="0" err="1"/>
              <a:t>ffordd</a:t>
            </a:r>
            <a:r>
              <a:rPr lang="en-GB" sz="1800" dirty="0"/>
              <a:t> at </a:t>
            </a:r>
            <a:r>
              <a:rPr lang="en-GB" sz="1800" dirty="0" err="1"/>
              <a:t>ynni</a:t>
            </a:r>
            <a:r>
              <a:rPr lang="en-GB" sz="1800" dirty="0"/>
              <a:t> </a:t>
            </a:r>
            <a:r>
              <a:rPr lang="en-GB" sz="1800" dirty="0" err="1"/>
              <a:t>gwyrdd</a:t>
            </a:r>
            <a:endParaRPr lang="en-GB" sz="1800" dirty="0">
              <a:solidFill>
                <a:schemeClr val="accent6"/>
              </a:solidFill>
            </a:endParaRPr>
          </a:p>
        </p:txBody>
      </p:sp>
      <p:sp>
        <p:nvSpPr>
          <p:cNvPr id="21" name="Title 1"/>
          <p:cNvSpPr txBox="1">
            <a:spLocks/>
          </p:cNvSpPr>
          <p:nvPr/>
        </p:nvSpPr>
        <p:spPr>
          <a:xfrm>
            <a:off x="442210" y="529828"/>
            <a:ext cx="8229600" cy="594916"/>
          </a:xfrm>
          <a:prstGeom prst="rect">
            <a:avLst/>
          </a:prstGeom>
        </p:spPr>
        <p:txBody>
          <a:bodyPr vert="horz" lIns="91440" tIns="45720" rIns="91440" bIns="45720" rtlCol="0" anchor="ctr">
            <a:normAutofit fontScale="70000" lnSpcReduction="20000"/>
          </a:bodyPr>
          <a:lstStyle>
            <a:lvl1pPr algn="l" defTabSz="914400" rtl="0" eaLnBrk="1" latinLnBrk="0" hangingPunct="1">
              <a:spcBef>
                <a:spcPct val="0"/>
              </a:spcBef>
              <a:buNone/>
              <a:defRPr sz="3200" kern="1200">
                <a:solidFill>
                  <a:schemeClr val="bg1"/>
                </a:solidFill>
                <a:latin typeface="Arial"/>
                <a:ea typeface="+mj-ea"/>
                <a:cs typeface="+mj-cs"/>
              </a:defRPr>
            </a:lvl1pPr>
          </a:lstStyle>
          <a:p>
            <a:r>
              <a:rPr lang="en-GB" sz="2800" dirty="0" err="1"/>
              <a:t>Dyfodol</a:t>
            </a:r>
            <a:r>
              <a:rPr lang="en-GB" sz="2800" dirty="0"/>
              <a:t> o </a:t>
            </a:r>
            <a:r>
              <a:rPr lang="en-GB" sz="2800" dirty="0" err="1"/>
              <a:t>garbon</a:t>
            </a:r>
            <a:r>
              <a:rPr lang="en-GB" sz="2800" dirty="0"/>
              <a:t> is a </a:t>
            </a:r>
            <a:r>
              <a:rPr lang="en-GB" sz="2800" dirty="0" err="1"/>
              <a:t>Chyfarfod</a:t>
            </a:r>
            <a:r>
              <a:rPr lang="en-GB" sz="2800" dirty="0"/>
              <a:t> </a:t>
            </a:r>
            <a:r>
              <a:rPr lang="en-GB" sz="2800" dirty="0" err="1"/>
              <a:t>â’r</a:t>
            </a:r>
            <a:r>
              <a:rPr lang="en-GB" sz="2800" dirty="0"/>
              <a:t> </a:t>
            </a:r>
            <a:r>
              <a:rPr lang="en-GB" sz="2800" dirty="0" err="1"/>
              <a:t>galw</a:t>
            </a:r>
            <a:r>
              <a:rPr lang="en-GB" sz="2800" dirty="0"/>
              <a:t> </a:t>
            </a:r>
            <a:r>
              <a:rPr lang="en-GB" sz="2800" dirty="0" err="1"/>
              <a:t>yn</a:t>
            </a:r>
            <a:r>
              <a:rPr lang="en-GB" sz="2800" dirty="0"/>
              <a:t> y </a:t>
            </a:r>
            <a:r>
              <a:rPr lang="en-GB" sz="2800" dirty="0" err="1"/>
              <a:t>dyfodol</a:t>
            </a:r>
            <a:r>
              <a:rPr lang="en-GB" sz="2800" dirty="0"/>
              <a:t> – </a:t>
            </a:r>
            <a:r>
              <a:rPr lang="en-GB" sz="2800" dirty="0" err="1"/>
              <a:t>yr</a:t>
            </a:r>
            <a:r>
              <a:rPr lang="en-GB" sz="2800" dirty="0"/>
              <a:t> </a:t>
            </a:r>
            <a:r>
              <a:rPr lang="en-GB" sz="2800" dirty="0" err="1"/>
              <a:t>hyn</a:t>
            </a:r>
            <a:r>
              <a:rPr lang="en-GB" sz="2800" dirty="0"/>
              <a:t> a </a:t>
            </a:r>
            <a:r>
              <a:rPr lang="en-GB" sz="2800" dirty="0" err="1"/>
              <a:t>wnaethom</a:t>
            </a:r>
            <a:r>
              <a:rPr lang="en-GB" sz="2800" dirty="0"/>
              <a:t> </a:t>
            </a:r>
            <a:r>
              <a:rPr lang="en-GB" sz="2800" dirty="0" err="1"/>
              <a:t>ni</a:t>
            </a:r>
            <a:endParaRPr lang="en-GB" sz="2800" dirty="0"/>
          </a:p>
        </p:txBody>
      </p:sp>
    </p:spTree>
    <p:extLst>
      <p:ext uri="{BB962C8B-B14F-4D97-AF65-F5344CB8AC3E}">
        <p14:creationId xmlns:p14="http://schemas.microsoft.com/office/powerpoint/2010/main" val="97039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115318"/>
            <a:ext cx="8229600" cy="594916"/>
          </a:xfrm>
        </p:spPr>
        <p:txBody>
          <a:bodyPr/>
          <a:lstStyle/>
          <a:p>
            <a:r>
              <a:rPr lang="en-GB" dirty="0"/>
              <a:t>Events and communications	</a:t>
            </a:r>
          </a:p>
        </p:txBody>
      </p:sp>
      <p:sp>
        <p:nvSpPr>
          <p:cNvPr id="3" name="Content Placeholder 2"/>
          <p:cNvSpPr>
            <a:spLocks noGrp="1"/>
          </p:cNvSpPr>
          <p:nvPr>
            <p:ph idx="1"/>
          </p:nvPr>
        </p:nvSpPr>
        <p:spPr>
          <a:xfrm>
            <a:off x="457200" y="1268760"/>
            <a:ext cx="8435280" cy="4680520"/>
          </a:xfrm>
        </p:spPr>
        <p:txBody>
          <a:bodyPr>
            <a:noAutofit/>
          </a:bodyPr>
          <a:lstStyle/>
          <a:p>
            <a:pPr lvl="0"/>
            <a:r>
              <a:rPr lang="en-GB" sz="2000" dirty="0" err="1" smtClean="0"/>
              <a:t>Cydweithio</a:t>
            </a:r>
            <a:endParaRPr lang="en-GB" sz="2000" dirty="0"/>
          </a:p>
          <a:p>
            <a:pPr marL="0" lvl="0" indent="0">
              <a:buNone/>
            </a:pPr>
            <a:r>
              <a:rPr lang="en-GB" sz="2000" dirty="0" smtClean="0"/>
              <a:t>              </a:t>
            </a:r>
            <a:r>
              <a:rPr lang="en-GB" sz="2000" dirty="0"/>
              <a:t>-  </a:t>
            </a:r>
            <a:r>
              <a:rPr lang="en-GB" sz="2000" dirty="0" err="1"/>
              <a:t>Yn</a:t>
            </a:r>
            <a:r>
              <a:rPr lang="en-GB" sz="2000" dirty="0"/>
              <a:t> </a:t>
            </a:r>
            <a:r>
              <a:rPr lang="en-GB" sz="2000" dirty="0" err="1"/>
              <a:t>ymwneud</a:t>
            </a:r>
            <a:r>
              <a:rPr lang="en-GB" sz="2000" dirty="0"/>
              <a:t> </a:t>
            </a:r>
            <a:r>
              <a:rPr lang="en-GB" sz="2000" dirty="0" err="1"/>
              <a:t>a’r</a:t>
            </a:r>
            <a:r>
              <a:rPr lang="en-GB" sz="2000" dirty="0"/>
              <a:t> </a:t>
            </a:r>
            <a:r>
              <a:rPr lang="en-GB" sz="2000" dirty="0" err="1"/>
              <a:t>Prosiect</a:t>
            </a:r>
            <a:r>
              <a:rPr lang="en-GB" sz="2000" dirty="0"/>
              <a:t> </a:t>
            </a:r>
            <a:r>
              <a:rPr lang="en-GB" sz="2000" dirty="0" err="1"/>
              <a:t>Flexis</a:t>
            </a:r>
            <a:r>
              <a:rPr lang="en-GB" sz="2000" dirty="0"/>
              <a:t> </a:t>
            </a:r>
            <a:r>
              <a:rPr lang="en-GB" sz="2000" dirty="0" err="1"/>
              <a:t>yng</a:t>
            </a:r>
            <a:r>
              <a:rPr lang="en-GB" sz="2000" dirty="0"/>
              <a:t> </a:t>
            </a:r>
            <a:r>
              <a:rPr lang="en-GB" sz="2000" dirty="0" err="1" smtClean="0"/>
              <a:t>Nghymru</a:t>
            </a:r>
            <a:r>
              <a:rPr lang="en-GB" sz="2000" dirty="0" smtClean="0"/>
              <a:t> </a:t>
            </a:r>
            <a:endParaRPr lang="en-GB" sz="2000" dirty="0"/>
          </a:p>
          <a:p>
            <a:pPr lvl="0"/>
            <a:r>
              <a:rPr lang="en-GB" sz="2000" dirty="0" err="1"/>
              <a:t>prosiect</a:t>
            </a:r>
            <a:r>
              <a:rPr lang="en-GB" sz="2000" dirty="0"/>
              <a:t> â </a:t>
            </a:r>
            <a:r>
              <a:rPr lang="en-GB" sz="2000" dirty="0" err="1"/>
              <a:t>chyllid</a:t>
            </a:r>
            <a:r>
              <a:rPr lang="en-GB" sz="2000" dirty="0"/>
              <a:t> </a:t>
            </a:r>
            <a:r>
              <a:rPr lang="en-GB" sz="2000" dirty="0" err="1" smtClean="0"/>
              <a:t>Ewropeaidd</a:t>
            </a:r>
            <a:r>
              <a:rPr lang="en-GB" sz="2400" dirty="0"/>
              <a:t> </a:t>
            </a:r>
            <a:r>
              <a:rPr lang="en-GB" sz="2000" dirty="0" smtClean="0"/>
              <a:t>o </a:t>
            </a:r>
            <a:r>
              <a:rPr lang="en-GB" sz="2000" dirty="0"/>
              <a:t>£25 </a:t>
            </a:r>
            <a:r>
              <a:rPr lang="en-GB" sz="2000" dirty="0" err="1"/>
              <a:t>miliwn</a:t>
            </a:r>
            <a:r>
              <a:rPr lang="en-GB" sz="2000" dirty="0"/>
              <a:t> </a:t>
            </a:r>
            <a:r>
              <a:rPr lang="en-GB" sz="2000" dirty="0" err="1"/>
              <a:t>yn</a:t>
            </a:r>
            <a:r>
              <a:rPr lang="en-GB" sz="2000" dirty="0"/>
              <a:t> </a:t>
            </a:r>
            <a:r>
              <a:rPr lang="en-GB" sz="2000" dirty="0" err="1" smtClean="0"/>
              <a:t>cynnwys</a:t>
            </a:r>
            <a:r>
              <a:rPr lang="en-GB" sz="2400" dirty="0"/>
              <a:t> </a:t>
            </a:r>
            <a:r>
              <a:rPr lang="en-GB" sz="2000" dirty="0" smtClean="0"/>
              <a:t>academia</a:t>
            </a:r>
            <a:r>
              <a:rPr lang="en-GB" sz="2000" dirty="0"/>
              <a:t>, </a:t>
            </a:r>
            <a:r>
              <a:rPr lang="en-GB" sz="2000" dirty="0" err="1"/>
              <a:t>llywodraeth</a:t>
            </a:r>
            <a:r>
              <a:rPr lang="en-GB" sz="2000" dirty="0"/>
              <a:t> </a:t>
            </a:r>
            <a:r>
              <a:rPr lang="en-GB" sz="2000" dirty="0" err="1"/>
              <a:t>leol</a:t>
            </a:r>
            <a:r>
              <a:rPr lang="en-GB" sz="2000" dirty="0"/>
              <a:t> </a:t>
            </a:r>
            <a:r>
              <a:rPr lang="en-GB" sz="2000" dirty="0" smtClean="0"/>
              <a:t>a</a:t>
            </a:r>
            <a:r>
              <a:rPr lang="en-GB" sz="2400" dirty="0"/>
              <a:t> </a:t>
            </a:r>
            <a:r>
              <a:rPr lang="en-GB" sz="2000" dirty="0" err="1" smtClean="0"/>
              <a:t>busnes</a:t>
            </a:r>
            <a:r>
              <a:rPr lang="en-GB" sz="2000" dirty="0" smtClean="0"/>
              <a:t> </a:t>
            </a:r>
            <a:endParaRPr lang="en-GB" sz="2400" dirty="0"/>
          </a:p>
          <a:p>
            <a:pPr lvl="0"/>
            <a:r>
              <a:rPr lang="en-GB" sz="2000" dirty="0" err="1"/>
              <a:t>edrych</a:t>
            </a:r>
            <a:r>
              <a:rPr lang="en-GB" sz="2000" dirty="0"/>
              <a:t> </a:t>
            </a:r>
            <a:r>
              <a:rPr lang="en-GB" sz="2000" dirty="0" err="1"/>
              <a:t>ar</a:t>
            </a:r>
            <a:r>
              <a:rPr lang="en-GB" sz="2000" dirty="0"/>
              <a:t> </a:t>
            </a:r>
            <a:r>
              <a:rPr lang="en-GB" sz="2000" dirty="0" err="1"/>
              <a:t>ddatblygiad</a:t>
            </a:r>
            <a:r>
              <a:rPr lang="en-GB" sz="2000" dirty="0"/>
              <a:t> </a:t>
            </a:r>
            <a:r>
              <a:rPr lang="en-GB" sz="2000" dirty="0" err="1" smtClean="0"/>
              <a:t>systemau</a:t>
            </a:r>
            <a:r>
              <a:rPr lang="en-GB" sz="2400" dirty="0"/>
              <a:t> </a:t>
            </a:r>
            <a:r>
              <a:rPr lang="en-GB" sz="2000" dirty="0" err="1" smtClean="0"/>
              <a:t>dosbarth</a:t>
            </a:r>
            <a:r>
              <a:rPr lang="en-GB" sz="2000" dirty="0" smtClean="0"/>
              <a:t> </a:t>
            </a:r>
            <a:r>
              <a:rPr lang="en-GB" sz="2000" dirty="0" err="1"/>
              <a:t>ynni</a:t>
            </a:r>
            <a:r>
              <a:rPr lang="en-GB" sz="2000" dirty="0"/>
              <a:t> call</a:t>
            </a:r>
            <a:endParaRPr lang="en-GB" sz="2400" dirty="0"/>
          </a:p>
          <a:p>
            <a:pPr lvl="1"/>
            <a:r>
              <a:rPr lang="en-GB" sz="1800" dirty="0" err="1"/>
              <a:t>Gweithio</a:t>
            </a:r>
            <a:r>
              <a:rPr lang="en-GB" sz="1800" dirty="0"/>
              <a:t> â Western Power Distribution </a:t>
            </a:r>
            <a:r>
              <a:rPr lang="en-GB" sz="1800" dirty="0" err="1"/>
              <a:t>ar</a:t>
            </a:r>
            <a:r>
              <a:rPr lang="en-GB" sz="1800" dirty="0"/>
              <a:t> y </a:t>
            </a:r>
            <a:r>
              <a:rPr lang="en-GB" sz="1800" dirty="0" err="1"/>
              <a:t>prosiect</a:t>
            </a:r>
            <a:r>
              <a:rPr lang="en-GB" sz="1800" dirty="0"/>
              <a:t> RHYDDID</a:t>
            </a:r>
          </a:p>
          <a:p>
            <a:pPr lvl="2"/>
            <a:r>
              <a:rPr lang="en-GB" sz="1600" dirty="0" err="1"/>
              <a:t>prosiect</a:t>
            </a:r>
            <a:r>
              <a:rPr lang="en-GB" sz="1600" dirty="0"/>
              <a:t> </a:t>
            </a:r>
            <a:r>
              <a:rPr lang="en-GB" sz="1600" dirty="0" err="1"/>
              <a:t>arloesol</a:t>
            </a:r>
            <a:r>
              <a:rPr lang="en-GB" sz="1600" dirty="0"/>
              <a:t> o £5m </a:t>
            </a:r>
          </a:p>
          <a:p>
            <a:pPr lvl="2"/>
            <a:r>
              <a:rPr lang="en-GB" sz="1600" dirty="0" err="1"/>
              <a:t>delio</a:t>
            </a:r>
            <a:r>
              <a:rPr lang="en-GB" sz="1600" dirty="0"/>
              <a:t> â </a:t>
            </a:r>
            <a:r>
              <a:rPr lang="en-GB" sz="1600" dirty="0" err="1"/>
              <a:t>rhwystr</a:t>
            </a:r>
            <a:r>
              <a:rPr lang="en-GB" sz="1600" dirty="0"/>
              <a:t> </a:t>
            </a:r>
            <a:r>
              <a:rPr lang="en-GB" sz="1600" dirty="0" err="1"/>
              <a:t>dangosol</a:t>
            </a:r>
            <a:r>
              <a:rPr lang="en-GB" sz="1600" dirty="0"/>
              <a:t> </a:t>
            </a:r>
            <a:r>
              <a:rPr lang="en-GB" sz="1600" dirty="0" err="1"/>
              <a:t>i</a:t>
            </a:r>
            <a:r>
              <a:rPr lang="en-GB" sz="1600" dirty="0"/>
              <a:t> </a:t>
            </a:r>
            <a:r>
              <a:rPr lang="en-GB" sz="1600" dirty="0" err="1"/>
              <a:t>fabwysiad</a:t>
            </a:r>
            <a:r>
              <a:rPr lang="en-GB" sz="1600" dirty="0"/>
              <a:t>  </a:t>
            </a:r>
            <a:r>
              <a:rPr lang="en-GB" sz="1600" dirty="0" err="1"/>
              <a:t>gwresogi</a:t>
            </a:r>
            <a:r>
              <a:rPr lang="en-GB" sz="1600" dirty="0"/>
              <a:t> hybrid carbon </a:t>
            </a:r>
            <a:r>
              <a:rPr lang="en-GB" sz="1600" dirty="0" err="1"/>
              <a:t>isel</a:t>
            </a:r>
            <a:r>
              <a:rPr lang="en-GB" sz="1600" dirty="0"/>
              <a:t> </a:t>
            </a:r>
            <a:r>
              <a:rPr lang="en-GB" sz="1600" dirty="0" err="1"/>
              <a:t>newydd</a:t>
            </a:r>
            <a:r>
              <a:rPr lang="en-GB" sz="1600" dirty="0"/>
              <a:t> </a:t>
            </a:r>
          </a:p>
          <a:p>
            <a:r>
              <a:rPr lang="en-GB" sz="2000" dirty="0" err="1"/>
              <a:t>gostyngiadau</a:t>
            </a:r>
            <a:r>
              <a:rPr lang="en-GB" sz="2000" dirty="0"/>
              <a:t> carbon </a:t>
            </a:r>
            <a:r>
              <a:rPr lang="en-GB" sz="2000" dirty="0" err="1"/>
              <a:t>oddeutu</a:t>
            </a:r>
            <a:r>
              <a:rPr lang="en-GB" sz="2000" dirty="0"/>
              <a:t> 50%</a:t>
            </a:r>
            <a:endParaRPr lang="en-GB" sz="3600" dirty="0">
              <a:solidFill>
                <a:schemeClr val="accent6"/>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64</a:t>
            </a:fld>
            <a:endParaRPr lang="en-GB"/>
          </a:p>
        </p:txBody>
      </p:sp>
      <p:sp>
        <p:nvSpPr>
          <p:cNvPr id="6" name="AutoShape 11" descr="Image result for flexis proj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3" descr="Image result for flexis proje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5" descr="Image result for flexis projec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7" descr="Image result for flexis projec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3" name="Picture 19" descr="Image result for flexis proj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726" y="5373216"/>
            <a:ext cx="1104429" cy="53110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1" descr="Image result for western power distribution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3" descr="Image result for western power distribution 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5" descr="Image result for western power distribution log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0" name="Picture 2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466"/>
          <a:stretch/>
        </p:blipFill>
        <p:spPr bwMode="auto">
          <a:xfrm>
            <a:off x="5652120" y="5194622"/>
            <a:ext cx="1830139" cy="62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le 1"/>
          <p:cNvSpPr txBox="1">
            <a:spLocks/>
          </p:cNvSpPr>
          <p:nvPr/>
        </p:nvSpPr>
        <p:spPr>
          <a:xfrm>
            <a:off x="442210" y="529828"/>
            <a:ext cx="8229600" cy="594916"/>
          </a:xfrm>
          <a:prstGeom prst="rect">
            <a:avLst/>
          </a:prstGeom>
        </p:spPr>
        <p:txBody>
          <a:bodyPr vert="horz" lIns="91440" tIns="45720" rIns="91440" bIns="45720" rtlCol="0" anchor="ctr">
            <a:normAutofit fontScale="70000" lnSpcReduction="20000"/>
          </a:bodyPr>
          <a:lstStyle>
            <a:lvl1pPr algn="l" defTabSz="914400" rtl="0" eaLnBrk="1" latinLnBrk="0" hangingPunct="1">
              <a:spcBef>
                <a:spcPct val="0"/>
              </a:spcBef>
              <a:buNone/>
              <a:defRPr sz="3200" kern="1200">
                <a:solidFill>
                  <a:schemeClr val="bg1"/>
                </a:solidFill>
                <a:latin typeface="Arial"/>
                <a:ea typeface="+mj-ea"/>
                <a:cs typeface="+mj-cs"/>
              </a:defRPr>
            </a:lvl1pPr>
          </a:lstStyle>
          <a:p>
            <a:r>
              <a:rPr lang="en-GB" sz="2800" dirty="0" err="1"/>
              <a:t>Dyfodol</a:t>
            </a:r>
            <a:r>
              <a:rPr lang="en-GB" sz="2800" dirty="0"/>
              <a:t> carbon is a </a:t>
            </a:r>
            <a:r>
              <a:rPr lang="en-GB" sz="2800" dirty="0" err="1"/>
              <a:t>Chyfarfod</a:t>
            </a:r>
            <a:r>
              <a:rPr lang="en-GB" sz="2800" dirty="0"/>
              <a:t> </a:t>
            </a:r>
            <a:r>
              <a:rPr lang="en-GB" sz="2800" dirty="0" err="1"/>
              <a:t>â’r</a:t>
            </a:r>
            <a:r>
              <a:rPr lang="en-GB" sz="2800" dirty="0"/>
              <a:t> </a:t>
            </a:r>
            <a:r>
              <a:rPr lang="en-GB" sz="2800" dirty="0" err="1"/>
              <a:t>galw</a:t>
            </a:r>
            <a:r>
              <a:rPr lang="en-GB" sz="2800" dirty="0"/>
              <a:t> </a:t>
            </a:r>
            <a:r>
              <a:rPr lang="en-GB" sz="2800" dirty="0" err="1"/>
              <a:t>yn</a:t>
            </a:r>
            <a:r>
              <a:rPr lang="en-GB" sz="2800" dirty="0"/>
              <a:t> y </a:t>
            </a:r>
            <a:r>
              <a:rPr lang="en-GB" sz="2800" dirty="0" err="1"/>
              <a:t>dyfodol</a:t>
            </a:r>
            <a:r>
              <a:rPr lang="en-GB" sz="2800" dirty="0"/>
              <a:t> – </a:t>
            </a:r>
            <a:r>
              <a:rPr lang="en-GB" sz="2800" dirty="0" err="1"/>
              <a:t>yr</a:t>
            </a:r>
            <a:r>
              <a:rPr lang="en-GB" sz="2800" dirty="0"/>
              <a:t> </a:t>
            </a:r>
            <a:r>
              <a:rPr lang="en-GB" sz="2800" dirty="0" err="1"/>
              <a:t>hyn</a:t>
            </a:r>
            <a:r>
              <a:rPr lang="en-GB" sz="2800" dirty="0"/>
              <a:t> a </a:t>
            </a:r>
            <a:r>
              <a:rPr lang="en-GB" sz="2800" dirty="0" err="1"/>
              <a:t>wnaethom</a:t>
            </a:r>
            <a:r>
              <a:rPr lang="en-GB" sz="2800" dirty="0"/>
              <a:t> </a:t>
            </a:r>
            <a:r>
              <a:rPr lang="en-GB" sz="2800" dirty="0" err="1"/>
              <a:t>ni</a:t>
            </a:r>
            <a:endParaRPr lang="en-GB" sz="2800" dirty="0"/>
          </a:p>
        </p:txBody>
      </p:sp>
    </p:spTree>
    <p:extLst>
      <p:ext uri="{BB962C8B-B14F-4D97-AF65-F5344CB8AC3E}">
        <p14:creationId xmlns:p14="http://schemas.microsoft.com/office/powerpoint/2010/main" val="260569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857403"/>
          </a:xfrm>
        </p:spPr>
        <p:txBody>
          <a:bodyPr vert="horz" lIns="91440" tIns="45720" rIns="91440" bIns="45720" rtlCol="0">
            <a:noAutofit/>
          </a:bodyPr>
          <a:lstStyle/>
          <a:p>
            <a:r>
              <a:rPr lang="en-GB" sz="2000" dirty="0" err="1" smtClean="0">
                <a:solidFill>
                  <a:schemeClr val="accent6"/>
                </a:solidFill>
              </a:rPr>
              <a:t>Prosiectau</a:t>
            </a:r>
            <a:r>
              <a:rPr lang="en-GB" sz="2000" dirty="0" smtClean="0">
                <a:solidFill>
                  <a:schemeClr val="accent6"/>
                </a:solidFill>
              </a:rPr>
              <a:t> </a:t>
            </a:r>
            <a:r>
              <a:rPr lang="en-GB" sz="2000" dirty="0" err="1" smtClean="0">
                <a:solidFill>
                  <a:schemeClr val="accent6"/>
                </a:solidFill>
              </a:rPr>
              <a:t>arloesi</a:t>
            </a:r>
            <a:endParaRPr lang="en-GB" sz="2000" dirty="0" smtClean="0">
              <a:solidFill>
                <a:schemeClr val="accent6"/>
              </a:solidFill>
            </a:endParaRPr>
          </a:p>
          <a:p>
            <a:pPr marL="0" indent="0">
              <a:buNone/>
            </a:pPr>
            <a:r>
              <a:rPr lang="en-GB" sz="2000" dirty="0" smtClean="0">
                <a:solidFill>
                  <a:schemeClr val="accent6"/>
                </a:solidFill>
              </a:rPr>
              <a:t>	-</a:t>
            </a:r>
            <a:r>
              <a:rPr lang="en-GB" sz="2000" dirty="0" err="1" smtClean="0">
                <a:solidFill>
                  <a:schemeClr val="accent6"/>
                </a:solidFill>
              </a:rPr>
              <a:t>Cynhyrchiad</a:t>
            </a:r>
            <a:r>
              <a:rPr lang="en-GB" sz="2000" dirty="0" smtClean="0">
                <a:solidFill>
                  <a:schemeClr val="accent6"/>
                </a:solidFill>
              </a:rPr>
              <a:t> </a:t>
            </a:r>
            <a:r>
              <a:rPr lang="en-GB" sz="2000" dirty="0" err="1">
                <a:solidFill>
                  <a:schemeClr val="accent6"/>
                </a:solidFill>
              </a:rPr>
              <a:t>biomethan</a:t>
            </a:r>
            <a:r>
              <a:rPr lang="en-GB" sz="2000" dirty="0">
                <a:solidFill>
                  <a:schemeClr val="accent6"/>
                </a:solidFill>
              </a:rPr>
              <a:t> </a:t>
            </a:r>
            <a:r>
              <a:rPr lang="en-GB" sz="2000" dirty="0" err="1">
                <a:solidFill>
                  <a:schemeClr val="accent6"/>
                </a:solidFill>
              </a:rPr>
              <a:t>yn</a:t>
            </a:r>
            <a:r>
              <a:rPr lang="en-GB" sz="2000" dirty="0">
                <a:solidFill>
                  <a:schemeClr val="accent6"/>
                </a:solidFill>
              </a:rPr>
              <a:t> </a:t>
            </a:r>
            <a:r>
              <a:rPr lang="en-GB" sz="2000" dirty="0" err="1">
                <a:solidFill>
                  <a:schemeClr val="accent6"/>
                </a:solidFill>
              </a:rPr>
              <a:t>fwy</a:t>
            </a:r>
            <a:r>
              <a:rPr lang="en-GB" sz="2000" dirty="0">
                <a:solidFill>
                  <a:schemeClr val="accent6"/>
                </a:solidFill>
              </a:rPr>
              <a:t> </a:t>
            </a:r>
            <a:r>
              <a:rPr lang="en-GB" sz="2000" dirty="0" err="1">
                <a:solidFill>
                  <a:schemeClr val="accent6"/>
                </a:solidFill>
              </a:rPr>
              <a:t>effeithlon</a:t>
            </a:r>
            <a:r>
              <a:rPr lang="en-GB" sz="2000" dirty="0">
                <a:solidFill>
                  <a:schemeClr val="accent6"/>
                </a:solidFill>
              </a:rPr>
              <a:t> </a:t>
            </a:r>
            <a:r>
              <a:rPr lang="en-GB" sz="2000" dirty="0" err="1">
                <a:solidFill>
                  <a:schemeClr val="accent6"/>
                </a:solidFill>
              </a:rPr>
              <a:t>e.e</a:t>
            </a:r>
            <a:r>
              <a:rPr lang="en-GB" sz="2000" dirty="0">
                <a:solidFill>
                  <a:schemeClr val="accent6"/>
                </a:solidFill>
              </a:rPr>
              <a:t>.</a:t>
            </a:r>
          </a:p>
          <a:p>
            <a:r>
              <a:rPr lang="en-GB" sz="2000" dirty="0" err="1" smtClean="0">
                <a:solidFill>
                  <a:schemeClr val="accent6"/>
                </a:solidFill>
              </a:rPr>
              <a:t>Yn</a:t>
            </a:r>
            <a:r>
              <a:rPr lang="en-GB" sz="2000" dirty="0" smtClean="0">
                <a:solidFill>
                  <a:schemeClr val="accent6"/>
                </a:solidFill>
              </a:rPr>
              <a:t> </a:t>
            </a:r>
            <a:r>
              <a:rPr lang="en-GB" sz="2000" dirty="0" err="1">
                <a:solidFill>
                  <a:schemeClr val="accent6"/>
                </a:solidFill>
              </a:rPr>
              <a:t>rheoledig</a:t>
            </a:r>
            <a:r>
              <a:rPr lang="en-GB" sz="2000" dirty="0">
                <a:solidFill>
                  <a:schemeClr val="accent6"/>
                </a:solidFill>
              </a:rPr>
              <a:t> </a:t>
            </a:r>
            <a:r>
              <a:rPr lang="en-GB" sz="2000" dirty="0" err="1">
                <a:solidFill>
                  <a:schemeClr val="accent6"/>
                </a:solidFill>
              </a:rPr>
              <a:t>fel</a:t>
            </a:r>
            <a:r>
              <a:rPr lang="en-GB" sz="2000" dirty="0">
                <a:solidFill>
                  <a:schemeClr val="accent6"/>
                </a:solidFill>
              </a:rPr>
              <a:t> bod </a:t>
            </a:r>
            <a:r>
              <a:rPr lang="en-GB" sz="2000" dirty="0" err="1">
                <a:solidFill>
                  <a:schemeClr val="accent6"/>
                </a:solidFill>
              </a:rPr>
              <a:t>cynhyrchu’n</a:t>
            </a:r>
            <a:r>
              <a:rPr lang="en-GB" sz="2000" dirty="0">
                <a:solidFill>
                  <a:schemeClr val="accent6"/>
                </a:solidFill>
              </a:rPr>
              <a:t> </a:t>
            </a:r>
            <a:r>
              <a:rPr lang="en-GB" sz="2000" dirty="0" err="1">
                <a:solidFill>
                  <a:schemeClr val="accent6"/>
                </a:solidFill>
              </a:rPr>
              <a:t>dilyn</a:t>
            </a:r>
            <a:r>
              <a:rPr lang="en-GB" sz="2000" dirty="0">
                <a:solidFill>
                  <a:schemeClr val="accent6"/>
                </a:solidFill>
              </a:rPr>
              <a:t> y </a:t>
            </a:r>
            <a:r>
              <a:rPr lang="en-GB" sz="2000" dirty="0" err="1">
                <a:solidFill>
                  <a:schemeClr val="accent6"/>
                </a:solidFill>
              </a:rPr>
              <a:t>galw</a:t>
            </a:r>
            <a:endParaRPr lang="en-GB" sz="2000" dirty="0">
              <a:solidFill>
                <a:schemeClr val="accent6"/>
              </a:solidFill>
            </a:endParaRPr>
          </a:p>
          <a:p>
            <a:r>
              <a:rPr lang="en-GB" sz="2000" dirty="0" smtClean="0">
                <a:solidFill>
                  <a:schemeClr val="accent6"/>
                </a:solidFill>
              </a:rPr>
              <a:t>O </a:t>
            </a:r>
            <a:r>
              <a:rPr lang="en-GB" sz="2000" dirty="0" err="1">
                <a:solidFill>
                  <a:schemeClr val="accent6"/>
                </a:solidFill>
              </a:rPr>
              <a:t>wastraff</a:t>
            </a:r>
            <a:r>
              <a:rPr lang="en-GB" sz="2000" dirty="0">
                <a:solidFill>
                  <a:schemeClr val="accent6"/>
                </a:solidFill>
              </a:rPr>
              <a:t> </a:t>
            </a:r>
            <a:r>
              <a:rPr lang="en-GB" sz="2000" dirty="0" err="1">
                <a:solidFill>
                  <a:schemeClr val="accent6"/>
                </a:solidFill>
              </a:rPr>
              <a:t>bagiau</a:t>
            </a:r>
            <a:r>
              <a:rPr lang="en-GB" sz="2000" dirty="0">
                <a:solidFill>
                  <a:schemeClr val="accent6"/>
                </a:solidFill>
              </a:rPr>
              <a:t> bin</a:t>
            </a:r>
          </a:p>
          <a:p>
            <a:pPr marL="0" indent="0">
              <a:buNone/>
            </a:pPr>
            <a:r>
              <a:rPr lang="en-GB" sz="2000" dirty="0" smtClean="0">
                <a:solidFill>
                  <a:schemeClr val="accent6"/>
                </a:solidFill>
              </a:rPr>
              <a:t>	-</a:t>
            </a:r>
            <a:r>
              <a:rPr lang="en-GB" sz="2000" dirty="0" err="1" smtClean="0">
                <a:solidFill>
                  <a:schemeClr val="accent6"/>
                </a:solidFill>
              </a:rPr>
              <a:t>Prosiectau</a:t>
            </a:r>
            <a:r>
              <a:rPr lang="en-GB" sz="2000" dirty="0" smtClean="0">
                <a:solidFill>
                  <a:schemeClr val="accent6"/>
                </a:solidFill>
              </a:rPr>
              <a:t> </a:t>
            </a:r>
            <a:r>
              <a:rPr lang="en-GB" sz="2000" dirty="0">
                <a:solidFill>
                  <a:schemeClr val="accent6"/>
                </a:solidFill>
              </a:rPr>
              <a:t>hydrogen</a:t>
            </a:r>
          </a:p>
          <a:p>
            <a:pPr marL="0" indent="0">
              <a:buNone/>
            </a:pPr>
            <a:r>
              <a:rPr lang="en-GB" sz="2000" dirty="0" smtClean="0">
                <a:solidFill>
                  <a:schemeClr val="accent6"/>
                </a:solidFill>
              </a:rPr>
              <a:t>	-</a:t>
            </a:r>
            <a:r>
              <a:rPr lang="en-GB" sz="2000" dirty="0" err="1" smtClean="0">
                <a:solidFill>
                  <a:schemeClr val="accent6"/>
                </a:solidFill>
              </a:rPr>
              <a:t>Parhau</a:t>
            </a:r>
            <a:r>
              <a:rPr lang="en-GB" sz="2000" dirty="0" smtClean="0">
                <a:solidFill>
                  <a:schemeClr val="accent6"/>
                </a:solidFill>
              </a:rPr>
              <a:t> </a:t>
            </a:r>
            <a:r>
              <a:rPr lang="en-GB" sz="2000" dirty="0" err="1">
                <a:solidFill>
                  <a:schemeClr val="accent6"/>
                </a:solidFill>
              </a:rPr>
              <a:t>â’r</a:t>
            </a:r>
            <a:r>
              <a:rPr lang="en-GB" sz="2000" dirty="0">
                <a:solidFill>
                  <a:schemeClr val="accent6"/>
                </a:solidFill>
              </a:rPr>
              <a:t> </a:t>
            </a:r>
            <a:r>
              <a:rPr lang="en-GB" sz="2000" dirty="0" err="1">
                <a:solidFill>
                  <a:schemeClr val="accent6"/>
                </a:solidFill>
              </a:rPr>
              <a:t>prosiect</a:t>
            </a:r>
            <a:r>
              <a:rPr lang="en-GB" sz="2000" dirty="0">
                <a:solidFill>
                  <a:schemeClr val="accent6"/>
                </a:solidFill>
              </a:rPr>
              <a:t> </a:t>
            </a:r>
            <a:r>
              <a:rPr lang="en-GB" sz="2000" dirty="0" smtClean="0">
                <a:solidFill>
                  <a:schemeClr val="accent6"/>
                </a:solidFill>
              </a:rPr>
              <a:t>RHYDDID</a:t>
            </a:r>
          </a:p>
          <a:p>
            <a:pPr marL="0" indent="0">
              <a:buNone/>
            </a:pPr>
            <a:r>
              <a:rPr lang="en-GB" sz="2000" dirty="0" smtClean="0">
                <a:solidFill>
                  <a:schemeClr val="accent6"/>
                </a:solidFill>
              </a:rPr>
              <a:t>	-</a:t>
            </a:r>
            <a:r>
              <a:rPr lang="en-GB" sz="2000" dirty="0" err="1" smtClean="0">
                <a:solidFill>
                  <a:schemeClr val="accent6"/>
                </a:solidFill>
              </a:rPr>
              <a:t>Ymgysylltu</a:t>
            </a:r>
            <a:r>
              <a:rPr lang="en-GB" sz="2000" dirty="0" smtClean="0">
                <a:solidFill>
                  <a:schemeClr val="accent6"/>
                </a:solidFill>
              </a:rPr>
              <a:t> </a:t>
            </a:r>
            <a:r>
              <a:rPr lang="en-GB" sz="2000" dirty="0" err="1">
                <a:solidFill>
                  <a:schemeClr val="accent6"/>
                </a:solidFill>
              </a:rPr>
              <a:t>budd-ddeiliaid</a:t>
            </a:r>
            <a:endParaRPr lang="en-GB" sz="2000" dirty="0">
              <a:solidFill>
                <a:schemeClr val="accent6"/>
              </a:solidFill>
            </a:endParaRPr>
          </a:p>
          <a:p>
            <a:pPr marL="0" indent="0">
              <a:buNone/>
            </a:pPr>
            <a:r>
              <a:rPr lang="en-GB" sz="2000" dirty="0" smtClean="0">
                <a:solidFill>
                  <a:schemeClr val="accent6"/>
                </a:solidFill>
              </a:rPr>
              <a:t>	-</a:t>
            </a:r>
            <a:r>
              <a:rPr lang="en-GB" sz="2000" dirty="0" err="1" smtClean="0">
                <a:solidFill>
                  <a:schemeClr val="accent6"/>
                </a:solidFill>
              </a:rPr>
              <a:t>Digwyddiadau</a:t>
            </a:r>
            <a:r>
              <a:rPr lang="en-GB" sz="2000" dirty="0" smtClean="0">
                <a:solidFill>
                  <a:schemeClr val="accent6"/>
                </a:solidFill>
              </a:rPr>
              <a:t> </a:t>
            </a:r>
            <a:r>
              <a:rPr lang="en-GB" sz="2000" dirty="0">
                <a:solidFill>
                  <a:schemeClr val="accent6"/>
                </a:solidFill>
              </a:rPr>
              <a:t>WWU</a:t>
            </a:r>
          </a:p>
          <a:p>
            <a:pPr marL="0" indent="0">
              <a:buNone/>
            </a:pPr>
            <a:r>
              <a:rPr lang="en-GB" sz="2000" dirty="0" smtClean="0">
                <a:solidFill>
                  <a:schemeClr val="accent6"/>
                </a:solidFill>
              </a:rPr>
              <a:t>	-</a:t>
            </a:r>
            <a:r>
              <a:rPr lang="en-GB" sz="2000" dirty="0" err="1" smtClean="0">
                <a:solidFill>
                  <a:schemeClr val="accent6"/>
                </a:solidFill>
              </a:rPr>
              <a:t>Cynadleddau</a:t>
            </a:r>
            <a:endParaRPr lang="en-GB" sz="2000" dirty="0">
              <a:solidFill>
                <a:schemeClr val="accent6"/>
              </a:solidFill>
            </a:endParaRPr>
          </a:p>
          <a:p>
            <a:r>
              <a:rPr lang="en-GB" sz="2000" dirty="0" err="1" smtClean="0">
                <a:solidFill>
                  <a:schemeClr val="accent6"/>
                </a:solidFill>
              </a:rPr>
              <a:t>Cefnogi</a:t>
            </a:r>
            <a:r>
              <a:rPr lang="en-GB" sz="2000" dirty="0" smtClean="0">
                <a:solidFill>
                  <a:schemeClr val="accent6"/>
                </a:solidFill>
              </a:rPr>
              <a:t> </a:t>
            </a:r>
            <a:r>
              <a:rPr lang="en-GB" sz="2000" dirty="0" err="1">
                <a:solidFill>
                  <a:schemeClr val="accent6"/>
                </a:solidFill>
              </a:rPr>
              <a:t>grwpiau</a:t>
            </a:r>
            <a:r>
              <a:rPr lang="en-GB" sz="2000" dirty="0">
                <a:solidFill>
                  <a:schemeClr val="accent6"/>
                </a:solidFill>
              </a:rPr>
              <a:t> </a:t>
            </a:r>
            <a:r>
              <a:rPr lang="en-GB" sz="2000" dirty="0" err="1">
                <a:solidFill>
                  <a:schemeClr val="accent6"/>
                </a:solidFill>
              </a:rPr>
              <a:t>ymchwil</a:t>
            </a:r>
            <a:endParaRPr lang="en-GB" sz="2000" dirty="0">
              <a:solidFill>
                <a:schemeClr val="accent6"/>
              </a:solidFill>
            </a:endParaRPr>
          </a:p>
          <a:p>
            <a:pPr marL="0" indent="0">
              <a:buNone/>
            </a:pPr>
            <a:r>
              <a:rPr lang="en-GB" sz="2000" dirty="0" smtClean="0">
                <a:solidFill>
                  <a:schemeClr val="accent6"/>
                </a:solidFill>
              </a:rPr>
              <a:t>	-Pen-y-</a:t>
            </a:r>
            <a:r>
              <a:rPr lang="en-GB" sz="2000" dirty="0" err="1" smtClean="0">
                <a:solidFill>
                  <a:schemeClr val="accent6"/>
                </a:solidFill>
              </a:rPr>
              <a:t>bont</a:t>
            </a:r>
            <a:r>
              <a:rPr lang="en-GB" sz="2000" dirty="0" smtClean="0">
                <a:solidFill>
                  <a:schemeClr val="accent6"/>
                </a:solidFill>
              </a:rPr>
              <a:t> </a:t>
            </a:r>
            <a:r>
              <a:rPr lang="en-GB" sz="2000" dirty="0" err="1">
                <a:solidFill>
                  <a:schemeClr val="accent6"/>
                </a:solidFill>
              </a:rPr>
              <a:t>ar</a:t>
            </a:r>
            <a:r>
              <a:rPr lang="en-GB" sz="2000" dirty="0">
                <a:solidFill>
                  <a:schemeClr val="accent6"/>
                </a:solidFill>
              </a:rPr>
              <a:t> </a:t>
            </a:r>
            <a:r>
              <a:rPr lang="en-GB" sz="2000" dirty="0" err="1">
                <a:solidFill>
                  <a:schemeClr val="accent6"/>
                </a:solidFill>
              </a:rPr>
              <a:t>Ogwr</a:t>
            </a:r>
            <a:endParaRPr lang="en-GB" sz="2000" dirty="0">
              <a:solidFill>
                <a:schemeClr val="accent6"/>
              </a:solidFill>
            </a:endParaRPr>
          </a:p>
          <a:p>
            <a:pPr marL="0" indent="0">
              <a:buNone/>
            </a:pPr>
            <a:r>
              <a:rPr lang="en-GB" sz="2000" dirty="0" smtClean="0">
                <a:solidFill>
                  <a:schemeClr val="accent6"/>
                </a:solidFill>
              </a:rPr>
              <a:t>	-</a:t>
            </a:r>
            <a:r>
              <a:rPr lang="en-GB" sz="2000" dirty="0" err="1" smtClean="0">
                <a:solidFill>
                  <a:schemeClr val="accent6"/>
                </a:solidFill>
              </a:rPr>
              <a:t>Fflecsis</a:t>
            </a:r>
            <a:endParaRPr lang="en-GB" sz="2000" dirty="0">
              <a:solidFill>
                <a:schemeClr val="accent6"/>
              </a:solidFill>
            </a:endParaRPr>
          </a:p>
          <a:p>
            <a:pPr marL="0" indent="0">
              <a:buNone/>
            </a:pPr>
            <a:r>
              <a:rPr lang="en-GB" sz="2000" dirty="0" smtClean="0">
                <a:solidFill>
                  <a:schemeClr val="accent6"/>
                </a:solidFill>
              </a:rPr>
              <a:t>	-</a:t>
            </a:r>
            <a:r>
              <a:rPr lang="en-GB" sz="2000" dirty="0" err="1" smtClean="0">
                <a:solidFill>
                  <a:schemeClr val="accent6"/>
                </a:solidFill>
              </a:rPr>
              <a:t>Prifysgol</a:t>
            </a:r>
            <a:r>
              <a:rPr lang="en-GB" sz="2000" dirty="0" smtClean="0">
                <a:solidFill>
                  <a:schemeClr val="accent6"/>
                </a:solidFill>
              </a:rPr>
              <a:t> </a:t>
            </a:r>
            <a:r>
              <a:rPr lang="en-GB" sz="2000" dirty="0" err="1">
                <a:solidFill>
                  <a:schemeClr val="accent6"/>
                </a:solidFill>
              </a:rPr>
              <a:t>Caerdydd</a:t>
            </a:r>
            <a:endParaRPr lang="en-GB" sz="2000" dirty="0">
              <a:solidFill>
                <a:schemeClr val="accent6"/>
              </a:solidFill>
            </a:endParaRPr>
          </a:p>
          <a:p>
            <a:endParaRPr lang="en-GB" sz="2000" dirty="0">
              <a:solidFill>
                <a:schemeClr val="accent6"/>
              </a:solidFill>
            </a:endParaRPr>
          </a:p>
          <a:p>
            <a:endParaRPr lang="en-GB" sz="2000" dirty="0">
              <a:solidFill>
                <a:schemeClr val="accent6"/>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65</a:t>
            </a:fld>
            <a:endParaRPr lang="en-GB" dirty="0"/>
          </a:p>
        </p:txBody>
      </p:sp>
      <p:sp>
        <p:nvSpPr>
          <p:cNvPr id="7" name="Title 1"/>
          <p:cNvSpPr txBox="1">
            <a:spLocks/>
          </p:cNvSpPr>
          <p:nvPr/>
        </p:nvSpPr>
        <p:spPr>
          <a:xfrm>
            <a:off x="442210" y="446692"/>
            <a:ext cx="8522278" cy="59491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Arial"/>
                <a:ea typeface="+mj-ea"/>
                <a:cs typeface="+mj-cs"/>
              </a:defRPr>
            </a:lvl1pPr>
          </a:lstStyle>
          <a:p>
            <a:r>
              <a:rPr lang="en-GB" sz="2400" dirty="0" err="1"/>
              <a:t>Dyfodol</a:t>
            </a:r>
            <a:r>
              <a:rPr lang="en-GB" sz="2400" dirty="0"/>
              <a:t> carbon </a:t>
            </a:r>
            <a:r>
              <a:rPr lang="en-GB" sz="2400" dirty="0" err="1"/>
              <a:t>isel</a:t>
            </a:r>
            <a:r>
              <a:rPr lang="en-GB" sz="2400" dirty="0"/>
              <a:t> ac </a:t>
            </a:r>
            <a:r>
              <a:rPr lang="en-GB" sz="2400" dirty="0" err="1"/>
              <a:t>Ateb</a:t>
            </a:r>
            <a:r>
              <a:rPr lang="en-GB" sz="2400" dirty="0"/>
              <a:t> y </a:t>
            </a:r>
            <a:r>
              <a:rPr lang="en-GB" sz="2400" dirty="0" err="1"/>
              <a:t>galw</a:t>
            </a:r>
            <a:r>
              <a:rPr lang="en-GB" sz="2400" dirty="0"/>
              <a:t> </a:t>
            </a:r>
            <a:r>
              <a:rPr lang="en-GB" sz="2400" dirty="0" err="1"/>
              <a:t>yn</a:t>
            </a:r>
            <a:r>
              <a:rPr lang="en-GB" sz="2400" dirty="0"/>
              <a:t> y </a:t>
            </a:r>
            <a:r>
              <a:rPr lang="en-GB" sz="2400" dirty="0" err="1"/>
              <a:t>dyfodol</a:t>
            </a:r>
            <a:r>
              <a:rPr lang="en-GB" sz="2400" dirty="0"/>
              <a:t> – </a:t>
            </a:r>
            <a:r>
              <a:rPr lang="en-GB" sz="2400" dirty="0" err="1"/>
              <a:t>beth</a:t>
            </a:r>
            <a:r>
              <a:rPr lang="en-GB" sz="2400" dirty="0"/>
              <a:t> </a:t>
            </a:r>
            <a:r>
              <a:rPr lang="en-GB" sz="2400" dirty="0" err="1"/>
              <a:t>nesaf</a:t>
            </a:r>
            <a:r>
              <a:rPr lang="en-GB" sz="2400" dirty="0"/>
              <a:t>?</a:t>
            </a: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487" y="3573016"/>
            <a:ext cx="280831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334" y="2116277"/>
            <a:ext cx="1855465" cy="126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01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446692"/>
            <a:ext cx="8594286" cy="594916"/>
          </a:xfrm>
        </p:spPr>
        <p:txBody>
          <a:bodyPr>
            <a:noAutofit/>
          </a:bodyPr>
          <a:lstStyle/>
          <a:p>
            <a:r>
              <a:rPr lang="en-GB" sz="2000" dirty="0" err="1"/>
              <a:t>Cwestiynau</a:t>
            </a:r>
            <a:r>
              <a:rPr lang="en-GB" sz="2000" dirty="0"/>
              <a:t>: </a:t>
            </a:r>
            <a:r>
              <a:rPr lang="en-GB" sz="2000" dirty="0" err="1"/>
              <a:t>Dyfodol</a:t>
            </a:r>
            <a:r>
              <a:rPr lang="en-GB" sz="2000" dirty="0"/>
              <a:t> carbon is a </a:t>
            </a:r>
            <a:r>
              <a:rPr lang="en-GB" sz="2000" dirty="0" err="1"/>
              <a:t>Chyfarfod</a:t>
            </a:r>
            <a:r>
              <a:rPr lang="en-GB" sz="2000" dirty="0"/>
              <a:t> </a:t>
            </a:r>
            <a:r>
              <a:rPr lang="en-GB" sz="2000" dirty="0" err="1"/>
              <a:t>â’r</a:t>
            </a:r>
            <a:r>
              <a:rPr lang="en-GB" sz="2000" dirty="0"/>
              <a:t> </a:t>
            </a:r>
            <a:r>
              <a:rPr lang="en-GB" sz="2000" dirty="0" err="1"/>
              <a:t>galw</a:t>
            </a:r>
            <a:r>
              <a:rPr lang="en-GB" sz="2000" dirty="0"/>
              <a:t> </a:t>
            </a:r>
            <a:r>
              <a:rPr lang="en-GB" sz="2000" dirty="0" err="1"/>
              <a:t>yn</a:t>
            </a:r>
            <a:r>
              <a:rPr lang="en-GB" sz="2000" dirty="0"/>
              <a:t> y </a:t>
            </a:r>
            <a:r>
              <a:rPr lang="en-GB" sz="2000" dirty="0" err="1"/>
              <a:t>dyfodol</a:t>
            </a:r>
            <a:endParaRPr lang="en-GB" sz="2000" dirty="0"/>
          </a:p>
        </p:txBody>
      </p:sp>
      <p:sp>
        <p:nvSpPr>
          <p:cNvPr id="3" name="Content Placeholder 2"/>
          <p:cNvSpPr>
            <a:spLocks noGrp="1"/>
          </p:cNvSpPr>
          <p:nvPr>
            <p:ph idx="1"/>
          </p:nvPr>
        </p:nvSpPr>
        <p:spPr>
          <a:xfrm>
            <a:off x="539552" y="4077072"/>
            <a:ext cx="8229600" cy="4857403"/>
          </a:xfrm>
        </p:spPr>
        <p:txBody>
          <a:bodyPr>
            <a:normAutofit/>
          </a:bodyPr>
          <a:lstStyle/>
          <a:p>
            <a:pPr marL="0" indent="0">
              <a:buNone/>
            </a:pPr>
            <a:r>
              <a:rPr lang="en-GB" sz="2400" dirty="0">
                <a:solidFill>
                  <a:schemeClr val="tx2"/>
                </a:solidFill>
              </a:rPr>
              <a:t/>
            </a:r>
            <a:br>
              <a:rPr lang="en-GB" sz="2400" dirty="0">
                <a:solidFill>
                  <a:schemeClr val="tx2"/>
                </a:solidFill>
              </a:rPr>
            </a:br>
            <a:r>
              <a:rPr lang="en-GB" sz="2400" dirty="0">
                <a:solidFill>
                  <a:schemeClr val="tx2"/>
                </a:solidFill>
              </a:rPr>
              <a:t/>
            </a:r>
            <a:br>
              <a:rPr lang="en-GB" sz="2400" dirty="0">
                <a:solidFill>
                  <a:schemeClr val="tx2"/>
                </a:solidFill>
              </a:rPr>
            </a:br>
            <a:endParaRPr lang="en-GB" sz="24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66</a:t>
            </a:fld>
            <a:endParaRPr lang="en-GB"/>
          </a:p>
        </p:txBody>
      </p:sp>
      <p:sp>
        <p:nvSpPr>
          <p:cNvPr id="7" name="Oval Callout 6"/>
          <p:cNvSpPr/>
          <p:nvPr/>
        </p:nvSpPr>
        <p:spPr>
          <a:xfrm>
            <a:off x="5657743" y="1202544"/>
            <a:ext cx="3486258" cy="2684424"/>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425952" y="1566974"/>
            <a:ext cx="2304256" cy="1754326"/>
          </a:xfrm>
          <a:prstGeom prst="rect">
            <a:avLst/>
          </a:prstGeom>
          <a:noFill/>
        </p:spPr>
        <p:txBody>
          <a:bodyPr wrap="square" rtlCol="0">
            <a:spAutoFit/>
          </a:bodyPr>
          <a:lstStyle/>
          <a:p>
            <a:r>
              <a:rPr lang="en-GB" dirty="0"/>
              <a:t>Beth </a:t>
            </a:r>
            <a:r>
              <a:rPr lang="en-GB" dirty="0" err="1"/>
              <a:t>ydych</a:t>
            </a:r>
            <a:r>
              <a:rPr lang="en-GB" dirty="0"/>
              <a:t> </a:t>
            </a:r>
            <a:r>
              <a:rPr lang="en-GB" dirty="0" err="1"/>
              <a:t>chi’n</a:t>
            </a:r>
            <a:r>
              <a:rPr lang="en-GB" dirty="0"/>
              <a:t> </a:t>
            </a:r>
            <a:r>
              <a:rPr lang="en-GB" dirty="0" err="1"/>
              <a:t>ei</a:t>
            </a:r>
            <a:r>
              <a:rPr lang="en-GB" dirty="0"/>
              <a:t> </a:t>
            </a:r>
            <a:r>
              <a:rPr lang="en-GB" dirty="0" err="1"/>
              <a:t>feddwl</a:t>
            </a:r>
            <a:r>
              <a:rPr lang="en-GB" dirty="0"/>
              <a:t> </a:t>
            </a:r>
            <a:r>
              <a:rPr lang="en-GB" dirty="0" err="1"/>
              <a:t>o’n</a:t>
            </a:r>
            <a:r>
              <a:rPr lang="en-GB" dirty="0"/>
              <a:t> </a:t>
            </a:r>
            <a:r>
              <a:rPr lang="en-GB" dirty="0" err="1"/>
              <a:t>prosiectau</a:t>
            </a:r>
            <a:r>
              <a:rPr lang="en-GB" dirty="0"/>
              <a:t> </a:t>
            </a:r>
            <a:r>
              <a:rPr lang="en-GB" dirty="0" err="1"/>
              <a:t>arloesi</a:t>
            </a:r>
            <a:r>
              <a:rPr lang="en-GB" dirty="0"/>
              <a:t> </a:t>
            </a:r>
            <a:r>
              <a:rPr lang="en-GB" dirty="0" err="1"/>
              <a:t>arfaethedig</a:t>
            </a:r>
            <a:r>
              <a:rPr lang="en-GB" dirty="0"/>
              <a:t> – </a:t>
            </a:r>
            <a:r>
              <a:rPr lang="en-GB" dirty="0" err="1"/>
              <a:t>ydych</a:t>
            </a:r>
            <a:r>
              <a:rPr lang="en-GB" dirty="0"/>
              <a:t> </a:t>
            </a:r>
            <a:r>
              <a:rPr lang="en-GB" dirty="0" err="1"/>
              <a:t>chi’n</a:t>
            </a:r>
            <a:r>
              <a:rPr lang="en-GB" dirty="0"/>
              <a:t> </a:t>
            </a:r>
            <a:r>
              <a:rPr lang="en-GB" dirty="0" err="1"/>
              <a:t>meddwl</a:t>
            </a:r>
            <a:r>
              <a:rPr lang="en-GB" dirty="0"/>
              <a:t> y </a:t>
            </a:r>
            <a:r>
              <a:rPr lang="en-GB" dirty="0" err="1"/>
              <a:t>dylem</a:t>
            </a:r>
            <a:r>
              <a:rPr lang="en-GB" dirty="0"/>
              <a:t> </a:t>
            </a:r>
            <a:r>
              <a:rPr lang="en-GB" dirty="0" err="1"/>
              <a:t>fod</a:t>
            </a:r>
            <a:r>
              <a:rPr lang="en-GB" dirty="0"/>
              <a:t> </a:t>
            </a:r>
            <a:r>
              <a:rPr lang="en-GB" dirty="0" err="1"/>
              <a:t>yn</a:t>
            </a:r>
            <a:r>
              <a:rPr lang="en-GB" dirty="0"/>
              <a:t> </a:t>
            </a:r>
            <a:r>
              <a:rPr lang="en-GB" dirty="0" err="1"/>
              <a:t>gwneud</a:t>
            </a:r>
            <a:r>
              <a:rPr lang="en-GB" dirty="0"/>
              <a:t> </a:t>
            </a:r>
            <a:r>
              <a:rPr lang="en-GB" dirty="0" err="1"/>
              <a:t>mwy</a:t>
            </a:r>
            <a:r>
              <a:rPr lang="en-GB" dirty="0"/>
              <a:t>?</a:t>
            </a:r>
          </a:p>
        </p:txBody>
      </p:sp>
      <p:sp>
        <p:nvSpPr>
          <p:cNvPr id="9" name="Oval Callout 8"/>
          <p:cNvSpPr/>
          <p:nvPr/>
        </p:nvSpPr>
        <p:spPr>
          <a:xfrm>
            <a:off x="3251270" y="3046957"/>
            <a:ext cx="2880320" cy="1664897"/>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Callout 11"/>
          <p:cNvSpPr/>
          <p:nvPr/>
        </p:nvSpPr>
        <p:spPr>
          <a:xfrm>
            <a:off x="251520" y="1404250"/>
            <a:ext cx="2691776" cy="1859887"/>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79773" y="1734028"/>
            <a:ext cx="2304256" cy="1200329"/>
          </a:xfrm>
          <a:prstGeom prst="rect">
            <a:avLst/>
          </a:prstGeom>
          <a:noFill/>
        </p:spPr>
        <p:txBody>
          <a:bodyPr wrap="square" rtlCol="0">
            <a:spAutoFit/>
          </a:bodyPr>
          <a:lstStyle/>
          <a:p>
            <a:r>
              <a:rPr lang="en-GB" dirty="0"/>
              <a:t>Beth </a:t>
            </a:r>
            <a:r>
              <a:rPr lang="en-GB" dirty="0" err="1"/>
              <a:t>ydych</a:t>
            </a:r>
            <a:r>
              <a:rPr lang="en-GB" dirty="0"/>
              <a:t> </a:t>
            </a:r>
            <a:r>
              <a:rPr lang="en-GB" dirty="0" err="1"/>
              <a:t>chi’n</a:t>
            </a:r>
            <a:r>
              <a:rPr lang="en-GB" dirty="0"/>
              <a:t> </a:t>
            </a:r>
            <a:r>
              <a:rPr lang="en-GB" dirty="0" err="1"/>
              <a:t>ei</a:t>
            </a:r>
            <a:r>
              <a:rPr lang="en-GB" dirty="0"/>
              <a:t> </a:t>
            </a:r>
            <a:r>
              <a:rPr lang="en-GB" dirty="0" err="1"/>
              <a:t>feddwl</a:t>
            </a:r>
            <a:r>
              <a:rPr lang="en-GB" dirty="0"/>
              <a:t> </a:t>
            </a:r>
            <a:r>
              <a:rPr lang="en-GB" dirty="0" err="1"/>
              <a:t>o’r</a:t>
            </a:r>
            <a:r>
              <a:rPr lang="en-GB" dirty="0"/>
              <a:t> </a:t>
            </a:r>
            <a:r>
              <a:rPr lang="en-GB" dirty="0" err="1"/>
              <a:t>hyn</a:t>
            </a:r>
            <a:r>
              <a:rPr lang="en-GB" dirty="0"/>
              <a:t> </a:t>
            </a:r>
            <a:r>
              <a:rPr lang="en-GB" dirty="0" err="1"/>
              <a:t>rydym</a:t>
            </a:r>
            <a:r>
              <a:rPr lang="en-GB" dirty="0"/>
              <a:t> </a:t>
            </a:r>
            <a:r>
              <a:rPr lang="en-GB" dirty="0" err="1"/>
              <a:t>ni</a:t>
            </a:r>
            <a:r>
              <a:rPr lang="en-GB" dirty="0"/>
              <a:t> </a:t>
            </a:r>
            <a:r>
              <a:rPr lang="en-GB" dirty="0" err="1"/>
              <a:t>eisoes</a:t>
            </a:r>
            <a:r>
              <a:rPr lang="en-GB" dirty="0"/>
              <a:t> </a:t>
            </a:r>
            <a:r>
              <a:rPr lang="en-GB" dirty="0" err="1"/>
              <a:t>wedi’i</a:t>
            </a:r>
            <a:r>
              <a:rPr lang="en-GB" dirty="0"/>
              <a:t> </a:t>
            </a:r>
            <a:r>
              <a:rPr lang="en-GB" dirty="0" err="1"/>
              <a:t>wneud</a:t>
            </a:r>
            <a:r>
              <a:rPr lang="en-GB" dirty="0"/>
              <a:t>?</a:t>
            </a:r>
          </a:p>
        </p:txBody>
      </p:sp>
      <p:sp>
        <p:nvSpPr>
          <p:cNvPr id="14" name="Oval Callout 13"/>
          <p:cNvSpPr/>
          <p:nvPr/>
        </p:nvSpPr>
        <p:spPr>
          <a:xfrm>
            <a:off x="5657743" y="4249022"/>
            <a:ext cx="3460845" cy="1666659"/>
          </a:xfrm>
          <a:prstGeom prst="wedgeEllipseCallout">
            <a:avLst/>
          </a:prstGeom>
          <a:solidFill>
            <a:srgbClr val="952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497960" y="4343687"/>
            <a:ext cx="2232248" cy="1477328"/>
          </a:xfrm>
          <a:prstGeom prst="rect">
            <a:avLst/>
          </a:prstGeom>
          <a:noFill/>
        </p:spPr>
        <p:txBody>
          <a:bodyPr wrap="square" rtlCol="0">
            <a:spAutoFit/>
          </a:bodyPr>
          <a:lstStyle/>
          <a:p>
            <a:r>
              <a:rPr lang="en-GB" dirty="0" err="1">
                <a:solidFill>
                  <a:schemeClr val="bg1"/>
                </a:solidFill>
              </a:rPr>
              <a:t>Ydych</a:t>
            </a:r>
            <a:r>
              <a:rPr lang="en-GB" dirty="0">
                <a:solidFill>
                  <a:schemeClr val="bg1"/>
                </a:solidFill>
              </a:rPr>
              <a:t> </a:t>
            </a:r>
            <a:r>
              <a:rPr lang="en-GB" dirty="0" err="1">
                <a:solidFill>
                  <a:schemeClr val="bg1"/>
                </a:solidFill>
              </a:rPr>
              <a:t>chi’n</a:t>
            </a:r>
            <a:r>
              <a:rPr lang="en-GB" dirty="0">
                <a:solidFill>
                  <a:schemeClr val="bg1"/>
                </a:solidFill>
              </a:rPr>
              <a:t> </a:t>
            </a:r>
            <a:r>
              <a:rPr lang="en-GB" dirty="0" err="1">
                <a:solidFill>
                  <a:schemeClr val="bg1"/>
                </a:solidFill>
              </a:rPr>
              <a:t>meddwl</a:t>
            </a:r>
            <a:r>
              <a:rPr lang="en-GB" dirty="0">
                <a:solidFill>
                  <a:schemeClr val="bg1"/>
                </a:solidFill>
              </a:rPr>
              <a:t> </a:t>
            </a:r>
            <a:r>
              <a:rPr lang="en-GB" dirty="0" err="1">
                <a:solidFill>
                  <a:schemeClr val="bg1"/>
                </a:solidFill>
              </a:rPr>
              <a:t>ein</a:t>
            </a:r>
            <a:r>
              <a:rPr lang="en-GB" dirty="0">
                <a:solidFill>
                  <a:schemeClr val="bg1"/>
                </a:solidFill>
              </a:rPr>
              <a:t> bod </a:t>
            </a:r>
            <a:r>
              <a:rPr lang="en-GB" dirty="0" err="1">
                <a:solidFill>
                  <a:schemeClr val="bg1"/>
                </a:solidFill>
              </a:rPr>
              <a:t>â’r</a:t>
            </a:r>
            <a:r>
              <a:rPr lang="en-GB" dirty="0">
                <a:solidFill>
                  <a:schemeClr val="bg1"/>
                </a:solidFill>
              </a:rPr>
              <a:t> </a:t>
            </a:r>
            <a:r>
              <a:rPr lang="en-GB" dirty="0" err="1">
                <a:solidFill>
                  <a:schemeClr val="bg1"/>
                </a:solidFill>
              </a:rPr>
              <a:t>agwedd</a:t>
            </a:r>
            <a:r>
              <a:rPr lang="en-GB" dirty="0">
                <a:solidFill>
                  <a:schemeClr val="bg1"/>
                </a:solidFill>
              </a:rPr>
              <a:t> </a:t>
            </a:r>
            <a:r>
              <a:rPr lang="en-GB" dirty="0" err="1">
                <a:solidFill>
                  <a:schemeClr val="bg1"/>
                </a:solidFill>
              </a:rPr>
              <a:t>briodol</a:t>
            </a:r>
            <a:r>
              <a:rPr lang="en-GB" dirty="0">
                <a:solidFill>
                  <a:schemeClr val="bg1"/>
                </a:solidFill>
              </a:rPr>
              <a:t> </a:t>
            </a:r>
            <a:r>
              <a:rPr lang="en-GB" dirty="0" err="1">
                <a:solidFill>
                  <a:schemeClr val="bg1"/>
                </a:solidFill>
              </a:rPr>
              <a:t>tuag</a:t>
            </a:r>
            <a:r>
              <a:rPr lang="en-GB" dirty="0">
                <a:solidFill>
                  <a:schemeClr val="bg1"/>
                </a:solidFill>
              </a:rPr>
              <a:t> at </a:t>
            </a:r>
            <a:r>
              <a:rPr lang="en-GB" dirty="0" err="1">
                <a:solidFill>
                  <a:schemeClr val="bg1"/>
                </a:solidFill>
              </a:rPr>
              <a:t>ymgysylltu</a:t>
            </a:r>
            <a:r>
              <a:rPr lang="en-GB" dirty="0">
                <a:solidFill>
                  <a:schemeClr val="bg1"/>
                </a:solidFill>
              </a:rPr>
              <a:t> </a:t>
            </a:r>
            <a:r>
              <a:rPr lang="en-GB" dirty="0" err="1">
                <a:solidFill>
                  <a:schemeClr val="bg1"/>
                </a:solidFill>
              </a:rPr>
              <a:t>budd-ddeiliaid</a:t>
            </a:r>
            <a:r>
              <a:rPr lang="en-GB" dirty="0">
                <a:solidFill>
                  <a:schemeClr val="bg1"/>
                </a:solidFill>
              </a:rPr>
              <a:t>?</a:t>
            </a:r>
            <a:endParaRPr lang="en-GB"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593308" y="3321300"/>
            <a:ext cx="2397127" cy="923330"/>
          </a:xfrm>
          <a:prstGeom prst="rect">
            <a:avLst/>
          </a:prstGeom>
          <a:noFill/>
        </p:spPr>
        <p:txBody>
          <a:bodyPr wrap="square" rtlCol="0">
            <a:spAutoFit/>
          </a:bodyPr>
          <a:lstStyle/>
          <a:p>
            <a:r>
              <a:rPr lang="en-GB" dirty="0" err="1"/>
              <a:t>Oes</a:t>
            </a:r>
            <a:r>
              <a:rPr lang="en-GB" dirty="0"/>
              <a:t> </a:t>
            </a:r>
            <a:r>
              <a:rPr lang="en-GB" dirty="0" err="1"/>
              <a:t>yna</a:t>
            </a:r>
            <a:r>
              <a:rPr lang="en-GB" dirty="0"/>
              <a:t> </a:t>
            </a:r>
            <a:r>
              <a:rPr lang="en-GB" dirty="0" err="1"/>
              <a:t>unrhyw</a:t>
            </a:r>
            <a:r>
              <a:rPr lang="en-GB" dirty="0"/>
              <a:t> </a:t>
            </a:r>
            <a:r>
              <a:rPr lang="en-GB" dirty="0" err="1"/>
              <a:t>beth</a:t>
            </a:r>
            <a:r>
              <a:rPr lang="en-GB" dirty="0"/>
              <a:t> </a:t>
            </a:r>
            <a:r>
              <a:rPr lang="en-GB" dirty="0" err="1"/>
              <a:t>arall</a:t>
            </a:r>
            <a:r>
              <a:rPr lang="en-GB" dirty="0"/>
              <a:t> y </a:t>
            </a:r>
            <a:r>
              <a:rPr lang="en-GB" dirty="0" err="1"/>
              <a:t>dylem</a:t>
            </a:r>
            <a:r>
              <a:rPr lang="en-GB" dirty="0"/>
              <a:t> </a:t>
            </a:r>
            <a:r>
              <a:rPr lang="en-GB" dirty="0" err="1"/>
              <a:t>ei</a:t>
            </a:r>
            <a:r>
              <a:rPr lang="en-GB" dirty="0"/>
              <a:t> </a:t>
            </a:r>
            <a:r>
              <a:rPr lang="en-GB" dirty="0" err="1"/>
              <a:t>ystyried</a:t>
            </a:r>
            <a:r>
              <a:rPr lang="en-GB" dirty="0"/>
              <a:t>?</a:t>
            </a:r>
            <a:endParaRPr lang="en-GB" dirty="0">
              <a:solidFill>
                <a:schemeClr val="accent6"/>
              </a:solidFill>
              <a:latin typeface="Arial" panose="020B0604020202020204" pitchFamily="34" charset="0"/>
              <a:cs typeface="Arial" panose="020B0604020202020204" pitchFamily="34" charset="0"/>
            </a:endParaRPr>
          </a:p>
        </p:txBody>
      </p:sp>
      <p:sp>
        <p:nvSpPr>
          <p:cNvPr id="17" name="Oval Callout 16"/>
          <p:cNvSpPr/>
          <p:nvPr/>
        </p:nvSpPr>
        <p:spPr>
          <a:xfrm>
            <a:off x="467544" y="3757620"/>
            <a:ext cx="2952328" cy="1557897"/>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947014" y="3999090"/>
            <a:ext cx="2304256" cy="1015663"/>
          </a:xfrm>
          <a:prstGeom prst="rect">
            <a:avLst/>
          </a:prstGeom>
          <a:noFill/>
        </p:spPr>
        <p:txBody>
          <a:bodyPr wrap="square" rtlCol="0">
            <a:spAutoFit/>
          </a:bodyPr>
          <a:lstStyle/>
          <a:p>
            <a:r>
              <a:rPr lang="en-GB" sz="2000" dirty="0"/>
              <a:t>A </a:t>
            </a:r>
            <a:r>
              <a:rPr lang="en-GB" sz="2000" dirty="0" err="1"/>
              <a:t>ddylem</a:t>
            </a:r>
            <a:r>
              <a:rPr lang="en-GB" sz="2000" dirty="0"/>
              <a:t> </a:t>
            </a:r>
            <a:r>
              <a:rPr lang="en-GB" sz="2000" dirty="0" err="1"/>
              <a:t>ni</a:t>
            </a:r>
            <a:r>
              <a:rPr lang="en-GB" sz="2000" dirty="0"/>
              <a:t> </a:t>
            </a:r>
            <a:r>
              <a:rPr lang="en-GB" sz="2000" dirty="0" err="1"/>
              <a:t>barhau</a:t>
            </a:r>
            <a:r>
              <a:rPr lang="en-GB" sz="2000" dirty="0"/>
              <a:t> </a:t>
            </a:r>
            <a:r>
              <a:rPr lang="en-GB" sz="2000" dirty="0" err="1"/>
              <a:t>i</a:t>
            </a:r>
            <a:r>
              <a:rPr lang="en-GB" sz="2000" dirty="0"/>
              <a:t> </a:t>
            </a:r>
            <a:r>
              <a:rPr lang="en-GB" sz="2000" dirty="0" err="1"/>
              <a:t>ariannu</a:t>
            </a:r>
            <a:r>
              <a:rPr lang="en-GB" sz="2000" dirty="0"/>
              <a:t> a </a:t>
            </a:r>
            <a:r>
              <a:rPr lang="en-GB" sz="2000" dirty="0" err="1"/>
              <a:t>chefnogi</a:t>
            </a:r>
            <a:r>
              <a:rPr lang="en-GB" sz="2000" dirty="0"/>
              <a:t> </a:t>
            </a:r>
            <a:r>
              <a:rPr lang="en-GB" sz="2000" dirty="0" err="1"/>
              <a:t>grwpiau</a:t>
            </a:r>
            <a:r>
              <a:rPr lang="en-GB" sz="2000" dirty="0"/>
              <a:t> </a:t>
            </a:r>
            <a:r>
              <a:rPr lang="en-GB" sz="2000" dirty="0" err="1"/>
              <a:t>ymchwil</a:t>
            </a:r>
            <a:r>
              <a:rPr lang="en-GB" sz="2000" dirty="0"/>
              <a:t>?</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87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67</a:t>
            </a:fld>
            <a:endParaRPr lang="en-GB" dirty="0"/>
          </a:p>
        </p:txBody>
      </p:sp>
      <p:sp>
        <p:nvSpPr>
          <p:cNvPr id="6" name="TextBox 5"/>
          <p:cNvSpPr txBox="1"/>
          <p:nvPr/>
        </p:nvSpPr>
        <p:spPr>
          <a:xfrm>
            <a:off x="1229668" y="2996952"/>
            <a:ext cx="7014740" cy="1200329"/>
          </a:xfrm>
          <a:prstGeom prst="rect">
            <a:avLst/>
          </a:prstGeom>
          <a:noFill/>
        </p:spPr>
        <p:txBody>
          <a:bodyPr wrap="square" rtlCol="0">
            <a:spAutoFit/>
          </a:bodyPr>
          <a:lstStyle/>
          <a:p>
            <a:r>
              <a:rPr lang="en-GB" sz="3600" dirty="0" err="1">
                <a:solidFill>
                  <a:schemeClr val="bg1"/>
                </a:solidFill>
              </a:rPr>
              <a:t>Gweithdy</a:t>
            </a:r>
            <a:r>
              <a:rPr lang="en-GB" sz="3600" dirty="0">
                <a:solidFill>
                  <a:schemeClr val="bg1"/>
                </a:solidFill>
              </a:rPr>
              <a:t> </a:t>
            </a:r>
            <a:r>
              <a:rPr lang="en-GB" sz="3600" dirty="0" err="1">
                <a:solidFill>
                  <a:schemeClr val="bg1"/>
                </a:solidFill>
              </a:rPr>
              <a:t>Pedwar</a:t>
            </a:r>
            <a:r>
              <a:rPr lang="en-GB" sz="3600" dirty="0">
                <a:solidFill>
                  <a:schemeClr val="bg1"/>
                </a:solidFill>
              </a:rPr>
              <a:t>: </a:t>
            </a:r>
            <a:r>
              <a:rPr lang="en-GB" sz="3600" dirty="0" err="1">
                <a:solidFill>
                  <a:schemeClr val="bg1"/>
                </a:solidFill>
              </a:rPr>
              <a:t>Blaenoriaethau</a:t>
            </a:r>
            <a:r>
              <a:rPr lang="en-GB" sz="3600" dirty="0">
                <a:solidFill>
                  <a:schemeClr val="bg1"/>
                </a:solidFill>
              </a:rPr>
              <a:t> </a:t>
            </a:r>
            <a:r>
              <a:rPr lang="en-GB" sz="3600" dirty="0" err="1">
                <a:solidFill>
                  <a:schemeClr val="bg1"/>
                </a:solidFill>
              </a:rPr>
              <a:t>ar</a:t>
            </a:r>
            <a:r>
              <a:rPr lang="en-GB" sz="3600" dirty="0">
                <a:solidFill>
                  <a:schemeClr val="bg1"/>
                </a:solidFill>
              </a:rPr>
              <a:t> </a:t>
            </a:r>
            <a:r>
              <a:rPr lang="en-GB" sz="3600" dirty="0" err="1">
                <a:solidFill>
                  <a:schemeClr val="bg1"/>
                </a:solidFill>
              </a:rPr>
              <a:t>gyfer</a:t>
            </a:r>
            <a:r>
              <a:rPr lang="en-GB" sz="3600" dirty="0">
                <a:solidFill>
                  <a:schemeClr val="bg1"/>
                </a:solidFill>
              </a:rPr>
              <a:t> y </a:t>
            </a:r>
            <a:r>
              <a:rPr lang="en-GB" sz="3600" dirty="0" err="1">
                <a:solidFill>
                  <a:schemeClr val="bg1"/>
                </a:solidFill>
              </a:rPr>
              <a:t>flwyddyn</a:t>
            </a:r>
            <a:r>
              <a:rPr lang="en-GB" sz="3600" dirty="0">
                <a:solidFill>
                  <a:schemeClr val="bg1"/>
                </a:solidFill>
              </a:rPr>
              <a:t> </a:t>
            </a:r>
            <a:r>
              <a:rPr lang="en-GB" sz="3600" dirty="0" err="1">
                <a:solidFill>
                  <a:schemeClr val="bg1"/>
                </a:solidFill>
              </a:rPr>
              <a:t>nesaf</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9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Blaenoriaethau</a:t>
            </a:r>
            <a:r>
              <a:rPr lang="en-GB" sz="2800" dirty="0"/>
              <a:t> 2016/17</a:t>
            </a:r>
          </a:p>
        </p:txBody>
      </p:sp>
      <p:sp>
        <p:nvSpPr>
          <p:cNvPr id="4" name="Slide Number Placeholder 3"/>
          <p:cNvSpPr>
            <a:spLocks noGrp="1"/>
          </p:cNvSpPr>
          <p:nvPr>
            <p:ph type="sldNum" sz="quarter" idx="12"/>
          </p:nvPr>
        </p:nvSpPr>
        <p:spPr/>
        <p:txBody>
          <a:bodyPr/>
          <a:lstStyle/>
          <a:p>
            <a:fld id="{490165BC-DBA7-4530-8926-81165AFC8D69}" type="slidenum">
              <a:rPr lang="en-GB" smtClean="0"/>
              <a:t>68</a:t>
            </a:fld>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6768752" cy="417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8882" y="1543467"/>
            <a:ext cx="8424936" cy="369332"/>
          </a:xfrm>
          <a:prstGeom prst="rect">
            <a:avLst/>
          </a:prstGeom>
        </p:spPr>
        <p:txBody>
          <a:bodyPr vert="horz" lIns="91440" tIns="45720" rIns="91440" bIns="45720" rtlCol="0">
            <a:noAutofit/>
          </a:bodyPr>
          <a:lstStyle>
            <a:lvl1pPr marL="179388" indent="-179388">
              <a:spcBef>
                <a:spcPct val="20000"/>
              </a:spcBef>
              <a:buClr>
                <a:schemeClr val="accent2"/>
              </a:buClr>
              <a:buFont typeface="Arial" panose="020B0604020202020204" pitchFamily="34" charset="0"/>
              <a:buChar char="•"/>
              <a:defRPr>
                <a:solidFill>
                  <a:schemeClr val="accent6"/>
                </a:solidFill>
                <a:latin typeface="Arial"/>
              </a:defRPr>
            </a:lvl1pPr>
            <a:lvl2pPr marL="742950" lvl="1" indent="-285750">
              <a:spcBef>
                <a:spcPct val="20000"/>
              </a:spcBef>
              <a:buClr>
                <a:schemeClr val="accent2"/>
              </a:buClr>
              <a:buFont typeface="Arial" panose="020B0604020202020204" pitchFamily="34" charset="0"/>
              <a:buChar char="–"/>
              <a:defRPr sz="1600">
                <a:solidFill>
                  <a:schemeClr val="accent6"/>
                </a:solidFill>
                <a:latin typeface="Arial"/>
              </a:defRPr>
            </a:lvl2pPr>
            <a:lvl3pPr marL="1143000" lvl="2" indent="-228600">
              <a:spcBef>
                <a:spcPct val="20000"/>
              </a:spcBef>
              <a:buClr>
                <a:schemeClr val="accent2"/>
              </a:buClr>
              <a:buFont typeface="Arial" panose="020B0604020202020204" pitchFamily="34" charset="0"/>
              <a:buChar char="•"/>
              <a:defRPr sz="1400">
                <a:solidFill>
                  <a:schemeClr val="accent6"/>
                </a:solidFill>
                <a:latin typeface="Arial"/>
              </a:defRPr>
            </a:lvl3pPr>
            <a:lvl4pPr marL="1600200" indent="-228600">
              <a:spcBef>
                <a:spcPct val="20000"/>
              </a:spcBef>
              <a:buClr>
                <a:schemeClr val="accent2"/>
              </a:buClr>
              <a:buFont typeface="Arial" panose="020B0604020202020204" pitchFamily="34" charset="0"/>
              <a:buChar char="–"/>
              <a:defRPr>
                <a:solidFill>
                  <a:schemeClr val="accent1"/>
                </a:solidFill>
                <a:latin typeface="Arial"/>
              </a:defRPr>
            </a:lvl4pPr>
            <a:lvl5pPr marL="2057400" indent="-228600">
              <a:spcBef>
                <a:spcPct val="20000"/>
              </a:spcBef>
              <a:buClr>
                <a:schemeClr val="accent2"/>
              </a:buClr>
              <a:buFont typeface="Arial" panose="020B0604020202020204" pitchFamily="34" charset="0"/>
              <a:buChar char="»"/>
              <a:defRPr>
                <a:solidFill>
                  <a:schemeClr val="accent1"/>
                </a:solidFill>
                <a:latin typeface="Aria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err="1"/>
              <a:t>Isod</a:t>
            </a:r>
            <a:r>
              <a:rPr lang="en-GB" dirty="0"/>
              <a:t> </a:t>
            </a:r>
            <a:r>
              <a:rPr lang="en-GB" dirty="0" err="1"/>
              <a:t>mae’r</a:t>
            </a:r>
            <a:r>
              <a:rPr lang="en-GB" dirty="0"/>
              <a:t> </a:t>
            </a:r>
            <a:r>
              <a:rPr lang="en-GB" dirty="0" err="1"/>
              <a:t>drefn</a:t>
            </a:r>
            <a:r>
              <a:rPr lang="en-GB" dirty="0"/>
              <a:t> a </a:t>
            </a:r>
            <a:r>
              <a:rPr lang="en-GB" dirty="0" err="1"/>
              <a:t>roddwyd</a:t>
            </a:r>
            <a:r>
              <a:rPr lang="en-GB" dirty="0"/>
              <a:t> </a:t>
            </a:r>
            <a:r>
              <a:rPr lang="en-GB" dirty="0" err="1"/>
              <a:t>gennych</a:t>
            </a:r>
            <a:r>
              <a:rPr lang="en-GB" dirty="0"/>
              <a:t> chi </a:t>
            </a:r>
            <a:r>
              <a:rPr lang="en-GB" dirty="0" err="1"/>
              <a:t>i’n</a:t>
            </a:r>
            <a:r>
              <a:rPr lang="en-GB" dirty="0"/>
              <a:t> </a:t>
            </a:r>
            <a:r>
              <a:rPr lang="en-GB" dirty="0" err="1"/>
              <a:t>blaenoriaethau</a:t>
            </a:r>
            <a:r>
              <a:rPr lang="en-GB" dirty="0"/>
              <a:t> </a:t>
            </a:r>
            <a:r>
              <a:rPr lang="en-GB" dirty="0" err="1"/>
              <a:t>ar</a:t>
            </a:r>
            <a:r>
              <a:rPr lang="en-GB" dirty="0"/>
              <a:t> </a:t>
            </a:r>
            <a:r>
              <a:rPr lang="en-GB" dirty="0" err="1"/>
              <a:t>gyfer</a:t>
            </a:r>
            <a:r>
              <a:rPr lang="en-GB" dirty="0"/>
              <a:t> 2016/17</a:t>
            </a:r>
          </a:p>
        </p:txBody>
      </p:sp>
      <p:sp>
        <p:nvSpPr>
          <p:cNvPr id="5" name="TextBox 4"/>
          <p:cNvSpPr txBox="1"/>
          <p:nvPr/>
        </p:nvSpPr>
        <p:spPr>
          <a:xfrm>
            <a:off x="179512" y="6237312"/>
            <a:ext cx="8280920" cy="338554"/>
          </a:xfrm>
          <a:prstGeom prst="rect">
            <a:avLst/>
          </a:prstGeom>
          <a:noFill/>
        </p:spPr>
        <p:txBody>
          <a:bodyPr wrap="square" rtlCol="0">
            <a:spAutoFit/>
          </a:bodyPr>
          <a:lstStyle/>
          <a:p>
            <a:r>
              <a:rPr lang="en-GB" sz="1600" b="1" dirty="0">
                <a:solidFill>
                  <a:srgbClr val="FFFF00"/>
                </a:solidFill>
                <a:latin typeface="Arial" panose="020B0604020202020204" pitchFamily="34" charset="0"/>
                <a:cs typeface="Arial" panose="020B0604020202020204" pitchFamily="34" charset="0"/>
              </a:rPr>
              <a:t>NEWYDD - </a:t>
            </a:r>
            <a:r>
              <a:rPr lang="en-GB" sz="1600" b="1" dirty="0" err="1">
                <a:solidFill>
                  <a:srgbClr val="FFFF00"/>
                </a:solidFill>
                <a:latin typeface="Arial" panose="020B0604020202020204" pitchFamily="34" charset="0"/>
                <a:cs typeface="Arial" panose="020B0604020202020204" pitchFamily="34" charset="0"/>
              </a:rPr>
              <a:t>i'w</a:t>
            </a:r>
            <a:r>
              <a:rPr lang="en-GB" sz="1600" b="1" dirty="0">
                <a:solidFill>
                  <a:srgbClr val="FFFF00"/>
                </a:solidFill>
                <a:latin typeface="Arial" panose="020B0604020202020204" pitchFamily="34" charset="0"/>
                <a:cs typeface="Arial" panose="020B0604020202020204" pitchFamily="34" charset="0"/>
              </a:rPr>
              <a:t> </a:t>
            </a:r>
            <a:r>
              <a:rPr lang="en-GB" sz="1600" b="1" dirty="0" err="1">
                <a:solidFill>
                  <a:srgbClr val="FFFF00"/>
                </a:solidFill>
                <a:latin typeface="Arial" panose="020B0604020202020204" pitchFamily="34" charset="0"/>
                <a:cs typeface="Arial" panose="020B0604020202020204" pitchFamily="34" charset="0"/>
              </a:rPr>
              <a:t>ystyried</a:t>
            </a:r>
            <a:r>
              <a:rPr lang="en-GB" sz="1600" b="1" dirty="0">
                <a:solidFill>
                  <a:srgbClr val="FFFF00"/>
                </a:solidFill>
                <a:latin typeface="Arial" panose="020B0604020202020204" pitchFamily="34" charset="0"/>
                <a:cs typeface="Arial" panose="020B0604020202020204" pitchFamily="34" charset="0"/>
              </a:rPr>
              <a:t>: </a:t>
            </a:r>
            <a:r>
              <a:rPr lang="en-GB" sz="1600" b="1" dirty="0" err="1">
                <a:solidFill>
                  <a:srgbClr val="FFFF00"/>
                </a:solidFill>
                <a:latin typeface="Arial" panose="020B0604020202020204" pitchFamily="34" charset="0"/>
                <a:cs typeface="Arial" panose="020B0604020202020204" pitchFamily="34" charset="0"/>
              </a:rPr>
              <a:t>Gwasanaethau</a:t>
            </a:r>
            <a:r>
              <a:rPr lang="en-GB" sz="1600" b="1" dirty="0">
                <a:solidFill>
                  <a:srgbClr val="FFFF00"/>
                </a:solidFill>
                <a:latin typeface="Arial" panose="020B0604020202020204" pitchFamily="34" charset="0"/>
                <a:cs typeface="Arial" panose="020B0604020202020204" pitchFamily="34" charset="0"/>
              </a:rPr>
              <a:t> </a:t>
            </a:r>
            <a:r>
              <a:rPr lang="en-GB" sz="1600" b="1" dirty="0" err="1">
                <a:solidFill>
                  <a:srgbClr val="FFFF00"/>
                </a:solidFill>
                <a:latin typeface="Arial" panose="020B0604020202020204" pitchFamily="34" charset="0"/>
                <a:cs typeface="Arial" panose="020B0604020202020204" pitchFamily="34" charset="0"/>
              </a:rPr>
              <a:t>Cwsmeriaid</a:t>
            </a:r>
            <a:r>
              <a:rPr lang="en-GB" sz="1600" b="1" dirty="0">
                <a:solidFill>
                  <a:srgbClr val="FFFF00"/>
                </a:solidFill>
                <a:latin typeface="Arial" panose="020B0604020202020204" pitchFamily="34" charset="0"/>
                <a:cs typeface="Arial" panose="020B0604020202020204" pitchFamily="34" charset="0"/>
              </a:rPr>
              <a:t> a Connections</a:t>
            </a:r>
            <a:endParaRPr lang="en-GB" sz="1600"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830518" y="2060848"/>
            <a:ext cx="3168352" cy="276999"/>
          </a:xfrm>
          <a:prstGeom prst="rect">
            <a:avLst/>
          </a:prstGeom>
          <a:solidFill>
            <a:schemeClr val="bg1"/>
          </a:solidFill>
        </p:spPr>
        <p:txBody>
          <a:bodyPr wrap="square" rtlCol="0">
            <a:spAutoFit/>
          </a:bodyPr>
          <a:lstStyle/>
          <a:p>
            <a:r>
              <a:rPr lang="en-GB" sz="1200" dirty="0"/>
              <a:t>Atal </a:t>
            </a:r>
            <a:r>
              <a:rPr lang="en-GB" sz="1200" dirty="0" err="1"/>
              <a:t>gwenwyniad</a:t>
            </a:r>
            <a:r>
              <a:rPr lang="en-GB" sz="1200" dirty="0"/>
              <a:t> CO ac </a:t>
            </a:r>
            <a:r>
              <a:rPr lang="en-GB" sz="1200" dirty="0" err="1"/>
              <a:t>ymwybyddiaeth</a:t>
            </a:r>
            <a:r>
              <a:rPr lang="en-GB" sz="1200" dirty="0"/>
              <a:t> </a:t>
            </a:r>
            <a:r>
              <a:rPr lang="en-GB" sz="1200" dirty="0" err="1"/>
              <a:t>ohono</a:t>
            </a:r>
            <a:endParaRPr lang="en-GB" sz="1200" dirty="0"/>
          </a:p>
        </p:txBody>
      </p:sp>
      <p:sp>
        <p:nvSpPr>
          <p:cNvPr id="8" name="TextBox 7"/>
          <p:cNvSpPr txBox="1"/>
          <p:nvPr/>
        </p:nvSpPr>
        <p:spPr>
          <a:xfrm>
            <a:off x="1917202" y="3645023"/>
            <a:ext cx="2147112" cy="276999"/>
          </a:xfrm>
          <a:prstGeom prst="rect">
            <a:avLst/>
          </a:prstGeom>
          <a:solidFill>
            <a:schemeClr val="bg1"/>
          </a:solidFill>
        </p:spPr>
        <p:txBody>
          <a:bodyPr wrap="square" rtlCol="0">
            <a:spAutoFit/>
          </a:bodyPr>
          <a:lstStyle/>
          <a:p>
            <a:r>
              <a:rPr lang="en-GB" sz="1200" dirty="0" err="1"/>
              <a:t>Cyfarfod</a:t>
            </a:r>
            <a:r>
              <a:rPr lang="en-GB" sz="1200" dirty="0"/>
              <a:t> </a:t>
            </a:r>
            <a:r>
              <a:rPr lang="en-GB" sz="1200" dirty="0" err="1"/>
              <a:t>â’r</a:t>
            </a:r>
            <a:r>
              <a:rPr lang="en-GB" sz="1200" dirty="0"/>
              <a:t> </a:t>
            </a:r>
            <a:r>
              <a:rPr lang="en-GB" sz="1200" dirty="0" err="1"/>
              <a:t>galw</a:t>
            </a:r>
            <a:r>
              <a:rPr lang="en-GB" sz="1200" dirty="0"/>
              <a:t> </a:t>
            </a:r>
            <a:r>
              <a:rPr lang="en-GB" sz="1200" dirty="0" err="1"/>
              <a:t>yn</a:t>
            </a:r>
            <a:r>
              <a:rPr lang="en-GB" sz="1200" dirty="0"/>
              <a:t> y </a:t>
            </a:r>
            <a:r>
              <a:rPr lang="en-GB" sz="1200" dirty="0" err="1"/>
              <a:t>dyfodol</a:t>
            </a:r>
            <a:endParaRPr lang="en-GB" sz="1200" dirty="0"/>
          </a:p>
        </p:txBody>
      </p:sp>
      <p:sp>
        <p:nvSpPr>
          <p:cNvPr id="9" name="TextBox 8"/>
          <p:cNvSpPr txBox="1"/>
          <p:nvPr/>
        </p:nvSpPr>
        <p:spPr>
          <a:xfrm>
            <a:off x="1366948" y="4016097"/>
            <a:ext cx="2697366" cy="276999"/>
          </a:xfrm>
          <a:prstGeom prst="rect">
            <a:avLst/>
          </a:prstGeom>
          <a:solidFill>
            <a:schemeClr val="bg1"/>
          </a:solidFill>
        </p:spPr>
        <p:txBody>
          <a:bodyPr wrap="square" rtlCol="0">
            <a:spAutoFit/>
          </a:bodyPr>
          <a:lstStyle/>
          <a:p>
            <a:r>
              <a:rPr lang="en-GB" sz="1200" dirty="0" err="1"/>
              <a:t>Cynllunio</a:t>
            </a:r>
            <a:r>
              <a:rPr lang="en-GB" sz="1200" dirty="0"/>
              <a:t> </a:t>
            </a:r>
            <a:r>
              <a:rPr lang="en-GB" sz="1200" dirty="0" err="1"/>
              <a:t>ar</a:t>
            </a:r>
            <a:r>
              <a:rPr lang="en-GB" sz="1200" dirty="0"/>
              <a:t> </a:t>
            </a:r>
            <a:r>
              <a:rPr lang="en-GB" sz="1200" dirty="0" err="1"/>
              <a:t>gyfer</a:t>
            </a:r>
            <a:r>
              <a:rPr lang="en-GB" sz="1200" dirty="0"/>
              <a:t> </a:t>
            </a:r>
            <a:r>
              <a:rPr lang="en-GB" sz="1200" dirty="0" err="1"/>
              <a:t>digwyddiad</a:t>
            </a:r>
            <a:r>
              <a:rPr lang="en-GB" sz="1200" dirty="0"/>
              <a:t> </a:t>
            </a:r>
            <a:r>
              <a:rPr lang="en-GB" sz="1200" dirty="0" err="1"/>
              <a:t>mawr</a:t>
            </a:r>
            <a:endParaRPr lang="en-GB" sz="1200" dirty="0"/>
          </a:p>
        </p:txBody>
      </p:sp>
      <p:sp>
        <p:nvSpPr>
          <p:cNvPr id="10" name="TextBox 9"/>
          <p:cNvSpPr txBox="1"/>
          <p:nvPr/>
        </p:nvSpPr>
        <p:spPr>
          <a:xfrm>
            <a:off x="1120017" y="4365104"/>
            <a:ext cx="2875919" cy="276999"/>
          </a:xfrm>
          <a:prstGeom prst="rect">
            <a:avLst/>
          </a:prstGeom>
          <a:solidFill>
            <a:schemeClr val="bg1"/>
          </a:solidFill>
        </p:spPr>
        <p:txBody>
          <a:bodyPr wrap="square" rtlCol="0">
            <a:spAutoFit/>
          </a:bodyPr>
          <a:lstStyle/>
          <a:p>
            <a:r>
              <a:rPr lang="en-GB" sz="1200" dirty="0" err="1"/>
              <a:t>Cymorth</a:t>
            </a:r>
            <a:r>
              <a:rPr lang="en-GB" sz="1200" dirty="0"/>
              <a:t> </a:t>
            </a:r>
            <a:r>
              <a:rPr lang="en-GB" sz="1200" dirty="0" err="1"/>
              <a:t>i</a:t>
            </a:r>
            <a:r>
              <a:rPr lang="en-GB" sz="1200" dirty="0"/>
              <a:t> </a:t>
            </a:r>
            <a:r>
              <a:rPr lang="en-GB" sz="1200" dirty="0" err="1"/>
              <a:t>gwsmeriaid</a:t>
            </a:r>
            <a:r>
              <a:rPr lang="en-GB" sz="1200" dirty="0"/>
              <a:t> </a:t>
            </a:r>
            <a:r>
              <a:rPr lang="en-GB" sz="1200" dirty="0" err="1"/>
              <a:t>sy’n</a:t>
            </a:r>
            <a:r>
              <a:rPr lang="en-GB" sz="1200" dirty="0"/>
              <a:t> </a:t>
            </a:r>
            <a:r>
              <a:rPr lang="en-GB" sz="1200" dirty="0" err="1"/>
              <a:t>agored</a:t>
            </a:r>
            <a:r>
              <a:rPr lang="en-GB" sz="1200" dirty="0"/>
              <a:t> </a:t>
            </a:r>
            <a:r>
              <a:rPr lang="en-GB" sz="1200" dirty="0" err="1"/>
              <a:t>i</a:t>
            </a:r>
            <a:r>
              <a:rPr lang="en-GB" sz="1200" dirty="0"/>
              <a:t> </a:t>
            </a:r>
            <a:r>
              <a:rPr lang="en-GB" sz="1200" dirty="0" err="1"/>
              <a:t>niwed</a:t>
            </a:r>
            <a:endParaRPr lang="en-GB" sz="1200" dirty="0"/>
          </a:p>
        </p:txBody>
      </p:sp>
      <p:sp>
        <p:nvSpPr>
          <p:cNvPr id="11" name="TextBox 10"/>
          <p:cNvSpPr txBox="1"/>
          <p:nvPr/>
        </p:nvSpPr>
        <p:spPr>
          <a:xfrm>
            <a:off x="3095836" y="4736177"/>
            <a:ext cx="900100" cy="276999"/>
          </a:xfrm>
          <a:prstGeom prst="rect">
            <a:avLst/>
          </a:prstGeom>
          <a:solidFill>
            <a:schemeClr val="bg1"/>
          </a:solidFill>
        </p:spPr>
        <p:txBody>
          <a:bodyPr wrap="square" rtlCol="0">
            <a:spAutoFit/>
          </a:bodyPr>
          <a:lstStyle/>
          <a:p>
            <a:r>
              <a:rPr lang="en-GB" sz="1200" dirty="0" err="1"/>
              <a:t>Arloesedd</a:t>
            </a:r>
            <a:endParaRPr lang="en-GB" sz="1200" dirty="0"/>
          </a:p>
        </p:txBody>
      </p:sp>
      <p:sp>
        <p:nvSpPr>
          <p:cNvPr id="12" name="TextBox 11"/>
          <p:cNvSpPr txBox="1"/>
          <p:nvPr/>
        </p:nvSpPr>
        <p:spPr>
          <a:xfrm>
            <a:off x="2123728" y="5168225"/>
            <a:ext cx="1875142" cy="276999"/>
          </a:xfrm>
          <a:prstGeom prst="rect">
            <a:avLst/>
          </a:prstGeom>
          <a:solidFill>
            <a:schemeClr val="bg1"/>
          </a:solidFill>
        </p:spPr>
        <p:txBody>
          <a:bodyPr wrap="square" rtlCol="0">
            <a:spAutoFit/>
          </a:bodyPr>
          <a:lstStyle/>
          <a:p>
            <a:r>
              <a:rPr lang="en-GB" sz="1200" dirty="0" err="1"/>
              <a:t>Diogelu’r</a:t>
            </a:r>
            <a:r>
              <a:rPr lang="en-GB" sz="1200" dirty="0"/>
              <a:t> </a:t>
            </a:r>
            <a:r>
              <a:rPr lang="en-GB" sz="1200" dirty="0" err="1" smtClean="0"/>
              <a:t>amgylchedd</a:t>
            </a:r>
            <a:endParaRPr lang="en-GB" sz="1200" dirty="0"/>
          </a:p>
        </p:txBody>
      </p:sp>
      <p:sp>
        <p:nvSpPr>
          <p:cNvPr id="13" name="TextBox 12"/>
          <p:cNvSpPr txBox="1"/>
          <p:nvPr/>
        </p:nvSpPr>
        <p:spPr>
          <a:xfrm>
            <a:off x="2677210" y="5537984"/>
            <a:ext cx="1377650" cy="276999"/>
          </a:xfrm>
          <a:prstGeom prst="rect">
            <a:avLst/>
          </a:prstGeom>
          <a:solidFill>
            <a:schemeClr val="bg1"/>
          </a:solidFill>
        </p:spPr>
        <p:txBody>
          <a:bodyPr wrap="square" rtlCol="0">
            <a:spAutoFit/>
          </a:bodyPr>
          <a:lstStyle/>
          <a:p>
            <a:r>
              <a:rPr lang="en-GB" sz="1200" dirty="0" err="1"/>
              <a:t>Mesuryddu</a:t>
            </a:r>
            <a:r>
              <a:rPr lang="en-GB" sz="1200" dirty="0"/>
              <a:t> </a:t>
            </a:r>
            <a:r>
              <a:rPr lang="en-GB" sz="1200" dirty="0" err="1"/>
              <a:t>deallus</a:t>
            </a:r>
            <a:endParaRPr lang="en-GB" sz="1200" dirty="0"/>
          </a:p>
        </p:txBody>
      </p:sp>
      <p:sp>
        <p:nvSpPr>
          <p:cNvPr id="14" name="TextBox 13"/>
          <p:cNvSpPr txBox="1"/>
          <p:nvPr/>
        </p:nvSpPr>
        <p:spPr>
          <a:xfrm>
            <a:off x="2557976" y="2472068"/>
            <a:ext cx="1437960" cy="276999"/>
          </a:xfrm>
          <a:prstGeom prst="rect">
            <a:avLst/>
          </a:prstGeom>
          <a:solidFill>
            <a:schemeClr val="bg1"/>
          </a:solidFill>
        </p:spPr>
        <p:txBody>
          <a:bodyPr wrap="square" rtlCol="0">
            <a:spAutoFit/>
          </a:bodyPr>
          <a:lstStyle/>
          <a:p>
            <a:r>
              <a:rPr lang="en-GB" sz="1200" dirty="0" err="1"/>
              <a:t>Dyfodol</a:t>
            </a:r>
            <a:r>
              <a:rPr lang="en-GB" sz="1200" dirty="0"/>
              <a:t> carbon is</a:t>
            </a:r>
          </a:p>
        </p:txBody>
      </p:sp>
      <p:sp>
        <p:nvSpPr>
          <p:cNvPr id="15" name="TextBox 14"/>
          <p:cNvSpPr txBox="1"/>
          <p:nvPr/>
        </p:nvSpPr>
        <p:spPr>
          <a:xfrm>
            <a:off x="2990758" y="2863969"/>
            <a:ext cx="1005178" cy="276999"/>
          </a:xfrm>
          <a:prstGeom prst="rect">
            <a:avLst/>
          </a:prstGeom>
          <a:solidFill>
            <a:schemeClr val="bg1"/>
          </a:solidFill>
        </p:spPr>
        <p:txBody>
          <a:bodyPr wrap="square" rtlCol="0">
            <a:spAutoFit/>
          </a:bodyPr>
          <a:lstStyle/>
          <a:p>
            <a:r>
              <a:rPr lang="en-GB" sz="1200" dirty="0" err="1"/>
              <a:t>Lladrad</a:t>
            </a:r>
            <a:r>
              <a:rPr lang="en-GB" sz="1200" dirty="0"/>
              <a:t> </a:t>
            </a:r>
            <a:r>
              <a:rPr lang="en-GB" sz="1200" dirty="0" err="1"/>
              <a:t>nwy</a:t>
            </a:r>
            <a:endParaRPr lang="en-GB" sz="1200" dirty="0"/>
          </a:p>
        </p:txBody>
      </p:sp>
      <p:sp>
        <p:nvSpPr>
          <p:cNvPr id="16" name="TextBox 15"/>
          <p:cNvSpPr txBox="1"/>
          <p:nvPr/>
        </p:nvSpPr>
        <p:spPr>
          <a:xfrm>
            <a:off x="1514594" y="3212976"/>
            <a:ext cx="2484276" cy="276999"/>
          </a:xfrm>
          <a:prstGeom prst="rect">
            <a:avLst/>
          </a:prstGeom>
          <a:solidFill>
            <a:schemeClr val="bg1"/>
          </a:solidFill>
        </p:spPr>
        <p:txBody>
          <a:bodyPr wrap="square" rtlCol="0">
            <a:spAutoFit/>
          </a:bodyPr>
          <a:lstStyle/>
          <a:p>
            <a:r>
              <a:rPr lang="en-GB" sz="1200" dirty="0" err="1"/>
              <a:t>Rhoi</a:t>
            </a:r>
            <a:r>
              <a:rPr lang="en-GB" sz="1200" dirty="0"/>
              <a:t> </a:t>
            </a:r>
            <a:r>
              <a:rPr lang="en-GB" sz="1200" dirty="0" err="1"/>
              <a:t>cymorth</a:t>
            </a:r>
            <a:r>
              <a:rPr lang="en-GB" sz="1200" dirty="0"/>
              <a:t> </a:t>
            </a:r>
            <a:r>
              <a:rPr lang="en-GB" sz="1200" dirty="0" err="1"/>
              <a:t>i’r</a:t>
            </a:r>
            <a:r>
              <a:rPr lang="en-GB" sz="1200" dirty="0"/>
              <a:t> </a:t>
            </a:r>
            <a:r>
              <a:rPr lang="en-GB" sz="1200" dirty="0" err="1"/>
              <a:t>tlawd</a:t>
            </a:r>
            <a:r>
              <a:rPr lang="en-GB" sz="1200" dirty="0"/>
              <a:t> o ran </a:t>
            </a:r>
            <a:r>
              <a:rPr lang="en-GB" sz="1200" dirty="0" err="1"/>
              <a:t>tanwydd</a:t>
            </a:r>
            <a:endParaRPr lang="en-GB" sz="1200" dirty="0"/>
          </a:p>
        </p:txBody>
      </p:sp>
    </p:spTree>
    <p:extLst>
      <p:ext uri="{BB962C8B-B14F-4D97-AF65-F5344CB8AC3E}">
        <p14:creationId xmlns:p14="http://schemas.microsoft.com/office/powerpoint/2010/main" val="28554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5" name="Text Placeholder 4"/>
          <p:cNvSpPr>
            <a:spLocks noGrp="1"/>
          </p:cNvSpPr>
          <p:nvPr>
            <p:ph type="body" idx="1"/>
          </p:nvPr>
        </p:nvSpPr>
        <p:spPr/>
        <p:txBody>
          <a:bodyPr>
            <a:normAutofit lnSpcReduction="10000"/>
          </a:bodyPr>
          <a:lstStyle/>
          <a:p>
            <a:r>
              <a:rPr lang="en-GB" dirty="0"/>
              <a:t>Dewi Ramage</a:t>
            </a:r>
            <a:r>
              <a:rPr lang="en-GB" dirty="0" smtClean="0"/>
              <a:t>,</a:t>
            </a:r>
          </a:p>
          <a:p>
            <a:r>
              <a:rPr lang="en-GB" dirty="0" smtClean="0"/>
              <a:t> </a:t>
            </a:r>
            <a:r>
              <a:rPr lang="en-GB" dirty="0" err="1"/>
              <a:t>rheolwr</a:t>
            </a:r>
            <a:r>
              <a:rPr lang="en-GB" dirty="0"/>
              <a:t> </a:t>
            </a:r>
            <a:r>
              <a:rPr lang="en-GB" dirty="0" err="1"/>
              <a:t>dyfynbrisiau</a:t>
            </a:r>
            <a:endParaRPr lang="en-GB" dirty="0"/>
          </a:p>
        </p:txBody>
      </p:sp>
      <p:sp>
        <p:nvSpPr>
          <p:cNvPr id="6" name="TextBox 5"/>
          <p:cNvSpPr txBox="1"/>
          <p:nvPr/>
        </p:nvSpPr>
        <p:spPr>
          <a:xfrm>
            <a:off x="1229668" y="2996952"/>
            <a:ext cx="7014740" cy="1323439"/>
          </a:xfrm>
          <a:prstGeom prst="rect">
            <a:avLst/>
          </a:prstGeom>
          <a:noFill/>
        </p:spPr>
        <p:txBody>
          <a:bodyPr wrap="square" rtlCol="0">
            <a:spAutoFit/>
          </a:bodyPr>
          <a:lstStyle/>
          <a:p>
            <a:pPr lvl="0">
              <a:defRPr/>
            </a:pPr>
            <a:r>
              <a:rPr lang="en-GB" sz="4000" dirty="0" err="1">
                <a:solidFill>
                  <a:schemeClr val="bg1"/>
                </a:solidFill>
              </a:rPr>
              <a:t>Blaenoriaeth</a:t>
            </a:r>
            <a:r>
              <a:rPr lang="en-GB" sz="4000" dirty="0">
                <a:solidFill>
                  <a:schemeClr val="bg1"/>
                </a:solidFill>
              </a:rPr>
              <a:t> </a:t>
            </a:r>
            <a:r>
              <a:rPr lang="en-GB" sz="4000" dirty="0" err="1">
                <a:solidFill>
                  <a:schemeClr val="bg1"/>
                </a:solidFill>
              </a:rPr>
              <a:t>newydd</a:t>
            </a:r>
            <a:r>
              <a:rPr lang="en-GB" sz="4000" dirty="0">
                <a:solidFill>
                  <a:schemeClr val="bg1"/>
                </a:solidFill>
              </a:rPr>
              <a:t> #1 – </a:t>
            </a:r>
            <a:r>
              <a:rPr lang="en-GB" sz="4000" dirty="0" err="1">
                <a:solidFill>
                  <a:schemeClr val="bg1"/>
                </a:solidFill>
              </a:rPr>
              <a:t>cysylltiadau</a:t>
            </a:r>
            <a:r>
              <a:rPr lang="en-GB" sz="4000" dirty="0">
                <a:solidFill>
                  <a:schemeClr val="bg1"/>
                </a:solidFill>
              </a:rPr>
              <a:t> </a:t>
            </a:r>
            <a:endParaRPr kumimoji="0" lang="en-GB" sz="4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7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GB" sz="2800" dirty="0"/>
              <a:t>Diben heddiw</a:t>
            </a:r>
            <a:endParaRPr lang="en-GB" sz="2800" b="1" dirty="0"/>
          </a:p>
        </p:txBody>
      </p:sp>
      <p:sp>
        <p:nvSpPr>
          <p:cNvPr id="4" name="Slide Number Placeholder 3"/>
          <p:cNvSpPr>
            <a:spLocks noGrp="1"/>
          </p:cNvSpPr>
          <p:nvPr>
            <p:ph type="sldNum" sz="quarter" idx="12"/>
          </p:nvPr>
        </p:nvSpPr>
        <p:spPr/>
        <p:txBody>
          <a:bodyPr/>
          <a:lstStyle/>
          <a:p>
            <a:fld id="{490165BC-DBA7-4530-8926-81165AFC8D69}" type="slidenum">
              <a:rPr lang="en-GB" smtClean="0"/>
              <a:t>7</a:t>
            </a:fld>
            <a:endParaRPr lang="en-GB" dirty="0"/>
          </a:p>
        </p:txBody>
      </p:sp>
      <p:sp>
        <p:nvSpPr>
          <p:cNvPr id="9" name="Oval 8"/>
          <p:cNvSpPr/>
          <p:nvPr/>
        </p:nvSpPr>
        <p:spPr>
          <a:xfrm>
            <a:off x="1259632" y="1916832"/>
            <a:ext cx="3168352" cy="3096344"/>
          </a:xfrm>
          <a:prstGeom prst="ellipse">
            <a:avLst/>
          </a:prstGeom>
          <a:solidFill>
            <a:srgbClr val="1CBEC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2000" b="1" dirty="0"/>
              <a:t>Darparu diweddariad ichi am yr hyn rydym wedi bod yn ei wneud dros y flwyddyn reoliadol ddiwethaf.</a:t>
            </a:r>
            <a:endParaRPr lang="en-GB" sz="2000" b="1" dirty="0">
              <a:solidFill>
                <a:schemeClr val="bg1"/>
              </a:solidFill>
              <a:latin typeface="Arial" panose="020B0604020202020204" pitchFamily="34" charset="0"/>
              <a:cs typeface="Arial" panose="020B0604020202020204" pitchFamily="34" charset="0"/>
            </a:endParaRPr>
          </a:p>
        </p:txBody>
      </p:sp>
      <p:sp>
        <p:nvSpPr>
          <p:cNvPr id="10" name="Oval 9"/>
          <p:cNvSpPr/>
          <p:nvPr/>
        </p:nvSpPr>
        <p:spPr>
          <a:xfrm>
            <a:off x="4716016" y="1916832"/>
            <a:ext cx="3168352" cy="3096344"/>
          </a:xfrm>
          <a:prstGeom prst="ellipse">
            <a:avLst/>
          </a:prstGeom>
          <a:solidFill>
            <a:srgbClr val="D6E03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2"/>
              </a:buClr>
            </a:pPr>
            <a:r>
              <a:rPr lang="cy-GB" sz="2000" b="1" dirty="0">
                <a:solidFill>
                  <a:schemeClr val="tx1"/>
                </a:solidFill>
              </a:rPr>
              <a:t>I gael eich barn ar yr hyn rydym wedi’i gynllunio</a:t>
            </a:r>
            <a:r>
              <a:rPr lang="cy-GB" sz="2000" dirty="0">
                <a:solidFill>
                  <a:schemeClr val="tx1"/>
                </a:solidFill>
              </a:rPr>
              <a:t>.</a:t>
            </a:r>
            <a:endParaRPr lang="en-GB"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2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1452" y="1268760"/>
            <a:ext cx="8496944" cy="460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Autofit/>
          </a:bodyPr>
          <a:lstStyle/>
          <a:p>
            <a:r>
              <a:rPr lang="en-GB" sz="2800" dirty="0" err="1"/>
              <a:t>Busnes</a:t>
            </a:r>
            <a:r>
              <a:rPr lang="en-GB" sz="2800" dirty="0"/>
              <a:t> </a:t>
            </a:r>
            <a:r>
              <a:rPr lang="en-GB" sz="2800" dirty="0" err="1"/>
              <a:t>cysylltiadau</a:t>
            </a:r>
            <a:endParaRPr lang="en-GB" sz="2800" dirty="0"/>
          </a:p>
        </p:txBody>
      </p:sp>
      <p:sp>
        <p:nvSpPr>
          <p:cNvPr id="3" name="Content Placeholder 2"/>
          <p:cNvSpPr>
            <a:spLocks noGrp="1"/>
          </p:cNvSpPr>
          <p:nvPr>
            <p:ph idx="1"/>
          </p:nvPr>
        </p:nvSpPr>
        <p:spPr>
          <a:xfrm>
            <a:off x="457200" y="1451917"/>
            <a:ext cx="8229600" cy="4857403"/>
          </a:xfrm>
        </p:spPr>
        <p:txBody>
          <a:bodyPr>
            <a:noAutofit/>
          </a:bodyPr>
          <a:lstStyle/>
          <a:p>
            <a:r>
              <a:rPr lang="en-GB" sz="1600" dirty="0" smtClean="0">
                <a:solidFill>
                  <a:schemeClr val="bg1"/>
                </a:solidFill>
              </a:rPr>
              <a:t>Mae </a:t>
            </a:r>
            <a:r>
              <a:rPr lang="en-GB" sz="1600" dirty="0" err="1">
                <a:solidFill>
                  <a:schemeClr val="bg1"/>
                </a:solidFill>
              </a:rPr>
              <a:t>gennym</a:t>
            </a:r>
            <a:r>
              <a:rPr lang="en-GB" sz="1600" dirty="0">
                <a:solidFill>
                  <a:schemeClr val="bg1"/>
                </a:solidFill>
              </a:rPr>
              <a:t> </a:t>
            </a:r>
            <a:r>
              <a:rPr lang="en-GB" sz="1600" dirty="0" err="1">
                <a:solidFill>
                  <a:schemeClr val="bg1"/>
                </a:solidFill>
              </a:rPr>
              <a:t>rwymedigaeth</a:t>
            </a:r>
            <a:r>
              <a:rPr lang="en-GB" sz="1600" dirty="0">
                <a:solidFill>
                  <a:schemeClr val="bg1"/>
                </a:solidFill>
              </a:rPr>
              <a:t>, </a:t>
            </a:r>
            <a:r>
              <a:rPr lang="en-GB" sz="1600" dirty="0" err="1">
                <a:solidFill>
                  <a:schemeClr val="bg1"/>
                </a:solidFill>
              </a:rPr>
              <a:t>dan</a:t>
            </a:r>
            <a:r>
              <a:rPr lang="en-GB" sz="1600" dirty="0">
                <a:solidFill>
                  <a:schemeClr val="bg1"/>
                </a:solidFill>
              </a:rPr>
              <a:t> y </a:t>
            </a:r>
            <a:r>
              <a:rPr lang="en-GB" sz="1600" dirty="0" err="1">
                <a:solidFill>
                  <a:schemeClr val="bg1"/>
                </a:solidFill>
              </a:rPr>
              <a:t>Ddeddf</a:t>
            </a:r>
            <a:r>
              <a:rPr lang="en-GB" sz="1600" dirty="0">
                <a:solidFill>
                  <a:schemeClr val="bg1"/>
                </a:solidFill>
              </a:rPr>
              <a:t> </a:t>
            </a:r>
            <a:r>
              <a:rPr lang="en-GB" sz="1600" dirty="0" err="1">
                <a:solidFill>
                  <a:schemeClr val="bg1"/>
                </a:solidFill>
              </a:rPr>
              <a:t>Nwy</a:t>
            </a:r>
            <a:r>
              <a:rPr lang="en-GB" sz="1600" dirty="0">
                <a:solidFill>
                  <a:schemeClr val="bg1"/>
                </a:solidFill>
              </a:rPr>
              <a:t> </a:t>
            </a:r>
            <a:r>
              <a:rPr lang="en-GB" sz="1600" dirty="0" err="1">
                <a:solidFill>
                  <a:schemeClr val="bg1"/>
                </a:solidFill>
              </a:rPr>
              <a:t>a’n</a:t>
            </a:r>
            <a:r>
              <a:rPr lang="en-GB" sz="1600" dirty="0">
                <a:solidFill>
                  <a:schemeClr val="bg1"/>
                </a:solidFill>
              </a:rPr>
              <a:t> </a:t>
            </a:r>
            <a:r>
              <a:rPr lang="en-GB" sz="1600" dirty="0" err="1">
                <a:solidFill>
                  <a:schemeClr val="bg1"/>
                </a:solidFill>
              </a:rPr>
              <a:t>Trwydded</a:t>
            </a:r>
            <a:r>
              <a:rPr lang="en-GB" sz="1600" dirty="0">
                <a:solidFill>
                  <a:schemeClr val="bg1"/>
                </a:solidFill>
              </a:rPr>
              <a:t> </a:t>
            </a:r>
            <a:r>
              <a:rPr lang="en-GB" sz="1600" dirty="0" err="1">
                <a:solidFill>
                  <a:schemeClr val="bg1"/>
                </a:solidFill>
              </a:rPr>
              <a:t>Gweithredu</a:t>
            </a:r>
            <a:r>
              <a:rPr lang="en-GB" sz="1600" dirty="0">
                <a:solidFill>
                  <a:schemeClr val="bg1"/>
                </a:solidFill>
              </a:rPr>
              <a:t>, </a:t>
            </a:r>
            <a:r>
              <a:rPr lang="en-GB" sz="1600" dirty="0" err="1">
                <a:solidFill>
                  <a:schemeClr val="bg1"/>
                </a:solidFill>
              </a:rPr>
              <a:t>i</a:t>
            </a:r>
            <a:r>
              <a:rPr lang="en-GB" sz="1600" dirty="0">
                <a:solidFill>
                  <a:schemeClr val="bg1"/>
                </a:solidFill>
              </a:rPr>
              <a:t> </a:t>
            </a:r>
            <a:r>
              <a:rPr lang="en-GB" sz="1600" dirty="0" err="1">
                <a:solidFill>
                  <a:schemeClr val="bg1"/>
                </a:solidFill>
              </a:rPr>
              <a:t>ddarparu</a:t>
            </a:r>
            <a:r>
              <a:rPr lang="en-GB" sz="1600" dirty="0">
                <a:solidFill>
                  <a:schemeClr val="bg1"/>
                </a:solidFill>
              </a:rPr>
              <a:t> </a:t>
            </a:r>
            <a:r>
              <a:rPr lang="en-GB" sz="1600" dirty="0" err="1">
                <a:solidFill>
                  <a:schemeClr val="bg1"/>
                </a:solidFill>
              </a:rPr>
              <a:t>gwasanaethau</a:t>
            </a:r>
            <a:r>
              <a:rPr lang="en-GB" sz="1600" dirty="0">
                <a:solidFill>
                  <a:schemeClr val="bg1"/>
                </a:solidFill>
              </a:rPr>
              <a:t> </a:t>
            </a:r>
            <a:r>
              <a:rPr lang="en-GB" sz="1600" dirty="0" err="1">
                <a:solidFill>
                  <a:schemeClr val="bg1"/>
                </a:solidFill>
              </a:rPr>
              <a:t>cysylltiadau</a:t>
            </a:r>
            <a:r>
              <a:rPr lang="en-GB" sz="1600" dirty="0">
                <a:solidFill>
                  <a:schemeClr val="bg1"/>
                </a:solidFill>
              </a:rPr>
              <a:t> </a:t>
            </a:r>
            <a:r>
              <a:rPr lang="en-GB" sz="1600" dirty="0" err="1">
                <a:solidFill>
                  <a:schemeClr val="bg1"/>
                </a:solidFill>
              </a:rPr>
              <a:t>yn</a:t>
            </a:r>
            <a:r>
              <a:rPr lang="en-GB" sz="1600" dirty="0">
                <a:solidFill>
                  <a:schemeClr val="bg1"/>
                </a:solidFill>
              </a:rPr>
              <a:t> </a:t>
            </a:r>
            <a:r>
              <a:rPr lang="en-GB" sz="1600" dirty="0" err="1">
                <a:solidFill>
                  <a:schemeClr val="bg1"/>
                </a:solidFill>
              </a:rPr>
              <a:t>cynnwys</a:t>
            </a:r>
            <a:r>
              <a:rPr lang="en-GB" sz="1600" dirty="0">
                <a:solidFill>
                  <a:schemeClr val="bg1"/>
                </a:solidFill>
              </a:rPr>
              <a:t> </a:t>
            </a:r>
            <a:r>
              <a:rPr lang="en-GB" sz="1600" dirty="0" err="1">
                <a:solidFill>
                  <a:schemeClr val="bg1"/>
                </a:solidFill>
              </a:rPr>
              <a:t>nodi</a:t>
            </a:r>
            <a:r>
              <a:rPr lang="en-GB" sz="1600" dirty="0">
                <a:solidFill>
                  <a:schemeClr val="bg1"/>
                </a:solidFill>
              </a:rPr>
              <a:t> </a:t>
            </a:r>
            <a:r>
              <a:rPr lang="en-GB" sz="1600" dirty="0" err="1">
                <a:solidFill>
                  <a:schemeClr val="bg1"/>
                </a:solidFill>
              </a:rPr>
              <a:t>pris</a:t>
            </a:r>
            <a:r>
              <a:rPr lang="en-GB" sz="1600" dirty="0">
                <a:solidFill>
                  <a:schemeClr val="bg1"/>
                </a:solidFill>
              </a:rPr>
              <a:t> </a:t>
            </a:r>
            <a:r>
              <a:rPr lang="en-GB" sz="1600" dirty="0" err="1">
                <a:solidFill>
                  <a:schemeClr val="bg1"/>
                </a:solidFill>
              </a:rPr>
              <a:t>oni</a:t>
            </a:r>
            <a:r>
              <a:rPr lang="en-GB" sz="1600" dirty="0">
                <a:solidFill>
                  <a:schemeClr val="bg1"/>
                </a:solidFill>
              </a:rPr>
              <a:t> </a:t>
            </a:r>
            <a:r>
              <a:rPr lang="en-GB" sz="1600" dirty="0" err="1">
                <a:solidFill>
                  <a:schemeClr val="bg1"/>
                </a:solidFill>
              </a:rPr>
              <a:t>bai</a:t>
            </a:r>
            <a:r>
              <a:rPr lang="en-GB" sz="1600" dirty="0">
                <a:solidFill>
                  <a:schemeClr val="bg1"/>
                </a:solidFill>
              </a:rPr>
              <a:t> </a:t>
            </a:r>
            <a:r>
              <a:rPr lang="en-GB" sz="1600" dirty="0" err="1">
                <a:solidFill>
                  <a:schemeClr val="bg1"/>
                </a:solidFill>
              </a:rPr>
              <a:t>ei</a:t>
            </a:r>
            <a:r>
              <a:rPr lang="en-GB" sz="1600" dirty="0">
                <a:solidFill>
                  <a:schemeClr val="bg1"/>
                </a:solidFill>
              </a:rPr>
              <a:t> bod </a:t>
            </a:r>
            <a:r>
              <a:rPr lang="en-GB" sz="1600" dirty="0" err="1">
                <a:solidFill>
                  <a:schemeClr val="bg1"/>
                </a:solidFill>
              </a:rPr>
              <a:t>yn</a:t>
            </a:r>
            <a:r>
              <a:rPr lang="en-GB" sz="1600" dirty="0">
                <a:solidFill>
                  <a:schemeClr val="bg1"/>
                </a:solidFill>
              </a:rPr>
              <a:t> </a:t>
            </a:r>
            <a:r>
              <a:rPr lang="en-GB" sz="1600" dirty="0" err="1">
                <a:solidFill>
                  <a:schemeClr val="bg1"/>
                </a:solidFill>
              </a:rPr>
              <a:t>afresymol</a:t>
            </a:r>
            <a:r>
              <a:rPr lang="en-GB" sz="1600" dirty="0">
                <a:solidFill>
                  <a:schemeClr val="bg1"/>
                </a:solidFill>
              </a:rPr>
              <a:t> </a:t>
            </a:r>
            <a:r>
              <a:rPr lang="en-GB" sz="1600" dirty="0" err="1">
                <a:solidFill>
                  <a:schemeClr val="bg1"/>
                </a:solidFill>
              </a:rPr>
              <a:t>gwneud</a:t>
            </a:r>
            <a:r>
              <a:rPr lang="en-GB" sz="1600" dirty="0">
                <a:solidFill>
                  <a:schemeClr val="bg1"/>
                </a:solidFill>
              </a:rPr>
              <a:t> </a:t>
            </a:r>
            <a:r>
              <a:rPr lang="en-GB" sz="1600" dirty="0" err="1">
                <a:solidFill>
                  <a:schemeClr val="bg1"/>
                </a:solidFill>
              </a:rPr>
              <a:t>hynny</a:t>
            </a:r>
            <a:endParaRPr lang="en-GB" sz="1600" dirty="0">
              <a:solidFill>
                <a:schemeClr val="bg1"/>
              </a:solidFill>
            </a:endParaRPr>
          </a:p>
          <a:p>
            <a:r>
              <a:rPr lang="en-GB" sz="1600" dirty="0" smtClean="0">
                <a:solidFill>
                  <a:schemeClr val="bg1"/>
                </a:solidFill>
              </a:rPr>
              <a:t>Mae </a:t>
            </a:r>
            <a:r>
              <a:rPr lang="en-GB" sz="1600" dirty="0" err="1">
                <a:solidFill>
                  <a:schemeClr val="bg1"/>
                </a:solidFill>
              </a:rPr>
              <a:t>gwasanaethau’n</a:t>
            </a:r>
            <a:r>
              <a:rPr lang="en-GB" sz="1600" dirty="0">
                <a:solidFill>
                  <a:schemeClr val="bg1"/>
                </a:solidFill>
              </a:rPr>
              <a:t> </a:t>
            </a:r>
            <a:r>
              <a:rPr lang="en-GB" sz="1600" dirty="0" err="1">
                <a:solidFill>
                  <a:schemeClr val="bg1"/>
                </a:solidFill>
              </a:rPr>
              <a:t>cynnwys</a:t>
            </a:r>
            <a:r>
              <a:rPr lang="en-GB" sz="1600" dirty="0">
                <a:solidFill>
                  <a:schemeClr val="bg1"/>
                </a:solidFill>
              </a:rPr>
              <a:t>:</a:t>
            </a:r>
          </a:p>
          <a:p>
            <a:pPr marL="0" indent="0">
              <a:buNone/>
            </a:pPr>
            <a:r>
              <a:rPr lang="en-GB" sz="1600" dirty="0" smtClean="0">
                <a:solidFill>
                  <a:schemeClr val="bg1"/>
                </a:solidFill>
              </a:rPr>
              <a:t>           –</a:t>
            </a:r>
            <a:r>
              <a:rPr lang="en-GB" sz="1600" dirty="0" err="1" smtClean="0">
                <a:solidFill>
                  <a:schemeClr val="bg1"/>
                </a:solidFill>
              </a:rPr>
              <a:t>Gwasanaethau</a:t>
            </a:r>
            <a:r>
              <a:rPr lang="en-GB" sz="1600" dirty="0" smtClean="0">
                <a:solidFill>
                  <a:schemeClr val="bg1"/>
                </a:solidFill>
              </a:rPr>
              <a:t> </a:t>
            </a:r>
            <a:r>
              <a:rPr lang="en-GB" sz="1600" dirty="0" err="1">
                <a:solidFill>
                  <a:schemeClr val="bg1"/>
                </a:solidFill>
              </a:rPr>
              <a:t>newydd</a:t>
            </a:r>
            <a:r>
              <a:rPr lang="en-GB" sz="1600" dirty="0">
                <a:solidFill>
                  <a:schemeClr val="bg1"/>
                </a:solidFill>
              </a:rPr>
              <a:t> </a:t>
            </a:r>
            <a:r>
              <a:rPr lang="en-GB" sz="1600" dirty="0" err="1">
                <a:solidFill>
                  <a:schemeClr val="bg1"/>
                </a:solidFill>
              </a:rPr>
              <a:t>i</a:t>
            </a:r>
            <a:r>
              <a:rPr lang="en-GB" sz="1600" dirty="0">
                <a:solidFill>
                  <a:schemeClr val="bg1"/>
                </a:solidFill>
              </a:rPr>
              <a:t> </a:t>
            </a:r>
            <a:r>
              <a:rPr lang="en-GB" sz="1600" dirty="0" err="1">
                <a:solidFill>
                  <a:schemeClr val="bg1"/>
                </a:solidFill>
              </a:rPr>
              <a:t>leoedd</a:t>
            </a:r>
            <a:r>
              <a:rPr lang="en-GB" sz="1600" dirty="0">
                <a:solidFill>
                  <a:schemeClr val="bg1"/>
                </a:solidFill>
              </a:rPr>
              <a:t> </a:t>
            </a:r>
            <a:r>
              <a:rPr lang="en-GB" sz="1600" dirty="0" err="1">
                <a:solidFill>
                  <a:schemeClr val="bg1"/>
                </a:solidFill>
              </a:rPr>
              <a:t>sy’n</a:t>
            </a:r>
            <a:r>
              <a:rPr lang="en-GB" sz="1600" dirty="0">
                <a:solidFill>
                  <a:schemeClr val="bg1"/>
                </a:solidFill>
              </a:rPr>
              <a:t> bod </a:t>
            </a:r>
            <a:r>
              <a:rPr lang="en-GB" sz="1600" dirty="0" err="1">
                <a:solidFill>
                  <a:schemeClr val="bg1"/>
                </a:solidFill>
              </a:rPr>
              <a:t>yn</a:t>
            </a:r>
            <a:r>
              <a:rPr lang="en-GB" sz="1600" dirty="0">
                <a:solidFill>
                  <a:schemeClr val="bg1"/>
                </a:solidFill>
              </a:rPr>
              <a:t> </a:t>
            </a:r>
            <a:r>
              <a:rPr lang="en-GB" sz="1600" dirty="0" err="1">
                <a:solidFill>
                  <a:schemeClr val="bg1"/>
                </a:solidFill>
              </a:rPr>
              <a:t>barod</a:t>
            </a:r>
            <a:r>
              <a:rPr lang="en-GB" sz="1600" dirty="0">
                <a:solidFill>
                  <a:schemeClr val="bg1"/>
                </a:solidFill>
              </a:rPr>
              <a:t>, </a:t>
            </a:r>
            <a:r>
              <a:rPr lang="en-GB" sz="1600" dirty="0" err="1">
                <a:solidFill>
                  <a:schemeClr val="bg1"/>
                </a:solidFill>
              </a:rPr>
              <a:t>adeiladau</a:t>
            </a:r>
            <a:r>
              <a:rPr lang="en-GB" sz="1600" dirty="0">
                <a:solidFill>
                  <a:schemeClr val="bg1"/>
                </a:solidFill>
              </a:rPr>
              <a:t> </a:t>
            </a:r>
            <a:r>
              <a:rPr lang="en-GB" sz="1600" dirty="0" err="1">
                <a:solidFill>
                  <a:schemeClr val="bg1"/>
                </a:solidFill>
              </a:rPr>
              <a:t>newydd</a:t>
            </a:r>
            <a:r>
              <a:rPr lang="en-GB" sz="1600" dirty="0">
                <a:solidFill>
                  <a:schemeClr val="bg1"/>
                </a:solidFill>
              </a:rPr>
              <a:t> </a:t>
            </a:r>
            <a:r>
              <a:rPr lang="en-GB" sz="1600" dirty="0" err="1">
                <a:solidFill>
                  <a:schemeClr val="bg1"/>
                </a:solidFill>
              </a:rPr>
              <a:t>domestig</a:t>
            </a:r>
            <a:r>
              <a:rPr lang="en-GB" sz="1600" dirty="0">
                <a:solidFill>
                  <a:schemeClr val="bg1"/>
                </a:solidFill>
              </a:rPr>
              <a:t> </a:t>
            </a:r>
            <a:r>
              <a:rPr lang="en-GB" sz="1600" dirty="0" smtClean="0">
                <a:solidFill>
                  <a:schemeClr val="bg1"/>
                </a:solidFill>
              </a:rPr>
              <a:t>               a </a:t>
            </a:r>
            <a:r>
              <a:rPr lang="en-GB" sz="1600" dirty="0" err="1">
                <a:solidFill>
                  <a:schemeClr val="bg1"/>
                </a:solidFill>
              </a:rPr>
              <a:t>masnachol</a:t>
            </a:r>
            <a:endParaRPr lang="en-GB" sz="1600" dirty="0">
              <a:solidFill>
                <a:schemeClr val="bg1"/>
              </a:solidFill>
            </a:endParaRPr>
          </a:p>
          <a:p>
            <a:pPr marL="0" indent="0">
              <a:buNone/>
            </a:pPr>
            <a:r>
              <a:rPr lang="en-GB" sz="1600" dirty="0" smtClean="0">
                <a:solidFill>
                  <a:schemeClr val="bg1"/>
                </a:solidFill>
              </a:rPr>
              <a:t>             –</a:t>
            </a:r>
            <a:r>
              <a:rPr lang="en-GB" sz="1600" dirty="0">
                <a:solidFill>
                  <a:schemeClr val="bg1"/>
                </a:solidFill>
              </a:rPr>
              <a:t>	</a:t>
            </a:r>
            <a:r>
              <a:rPr lang="en-GB" sz="1600" dirty="0" err="1">
                <a:solidFill>
                  <a:schemeClr val="bg1"/>
                </a:solidFill>
              </a:rPr>
              <a:t>Altradau</a:t>
            </a:r>
            <a:r>
              <a:rPr lang="en-GB" sz="1600" dirty="0">
                <a:solidFill>
                  <a:schemeClr val="bg1"/>
                </a:solidFill>
              </a:rPr>
              <a:t> </a:t>
            </a:r>
            <a:r>
              <a:rPr lang="en-GB" sz="1600" dirty="0" err="1">
                <a:solidFill>
                  <a:schemeClr val="bg1"/>
                </a:solidFill>
              </a:rPr>
              <a:t>i</a:t>
            </a:r>
            <a:r>
              <a:rPr lang="en-GB" sz="1600" dirty="0">
                <a:solidFill>
                  <a:schemeClr val="bg1"/>
                </a:solidFill>
              </a:rPr>
              <a:t> </a:t>
            </a:r>
            <a:r>
              <a:rPr lang="en-GB" sz="1600" dirty="0" err="1">
                <a:solidFill>
                  <a:schemeClr val="bg1"/>
                </a:solidFill>
              </a:rPr>
              <a:t>wasanaeth</a:t>
            </a:r>
            <a:endParaRPr lang="en-GB" sz="1600" dirty="0">
              <a:solidFill>
                <a:schemeClr val="bg1"/>
              </a:solidFill>
            </a:endParaRPr>
          </a:p>
          <a:p>
            <a:pPr marL="0" indent="0">
              <a:buNone/>
            </a:pPr>
            <a:r>
              <a:rPr lang="en-GB" sz="1600" dirty="0" smtClean="0">
                <a:solidFill>
                  <a:schemeClr val="bg1"/>
                </a:solidFill>
              </a:rPr>
              <a:t>           –</a:t>
            </a:r>
            <a:r>
              <a:rPr lang="en-GB" sz="1600" dirty="0" err="1" smtClean="0">
                <a:solidFill>
                  <a:schemeClr val="bg1"/>
                </a:solidFill>
              </a:rPr>
              <a:t>Gwyriadau</a:t>
            </a:r>
            <a:r>
              <a:rPr lang="en-GB" sz="1600" dirty="0" smtClean="0">
                <a:solidFill>
                  <a:schemeClr val="bg1"/>
                </a:solidFill>
              </a:rPr>
              <a:t> </a:t>
            </a:r>
            <a:r>
              <a:rPr lang="en-GB" sz="1600" dirty="0" err="1">
                <a:solidFill>
                  <a:schemeClr val="bg1"/>
                </a:solidFill>
              </a:rPr>
              <a:t>prif</a:t>
            </a:r>
            <a:r>
              <a:rPr lang="en-GB" sz="1600" dirty="0">
                <a:solidFill>
                  <a:schemeClr val="bg1"/>
                </a:solidFill>
              </a:rPr>
              <a:t> </a:t>
            </a:r>
            <a:r>
              <a:rPr lang="en-GB" sz="1600" dirty="0" err="1">
                <a:solidFill>
                  <a:schemeClr val="bg1"/>
                </a:solidFill>
              </a:rPr>
              <a:t>gyflenwadau</a:t>
            </a:r>
            <a:endParaRPr lang="en-GB" sz="1600" dirty="0">
              <a:solidFill>
                <a:schemeClr val="bg1"/>
              </a:solidFill>
            </a:endParaRPr>
          </a:p>
          <a:p>
            <a:pPr marL="0" indent="0">
              <a:buNone/>
            </a:pPr>
            <a:r>
              <a:rPr lang="en-GB" sz="1600" dirty="0" smtClean="0">
                <a:solidFill>
                  <a:schemeClr val="bg1"/>
                </a:solidFill>
              </a:rPr>
              <a:t>          –</a:t>
            </a:r>
            <a:r>
              <a:rPr lang="en-GB" sz="1600" dirty="0">
                <a:solidFill>
                  <a:schemeClr val="bg1"/>
                </a:solidFill>
              </a:rPr>
              <a:t>	</a:t>
            </a:r>
            <a:r>
              <a:rPr lang="en-GB" sz="1600" dirty="0" err="1">
                <a:solidFill>
                  <a:schemeClr val="bg1"/>
                </a:solidFill>
              </a:rPr>
              <a:t>Ynysu</a:t>
            </a:r>
            <a:r>
              <a:rPr lang="en-GB" sz="1600" dirty="0">
                <a:solidFill>
                  <a:schemeClr val="bg1"/>
                </a:solidFill>
              </a:rPr>
              <a:t> </a:t>
            </a:r>
            <a:r>
              <a:rPr lang="en-GB" sz="1600" dirty="0" err="1">
                <a:solidFill>
                  <a:schemeClr val="bg1"/>
                </a:solidFill>
              </a:rPr>
              <a:t>pibellau</a:t>
            </a:r>
            <a:r>
              <a:rPr lang="en-GB" sz="1600" dirty="0">
                <a:solidFill>
                  <a:schemeClr val="bg1"/>
                </a:solidFill>
              </a:rPr>
              <a:t> ac </a:t>
            </a:r>
            <a:r>
              <a:rPr lang="en-GB" sz="1600" dirty="0" err="1" smtClean="0">
                <a:solidFill>
                  <a:schemeClr val="bg1"/>
                </a:solidFill>
              </a:rPr>
              <a:t>asedau</a:t>
            </a:r>
            <a:endParaRPr lang="en-GB" sz="1600" dirty="0" smtClean="0">
              <a:solidFill>
                <a:schemeClr val="bg1"/>
              </a:solidFill>
            </a:endParaRPr>
          </a:p>
          <a:p>
            <a:r>
              <a:rPr lang="en-GB" sz="1600" dirty="0" smtClean="0">
                <a:solidFill>
                  <a:schemeClr val="bg1"/>
                </a:solidFill>
              </a:rPr>
              <a:t>Mae </a:t>
            </a:r>
            <a:r>
              <a:rPr lang="en-GB" sz="1600" dirty="0" err="1">
                <a:solidFill>
                  <a:schemeClr val="bg1"/>
                </a:solidFill>
              </a:rPr>
              <a:t>Cysylltiadau</a:t>
            </a:r>
            <a:r>
              <a:rPr lang="en-GB" sz="1600" dirty="0">
                <a:solidFill>
                  <a:schemeClr val="bg1"/>
                </a:solidFill>
              </a:rPr>
              <a:t> </a:t>
            </a:r>
            <a:r>
              <a:rPr lang="en-GB" sz="1600" dirty="0" err="1">
                <a:solidFill>
                  <a:schemeClr val="bg1"/>
                </a:solidFill>
              </a:rPr>
              <a:t>Nwy’n</a:t>
            </a:r>
            <a:r>
              <a:rPr lang="en-GB" sz="1600" dirty="0">
                <a:solidFill>
                  <a:schemeClr val="bg1"/>
                </a:solidFill>
              </a:rPr>
              <a:t> </a:t>
            </a:r>
            <a:r>
              <a:rPr lang="en-GB" sz="1600" dirty="0" err="1">
                <a:solidFill>
                  <a:schemeClr val="bg1"/>
                </a:solidFill>
              </a:rPr>
              <a:t>gystadleuol</a:t>
            </a:r>
            <a:r>
              <a:rPr lang="en-GB" sz="1600" dirty="0">
                <a:solidFill>
                  <a:schemeClr val="bg1"/>
                </a:solidFill>
              </a:rPr>
              <a:t> </a:t>
            </a:r>
            <a:r>
              <a:rPr lang="en-GB" sz="1600" dirty="0" err="1">
                <a:solidFill>
                  <a:schemeClr val="bg1"/>
                </a:solidFill>
              </a:rPr>
              <a:t>gyda</a:t>
            </a:r>
            <a:r>
              <a:rPr lang="en-GB" sz="1600" dirty="0">
                <a:solidFill>
                  <a:schemeClr val="bg1"/>
                </a:solidFill>
              </a:rPr>
              <a:t> </a:t>
            </a:r>
            <a:r>
              <a:rPr lang="en-GB" sz="1600" dirty="0" err="1">
                <a:solidFill>
                  <a:schemeClr val="bg1"/>
                </a:solidFill>
              </a:rPr>
              <a:t>mwy</a:t>
            </a:r>
            <a:r>
              <a:rPr lang="en-GB" sz="1600" dirty="0">
                <a:solidFill>
                  <a:schemeClr val="bg1"/>
                </a:solidFill>
              </a:rPr>
              <a:t> </a:t>
            </a:r>
            <a:r>
              <a:rPr lang="en-GB" sz="1600" dirty="0" err="1">
                <a:solidFill>
                  <a:schemeClr val="bg1"/>
                </a:solidFill>
              </a:rPr>
              <a:t>na</a:t>
            </a:r>
            <a:r>
              <a:rPr lang="en-GB" sz="1600" dirty="0">
                <a:solidFill>
                  <a:schemeClr val="bg1"/>
                </a:solidFill>
              </a:rPr>
              <a:t> 100 o </a:t>
            </a:r>
            <a:r>
              <a:rPr lang="en-GB" sz="1600" dirty="0" err="1">
                <a:solidFill>
                  <a:schemeClr val="bg1"/>
                </a:solidFill>
              </a:rPr>
              <a:t>Ddarparwyr</a:t>
            </a:r>
            <a:r>
              <a:rPr lang="en-GB" sz="1600" dirty="0">
                <a:solidFill>
                  <a:schemeClr val="bg1"/>
                </a:solidFill>
              </a:rPr>
              <a:t> </a:t>
            </a:r>
            <a:r>
              <a:rPr lang="en-GB" sz="1600" dirty="0" err="1">
                <a:solidFill>
                  <a:schemeClr val="bg1"/>
                </a:solidFill>
              </a:rPr>
              <a:t>Seilwaith</a:t>
            </a:r>
            <a:r>
              <a:rPr lang="en-GB" sz="1600" dirty="0">
                <a:solidFill>
                  <a:schemeClr val="bg1"/>
                </a:solidFill>
              </a:rPr>
              <a:t> </a:t>
            </a:r>
            <a:r>
              <a:rPr lang="en-GB" sz="1600" dirty="0" err="1">
                <a:solidFill>
                  <a:schemeClr val="bg1"/>
                </a:solidFill>
              </a:rPr>
              <a:t>Cyfleustodau</a:t>
            </a:r>
            <a:r>
              <a:rPr lang="en-GB" sz="1600" dirty="0">
                <a:solidFill>
                  <a:schemeClr val="bg1"/>
                </a:solidFill>
              </a:rPr>
              <a:t> </a:t>
            </a:r>
            <a:r>
              <a:rPr lang="en-GB" sz="1600" dirty="0" err="1">
                <a:solidFill>
                  <a:schemeClr val="bg1"/>
                </a:solidFill>
              </a:rPr>
              <a:t>cofrestredig</a:t>
            </a:r>
            <a:r>
              <a:rPr lang="en-GB" sz="1600" dirty="0">
                <a:solidFill>
                  <a:schemeClr val="bg1"/>
                </a:solidFill>
              </a:rPr>
              <a:t> (</a:t>
            </a:r>
            <a:r>
              <a:rPr lang="en-GB" sz="1600" dirty="0" err="1">
                <a:solidFill>
                  <a:schemeClr val="bg1"/>
                </a:solidFill>
              </a:rPr>
              <a:t>gosod</a:t>
            </a:r>
            <a:r>
              <a:rPr lang="en-GB" sz="1600" dirty="0">
                <a:solidFill>
                  <a:schemeClr val="bg1"/>
                </a:solidFill>
              </a:rPr>
              <a:t> </a:t>
            </a:r>
            <a:r>
              <a:rPr lang="en-GB" sz="1600" dirty="0" err="1">
                <a:solidFill>
                  <a:schemeClr val="bg1"/>
                </a:solidFill>
              </a:rPr>
              <a:t>pibellau</a:t>
            </a:r>
            <a:r>
              <a:rPr lang="en-GB" sz="1600" dirty="0">
                <a:solidFill>
                  <a:schemeClr val="bg1"/>
                </a:solidFill>
              </a:rPr>
              <a:t> a </a:t>
            </a:r>
            <a:r>
              <a:rPr lang="en-GB" sz="1600" dirty="0" err="1">
                <a:solidFill>
                  <a:schemeClr val="bg1"/>
                </a:solidFill>
              </a:rPr>
              <a:t>fabwysiedir</a:t>
            </a:r>
            <a:r>
              <a:rPr lang="en-GB" sz="1600" dirty="0">
                <a:solidFill>
                  <a:schemeClr val="bg1"/>
                </a:solidFill>
              </a:rPr>
              <a:t> </a:t>
            </a:r>
            <a:r>
              <a:rPr lang="en-GB" sz="1600" dirty="0" err="1">
                <a:solidFill>
                  <a:schemeClr val="bg1"/>
                </a:solidFill>
              </a:rPr>
              <a:t>gan</a:t>
            </a:r>
            <a:r>
              <a:rPr lang="en-GB" sz="1600" dirty="0">
                <a:solidFill>
                  <a:schemeClr val="bg1"/>
                </a:solidFill>
              </a:rPr>
              <a:t> </a:t>
            </a:r>
            <a:r>
              <a:rPr lang="en-GB" sz="1600" dirty="0" err="1">
                <a:solidFill>
                  <a:schemeClr val="bg1"/>
                </a:solidFill>
              </a:rPr>
              <a:t>Gludwyr</a:t>
            </a:r>
            <a:r>
              <a:rPr lang="en-GB" sz="1600" dirty="0">
                <a:solidFill>
                  <a:schemeClr val="bg1"/>
                </a:solidFill>
              </a:rPr>
              <a:t> </a:t>
            </a:r>
            <a:r>
              <a:rPr lang="en-GB" sz="1600" dirty="0" err="1">
                <a:solidFill>
                  <a:schemeClr val="bg1"/>
                </a:solidFill>
              </a:rPr>
              <a:t>Nwy</a:t>
            </a:r>
            <a:r>
              <a:rPr lang="en-GB" sz="1600" dirty="0">
                <a:solidFill>
                  <a:schemeClr val="bg1"/>
                </a:solidFill>
              </a:rPr>
              <a:t>) a </a:t>
            </a:r>
            <a:r>
              <a:rPr lang="en-GB" sz="1600" dirty="0" err="1">
                <a:solidFill>
                  <a:schemeClr val="bg1"/>
                </a:solidFill>
              </a:rPr>
              <a:t>chwech</a:t>
            </a:r>
            <a:r>
              <a:rPr lang="en-GB" sz="1600" dirty="0">
                <a:solidFill>
                  <a:schemeClr val="bg1"/>
                </a:solidFill>
              </a:rPr>
              <a:t> o </a:t>
            </a:r>
            <a:r>
              <a:rPr lang="en-GB" sz="1600" dirty="0" err="1">
                <a:solidFill>
                  <a:schemeClr val="bg1"/>
                </a:solidFill>
              </a:rPr>
              <a:t>Gludwyr</a:t>
            </a:r>
            <a:r>
              <a:rPr lang="en-GB" sz="1600" dirty="0">
                <a:solidFill>
                  <a:schemeClr val="bg1"/>
                </a:solidFill>
              </a:rPr>
              <a:t> </a:t>
            </a:r>
            <a:r>
              <a:rPr lang="en-GB" sz="1600" dirty="0" err="1">
                <a:solidFill>
                  <a:schemeClr val="bg1"/>
                </a:solidFill>
              </a:rPr>
              <a:t>Nwy</a:t>
            </a:r>
            <a:r>
              <a:rPr lang="en-GB" sz="1600" dirty="0">
                <a:solidFill>
                  <a:schemeClr val="bg1"/>
                </a:solidFill>
              </a:rPr>
              <a:t> </a:t>
            </a:r>
            <a:r>
              <a:rPr lang="en-GB" sz="1600" dirty="0" err="1">
                <a:solidFill>
                  <a:schemeClr val="bg1"/>
                </a:solidFill>
              </a:rPr>
              <a:t>Annibynnol</a:t>
            </a:r>
            <a:r>
              <a:rPr lang="en-GB" sz="1600" dirty="0">
                <a:solidFill>
                  <a:schemeClr val="bg1"/>
                </a:solidFill>
              </a:rPr>
              <a:t> </a:t>
            </a:r>
            <a:r>
              <a:rPr lang="en-GB" sz="1600" dirty="0" err="1">
                <a:solidFill>
                  <a:schemeClr val="bg1"/>
                </a:solidFill>
              </a:rPr>
              <a:t>sy’n</a:t>
            </a:r>
            <a:r>
              <a:rPr lang="en-GB" sz="1600" dirty="0">
                <a:solidFill>
                  <a:schemeClr val="bg1"/>
                </a:solidFill>
              </a:rPr>
              <a:t> </a:t>
            </a:r>
            <a:r>
              <a:rPr lang="en-GB" sz="1600" dirty="0" err="1">
                <a:solidFill>
                  <a:schemeClr val="bg1"/>
                </a:solidFill>
              </a:rPr>
              <a:t>berchen</a:t>
            </a:r>
            <a:r>
              <a:rPr lang="en-GB" sz="1600" dirty="0">
                <a:solidFill>
                  <a:schemeClr val="bg1"/>
                </a:solidFill>
              </a:rPr>
              <a:t> </a:t>
            </a:r>
            <a:r>
              <a:rPr lang="en-GB" sz="1600" dirty="0" err="1">
                <a:solidFill>
                  <a:schemeClr val="bg1"/>
                </a:solidFill>
              </a:rPr>
              <a:t>ar</a:t>
            </a:r>
            <a:r>
              <a:rPr lang="en-GB" sz="1600" dirty="0">
                <a:solidFill>
                  <a:schemeClr val="bg1"/>
                </a:solidFill>
              </a:rPr>
              <a:t> </a:t>
            </a:r>
            <a:r>
              <a:rPr lang="en-GB" sz="1600" dirty="0" err="1">
                <a:solidFill>
                  <a:schemeClr val="bg1"/>
                </a:solidFill>
              </a:rPr>
              <a:t>eu</a:t>
            </a:r>
            <a:r>
              <a:rPr lang="en-GB" sz="1600" dirty="0">
                <a:solidFill>
                  <a:schemeClr val="bg1"/>
                </a:solidFill>
              </a:rPr>
              <a:t> </a:t>
            </a:r>
            <a:r>
              <a:rPr lang="en-GB" sz="1600" dirty="0" err="1">
                <a:solidFill>
                  <a:schemeClr val="bg1"/>
                </a:solidFill>
              </a:rPr>
              <a:t>rhwydweithiau</a:t>
            </a:r>
            <a:r>
              <a:rPr lang="en-GB" sz="1600" dirty="0">
                <a:solidFill>
                  <a:schemeClr val="bg1"/>
                </a:solidFill>
              </a:rPr>
              <a:t> </a:t>
            </a:r>
            <a:r>
              <a:rPr lang="en-GB" sz="1600" dirty="0" err="1">
                <a:solidFill>
                  <a:schemeClr val="bg1"/>
                </a:solidFill>
              </a:rPr>
              <a:t>eu</a:t>
            </a:r>
            <a:r>
              <a:rPr lang="en-GB" sz="1600" dirty="0">
                <a:solidFill>
                  <a:schemeClr val="bg1"/>
                </a:solidFill>
              </a:rPr>
              <a:t> </a:t>
            </a:r>
            <a:r>
              <a:rPr lang="en-GB" sz="1600" dirty="0" err="1">
                <a:solidFill>
                  <a:schemeClr val="bg1"/>
                </a:solidFill>
              </a:rPr>
              <a:t>hunain</a:t>
            </a:r>
            <a:r>
              <a:rPr lang="en-GB" sz="1600" dirty="0">
                <a:solidFill>
                  <a:schemeClr val="bg1"/>
                </a:solidFill>
              </a:rPr>
              <a:t> ac a </a:t>
            </a:r>
            <a:r>
              <a:rPr lang="en-GB" sz="1600" dirty="0" err="1">
                <a:solidFill>
                  <a:schemeClr val="bg1"/>
                </a:solidFill>
              </a:rPr>
              <a:t>fwydir</a:t>
            </a:r>
            <a:r>
              <a:rPr lang="en-GB" sz="1600" dirty="0">
                <a:solidFill>
                  <a:schemeClr val="bg1"/>
                </a:solidFill>
              </a:rPr>
              <a:t> </a:t>
            </a:r>
            <a:r>
              <a:rPr lang="en-GB" sz="1600" dirty="0" err="1">
                <a:solidFill>
                  <a:schemeClr val="bg1"/>
                </a:solidFill>
              </a:rPr>
              <a:t>gan</a:t>
            </a:r>
            <a:r>
              <a:rPr lang="en-GB" sz="1600" dirty="0">
                <a:solidFill>
                  <a:schemeClr val="bg1"/>
                </a:solidFill>
              </a:rPr>
              <a:t> </a:t>
            </a:r>
            <a:r>
              <a:rPr lang="en-GB" sz="1600" dirty="0" err="1">
                <a:solidFill>
                  <a:schemeClr val="bg1"/>
                </a:solidFill>
              </a:rPr>
              <a:t>ein</a:t>
            </a:r>
            <a:r>
              <a:rPr lang="en-GB" sz="1600" dirty="0">
                <a:solidFill>
                  <a:schemeClr val="bg1"/>
                </a:solidFill>
              </a:rPr>
              <a:t> </a:t>
            </a:r>
            <a:r>
              <a:rPr lang="en-GB" sz="1600" dirty="0" err="1">
                <a:solidFill>
                  <a:schemeClr val="bg1"/>
                </a:solidFill>
              </a:rPr>
              <a:t>rhwydwaith</a:t>
            </a:r>
            <a:r>
              <a:rPr lang="en-GB" sz="1600" dirty="0">
                <a:solidFill>
                  <a:schemeClr val="bg1"/>
                </a:solidFill>
              </a:rPr>
              <a:t> </a:t>
            </a:r>
            <a:r>
              <a:rPr lang="en-GB" sz="1600" dirty="0" err="1" smtClean="0">
                <a:solidFill>
                  <a:schemeClr val="bg1"/>
                </a:solidFill>
              </a:rPr>
              <a:t>ni</a:t>
            </a:r>
            <a:endParaRPr lang="en-GB" sz="1600" dirty="0" smtClean="0">
              <a:solidFill>
                <a:schemeClr val="bg1"/>
              </a:solidFill>
            </a:endParaRPr>
          </a:p>
          <a:p>
            <a:r>
              <a:rPr lang="en-GB" sz="1600" dirty="0" err="1" smtClean="0">
                <a:solidFill>
                  <a:schemeClr val="bg1"/>
                </a:solidFill>
              </a:rPr>
              <a:t>Byddwn</a:t>
            </a:r>
            <a:r>
              <a:rPr lang="en-GB" sz="1600" dirty="0" smtClean="0">
                <a:solidFill>
                  <a:schemeClr val="bg1"/>
                </a:solidFill>
              </a:rPr>
              <a:t> </a:t>
            </a:r>
            <a:r>
              <a:rPr lang="en-GB" sz="1600" dirty="0" err="1">
                <a:solidFill>
                  <a:schemeClr val="bg1"/>
                </a:solidFill>
              </a:rPr>
              <a:t>yn</a:t>
            </a:r>
            <a:r>
              <a:rPr lang="en-GB" sz="1600" dirty="0">
                <a:solidFill>
                  <a:schemeClr val="bg1"/>
                </a:solidFill>
              </a:rPr>
              <a:t> </a:t>
            </a:r>
            <a:r>
              <a:rPr lang="en-GB" sz="1600" dirty="0" err="1">
                <a:solidFill>
                  <a:schemeClr val="bg1"/>
                </a:solidFill>
              </a:rPr>
              <a:t>cefnogi</a:t>
            </a:r>
            <a:r>
              <a:rPr lang="en-GB" sz="1600" dirty="0">
                <a:solidFill>
                  <a:schemeClr val="bg1"/>
                </a:solidFill>
              </a:rPr>
              <a:t> </a:t>
            </a:r>
            <a:r>
              <a:rPr lang="en-GB" sz="1600" dirty="0" err="1">
                <a:solidFill>
                  <a:schemeClr val="bg1"/>
                </a:solidFill>
              </a:rPr>
              <a:t>cystadleuaeth</a:t>
            </a:r>
            <a:r>
              <a:rPr lang="en-GB" sz="1600" dirty="0">
                <a:solidFill>
                  <a:schemeClr val="bg1"/>
                </a:solidFill>
              </a:rPr>
              <a:t> </a:t>
            </a:r>
            <a:r>
              <a:rPr lang="en-GB" sz="1600" dirty="0" err="1">
                <a:solidFill>
                  <a:schemeClr val="bg1"/>
                </a:solidFill>
              </a:rPr>
              <a:t>drwy</a:t>
            </a:r>
            <a:r>
              <a:rPr lang="en-GB" sz="1600" dirty="0">
                <a:solidFill>
                  <a:schemeClr val="bg1"/>
                </a:solidFill>
              </a:rPr>
              <a:t> </a:t>
            </a:r>
            <a:r>
              <a:rPr lang="en-GB" sz="1600" dirty="0" err="1">
                <a:solidFill>
                  <a:schemeClr val="bg1"/>
                </a:solidFill>
              </a:rPr>
              <a:t>driniaeth</a:t>
            </a:r>
            <a:r>
              <a:rPr lang="en-GB" sz="1600" dirty="0">
                <a:solidFill>
                  <a:schemeClr val="bg1"/>
                </a:solidFill>
              </a:rPr>
              <a:t> </a:t>
            </a:r>
            <a:r>
              <a:rPr lang="en-GB" sz="1600" dirty="0" err="1">
                <a:solidFill>
                  <a:schemeClr val="bg1"/>
                </a:solidFill>
              </a:rPr>
              <a:t>gyson</a:t>
            </a:r>
            <a:r>
              <a:rPr lang="en-GB" sz="1600" dirty="0">
                <a:solidFill>
                  <a:schemeClr val="bg1"/>
                </a:solidFill>
              </a:rPr>
              <a:t> </a:t>
            </a:r>
            <a:r>
              <a:rPr lang="en-GB" sz="1600" dirty="0" err="1">
                <a:solidFill>
                  <a:schemeClr val="bg1"/>
                </a:solidFill>
              </a:rPr>
              <a:t>trydydd</a:t>
            </a:r>
            <a:r>
              <a:rPr lang="en-GB" sz="1600" dirty="0">
                <a:solidFill>
                  <a:schemeClr val="bg1"/>
                </a:solidFill>
              </a:rPr>
              <a:t> </a:t>
            </a:r>
            <a:r>
              <a:rPr lang="en-GB" sz="1600" dirty="0" err="1">
                <a:solidFill>
                  <a:schemeClr val="bg1"/>
                </a:solidFill>
              </a:rPr>
              <a:t>partïon</a:t>
            </a:r>
            <a:r>
              <a:rPr lang="en-GB" sz="1600" dirty="0">
                <a:solidFill>
                  <a:schemeClr val="bg1"/>
                </a:solidFill>
              </a:rPr>
              <a:t> â </a:t>
            </a:r>
            <a:r>
              <a:rPr lang="en-GB" sz="1600" dirty="0" err="1">
                <a:solidFill>
                  <a:schemeClr val="bg1"/>
                </a:solidFill>
              </a:rPr>
              <a:t>gwiriadau</a:t>
            </a:r>
            <a:r>
              <a:rPr lang="en-GB" sz="1600" dirty="0">
                <a:solidFill>
                  <a:schemeClr val="bg1"/>
                </a:solidFill>
              </a:rPr>
              <a:t> </a:t>
            </a:r>
            <a:r>
              <a:rPr lang="en-GB" sz="1600" dirty="0" err="1">
                <a:solidFill>
                  <a:schemeClr val="bg1"/>
                </a:solidFill>
              </a:rPr>
              <a:t>capasiti</a:t>
            </a:r>
            <a:r>
              <a:rPr lang="en-GB" sz="1600" dirty="0">
                <a:solidFill>
                  <a:schemeClr val="bg1"/>
                </a:solidFill>
              </a:rPr>
              <a:t>, </a:t>
            </a:r>
            <a:r>
              <a:rPr lang="en-GB" sz="1600" dirty="0" err="1">
                <a:solidFill>
                  <a:schemeClr val="bg1"/>
                </a:solidFill>
              </a:rPr>
              <a:t>cymeradwyaeth</a:t>
            </a:r>
            <a:r>
              <a:rPr lang="en-GB" sz="1600" dirty="0">
                <a:solidFill>
                  <a:schemeClr val="bg1"/>
                </a:solidFill>
              </a:rPr>
              <a:t> </a:t>
            </a:r>
            <a:r>
              <a:rPr lang="en-GB" sz="1600" dirty="0" err="1">
                <a:solidFill>
                  <a:schemeClr val="bg1"/>
                </a:solidFill>
              </a:rPr>
              <a:t>i</a:t>
            </a:r>
            <a:r>
              <a:rPr lang="en-GB" sz="1600" dirty="0">
                <a:solidFill>
                  <a:schemeClr val="bg1"/>
                </a:solidFill>
              </a:rPr>
              <a:t> </a:t>
            </a:r>
            <a:r>
              <a:rPr lang="en-GB" sz="1600" dirty="0" err="1">
                <a:solidFill>
                  <a:schemeClr val="bg1"/>
                </a:solidFill>
              </a:rPr>
              <a:t>ddyluniadau</a:t>
            </a:r>
            <a:r>
              <a:rPr lang="en-GB" sz="1600" dirty="0">
                <a:solidFill>
                  <a:schemeClr val="bg1"/>
                </a:solidFill>
              </a:rPr>
              <a:t> a </a:t>
            </a:r>
            <a:r>
              <a:rPr lang="en-GB" sz="1600" dirty="0" err="1">
                <a:solidFill>
                  <a:schemeClr val="bg1"/>
                </a:solidFill>
              </a:rPr>
              <a:t>mabwysiad</a:t>
            </a:r>
            <a:r>
              <a:rPr lang="en-GB" sz="1600" dirty="0">
                <a:solidFill>
                  <a:schemeClr val="bg1"/>
                </a:solidFill>
              </a:rPr>
              <a:t> </a:t>
            </a:r>
            <a:r>
              <a:rPr lang="en-GB" sz="1600" dirty="0" err="1">
                <a:solidFill>
                  <a:schemeClr val="bg1"/>
                </a:solidFill>
              </a:rPr>
              <a:t>pibellau</a:t>
            </a:r>
            <a:endParaRPr lang="en-GB" sz="1600" dirty="0">
              <a:solidFill>
                <a:schemeClr val="bg1"/>
              </a:solidFill>
            </a:endParaRPr>
          </a:p>
          <a:p>
            <a:endParaRPr lang="en-GB" sz="1600"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Tree>
    <p:extLst>
      <p:ext uri="{BB962C8B-B14F-4D97-AF65-F5344CB8AC3E}">
        <p14:creationId xmlns:p14="http://schemas.microsoft.com/office/powerpoint/2010/main" val="274368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11560" y="5192181"/>
            <a:ext cx="8064896" cy="625498"/>
          </a:xfrm>
          <a:prstGeom prst="roundRect">
            <a:avLst/>
          </a:prstGeom>
          <a:solidFill>
            <a:srgbClr val="952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normAutofit/>
          </a:bodyPr>
          <a:lstStyle/>
          <a:p>
            <a:r>
              <a:rPr lang="en-GB" sz="2800" dirty="0" err="1"/>
              <a:t>Beichiau</a:t>
            </a:r>
            <a:r>
              <a:rPr lang="en-GB" sz="2800" dirty="0"/>
              <a:t> </a:t>
            </a:r>
            <a:r>
              <a:rPr lang="en-GB" sz="2800" dirty="0" err="1"/>
              <a:t>gwaith</a:t>
            </a:r>
            <a:r>
              <a:rPr lang="en-GB" sz="2800" dirty="0"/>
              <a:t> </a:t>
            </a:r>
            <a:r>
              <a:rPr lang="en-GB" sz="2800" dirty="0" err="1"/>
              <a:t>cysylltiadau</a:t>
            </a:r>
            <a:r>
              <a:rPr lang="en-GB" sz="2800" dirty="0"/>
              <a:t> </a:t>
            </a:r>
            <a:r>
              <a:rPr lang="en-GB" sz="2800" dirty="0" err="1"/>
              <a:t>nodweddiadol</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4180274"/>
              </p:ext>
            </p:extLst>
          </p:nvPr>
        </p:nvGraphicFramePr>
        <p:xfrm>
          <a:off x="457200" y="1268413"/>
          <a:ext cx="8229600" cy="3261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0840">
                <a:tc>
                  <a:txBody>
                    <a:bodyPr/>
                    <a:lstStyle/>
                    <a:p>
                      <a:r>
                        <a:rPr lang="en-GB" sz="1800" b="1" kern="1200" dirty="0" smtClean="0">
                          <a:solidFill>
                            <a:schemeClr val="lt1"/>
                          </a:solidFill>
                          <a:effectLst/>
                          <a:latin typeface="+mn-lt"/>
                          <a:ea typeface="+mn-ea"/>
                          <a:cs typeface="+mn-cs"/>
                        </a:rPr>
                        <a:t>Math o </a:t>
                      </a:r>
                      <a:r>
                        <a:rPr lang="en-GB" sz="1800" b="1" kern="1200" dirty="0" err="1" smtClean="0">
                          <a:solidFill>
                            <a:schemeClr val="lt1"/>
                          </a:solidFill>
                          <a:effectLst/>
                          <a:latin typeface="+mn-lt"/>
                          <a:ea typeface="+mn-ea"/>
                          <a:cs typeface="+mn-cs"/>
                        </a:rPr>
                        <a:t>waith</a:t>
                      </a:r>
                      <a:endParaRPr lang="en-GB" sz="1600" dirty="0">
                        <a:latin typeface="Arial" panose="020B0604020202020204" pitchFamily="34" charset="0"/>
                        <a:cs typeface="Arial" panose="020B0604020202020204" pitchFamily="34" charset="0"/>
                      </a:endParaRPr>
                    </a:p>
                  </a:txBody>
                  <a:tcPr>
                    <a:solidFill>
                      <a:schemeClr val="accent2"/>
                    </a:solidFill>
                  </a:tcPr>
                </a:tc>
                <a:tc>
                  <a:txBody>
                    <a:bodyPr/>
                    <a:lstStyle/>
                    <a:p>
                      <a:r>
                        <a:rPr lang="en-GB" sz="1800" b="1" kern="1200" dirty="0" err="1" smtClean="0">
                          <a:solidFill>
                            <a:schemeClr val="lt1"/>
                          </a:solidFill>
                          <a:effectLst/>
                          <a:latin typeface="+mn-lt"/>
                          <a:ea typeface="+mn-ea"/>
                          <a:cs typeface="+mn-cs"/>
                        </a:rPr>
                        <a:t>gwasanaethau</a:t>
                      </a:r>
                      <a:endParaRPr lang="en-GB" sz="1600" dirty="0">
                        <a:latin typeface="Arial" panose="020B0604020202020204" pitchFamily="34" charset="0"/>
                        <a:cs typeface="Arial" panose="020B0604020202020204" pitchFamily="34" charset="0"/>
                      </a:endParaRPr>
                    </a:p>
                  </a:txBody>
                  <a:tcPr>
                    <a:solidFill>
                      <a:schemeClr val="accent2"/>
                    </a:solidFill>
                  </a:tcPr>
                </a:tc>
                <a:tc>
                  <a:txBody>
                    <a:bodyPr/>
                    <a:lstStyle/>
                    <a:p>
                      <a:r>
                        <a:rPr lang="en-GB" sz="1800" b="1" kern="1200" dirty="0" err="1" smtClean="0">
                          <a:solidFill>
                            <a:schemeClr val="lt1"/>
                          </a:solidFill>
                          <a:effectLst/>
                          <a:latin typeface="+mn-lt"/>
                          <a:ea typeface="+mn-ea"/>
                          <a:cs typeface="+mn-cs"/>
                        </a:rPr>
                        <a:t>Prif</a:t>
                      </a:r>
                      <a:r>
                        <a:rPr lang="en-GB" sz="1800" b="1" kern="1200" dirty="0" smtClean="0">
                          <a:solidFill>
                            <a:schemeClr val="lt1"/>
                          </a:solidFill>
                          <a:effectLst/>
                          <a:latin typeface="+mn-lt"/>
                          <a:ea typeface="+mn-ea"/>
                          <a:cs typeface="+mn-cs"/>
                        </a:rPr>
                        <a:t> </a:t>
                      </a:r>
                      <a:r>
                        <a:rPr lang="en-GB" sz="1800" b="1" kern="1200" dirty="0" err="1" smtClean="0">
                          <a:solidFill>
                            <a:schemeClr val="lt1"/>
                          </a:solidFill>
                          <a:effectLst/>
                          <a:latin typeface="+mn-lt"/>
                          <a:ea typeface="+mn-ea"/>
                          <a:cs typeface="+mn-cs"/>
                        </a:rPr>
                        <a:t>bibellau</a:t>
                      </a:r>
                      <a:r>
                        <a:rPr lang="en-GB" sz="1800" b="1" kern="1200" dirty="0" smtClean="0">
                          <a:solidFill>
                            <a:schemeClr val="lt1"/>
                          </a:solidFill>
                          <a:effectLst/>
                          <a:latin typeface="+mn-lt"/>
                          <a:ea typeface="+mn-ea"/>
                          <a:cs typeface="+mn-cs"/>
                        </a:rPr>
                        <a:t> </a:t>
                      </a:r>
                      <a:r>
                        <a:rPr lang="en-GB" sz="1800" b="1" kern="1200" dirty="0" err="1" smtClean="0">
                          <a:solidFill>
                            <a:schemeClr val="lt1"/>
                          </a:solidFill>
                          <a:effectLst/>
                          <a:latin typeface="+mn-lt"/>
                          <a:ea typeface="+mn-ea"/>
                          <a:cs typeface="+mn-cs"/>
                        </a:rPr>
                        <a:t>wedi’u</a:t>
                      </a:r>
                      <a:r>
                        <a:rPr lang="en-GB" sz="1800" b="1" kern="1200" dirty="0" smtClean="0">
                          <a:solidFill>
                            <a:schemeClr val="lt1"/>
                          </a:solidFill>
                          <a:effectLst/>
                          <a:latin typeface="+mn-lt"/>
                          <a:ea typeface="+mn-ea"/>
                          <a:cs typeface="+mn-cs"/>
                        </a:rPr>
                        <a:t> </a:t>
                      </a:r>
                      <a:r>
                        <a:rPr lang="en-GB" sz="1800" b="1" kern="1200" dirty="0" err="1" smtClean="0">
                          <a:solidFill>
                            <a:schemeClr val="lt1"/>
                          </a:solidFill>
                          <a:effectLst/>
                          <a:latin typeface="+mn-lt"/>
                          <a:ea typeface="+mn-ea"/>
                          <a:cs typeface="+mn-cs"/>
                        </a:rPr>
                        <a:t>gosod</a:t>
                      </a:r>
                      <a:endParaRPr lang="en-GB" sz="1600" dirty="0">
                        <a:latin typeface="Arial" panose="020B0604020202020204" pitchFamily="34" charset="0"/>
                        <a:cs typeface="Arial" panose="020B0604020202020204" pitchFamily="34" charset="0"/>
                      </a:endParaRPr>
                    </a:p>
                  </a:txBody>
                  <a:tcPr>
                    <a:solidFill>
                      <a:schemeClr val="accent2"/>
                    </a:solidFill>
                  </a:tcPr>
                </a:tc>
                <a:tc>
                  <a:txBody>
                    <a:bodyPr/>
                    <a:lstStyle/>
                    <a:p>
                      <a:r>
                        <a:rPr lang="en-GB" sz="1800" b="1" kern="1200" dirty="0" err="1" smtClean="0">
                          <a:solidFill>
                            <a:schemeClr val="lt1"/>
                          </a:solidFill>
                          <a:effectLst/>
                          <a:latin typeface="+mn-lt"/>
                          <a:ea typeface="+mn-ea"/>
                          <a:cs typeface="+mn-cs"/>
                        </a:rPr>
                        <a:t>ein</a:t>
                      </a:r>
                      <a:r>
                        <a:rPr lang="en-GB" sz="1800" b="1" kern="1200" dirty="0" smtClean="0">
                          <a:solidFill>
                            <a:schemeClr val="lt1"/>
                          </a:solidFill>
                          <a:effectLst/>
                          <a:latin typeface="+mn-lt"/>
                          <a:ea typeface="+mn-ea"/>
                          <a:cs typeface="+mn-cs"/>
                        </a:rPr>
                        <a:t> </a:t>
                      </a:r>
                      <a:r>
                        <a:rPr lang="en-GB" sz="1800" b="1" kern="1200" dirty="0" err="1" smtClean="0">
                          <a:solidFill>
                            <a:schemeClr val="lt1"/>
                          </a:solidFill>
                          <a:effectLst/>
                          <a:latin typeface="+mn-lt"/>
                          <a:ea typeface="+mn-ea"/>
                          <a:cs typeface="+mn-cs"/>
                        </a:rPr>
                        <a:t>marchnad</a:t>
                      </a:r>
                      <a:r>
                        <a:rPr lang="en-GB" sz="1800" b="1" kern="1200" dirty="0" smtClean="0">
                          <a:solidFill>
                            <a:schemeClr val="lt1"/>
                          </a:solidFill>
                          <a:effectLst/>
                          <a:latin typeface="+mn-lt"/>
                          <a:ea typeface="+mn-ea"/>
                          <a:cs typeface="+mn-cs"/>
                        </a:rPr>
                        <a:t> </a:t>
                      </a:r>
                      <a:r>
                        <a:rPr lang="en-GB" sz="1800" b="1" kern="1200" dirty="0" err="1" smtClean="0">
                          <a:solidFill>
                            <a:schemeClr val="lt1"/>
                          </a:solidFill>
                          <a:effectLst/>
                          <a:latin typeface="+mn-lt"/>
                          <a:ea typeface="+mn-ea"/>
                          <a:cs typeface="+mn-cs"/>
                        </a:rPr>
                        <a:t>gyfrannau</a:t>
                      </a:r>
                      <a:endParaRPr lang="en-GB" sz="1600"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xmlns="" val="10000"/>
                  </a:ext>
                </a:extLst>
              </a:tr>
              <a:tr h="370840">
                <a:tc>
                  <a:txBody>
                    <a:bodyPr/>
                    <a:lstStyle/>
                    <a:p>
                      <a:r>
                        <a:rPr lang="en-GB" sz="2400" baseline="30000" dirty="0" err="1" smtClean="0">
                          <a:latin typeface="Arial" panose="020B0604020202020204" pitchFamily="34" charset="0"/>
                          <a:cs typeface="Arial" panose="020B0604020202020204" pitchFamily="34" charset="0"/>
                        </a:rPr>
                        <a:t>Domestig</a:t>
                      </a:r>
                      <a:r>
                        <a:rPr lang="en-GB" sz="2400" baseline="30000" dirty="0" smtClean="0">
                          <a:latin typeface="Arial" panose="020B0604020202020204" pitchFamily="34" charset="0"/>
                          <a:cs typeface="Arial" panose="020B0604020202020204" pitchFamily="34" charset="0"/>
                        </a:rPr>
                        <a:t> </a:t>
                      </a:r>
                      <a:r>
                        <a:rPr lang="en-GB" sz="2400" baseline="30000" dirty="0" err="1" smtClean="0">
                          <a:latin typeface="Arial" panose="020B0604020202020204" pitchFamily="34" charset="0"/>
                          <a:cs typeface="Arial" panose="020B0604020202020204" pitchFamily="34" charset="0"/>
                        </a:rPr>
                        <a:t>presennol</a:t>
                      </a:r>
                      <a:r>
                        <a:rPr lang="en-GB" sz="2400" baseline="30000" dirty="0" smtClean="0">
                          <a:latin typeface="Arial" panose="020B0604020202020204" pitchFamily="34" charset="0"/>
                          <a:cs typeface="Arial" panose="020B0604020202020204" pitchFamily="34" charset="0"/>
                        </a:rPr>
                        <a:t>: </a:t>
                      </a:r>
                      <a:r>
                        <a:rPr lang="en-GB" sz="1600" baseline="30000" dirty="0" smtClean="0">
                          <a:latin typeface="Arial" panose="020B0604020202020204" pitchFamily="34" charset="0"/>
                          <a:cs typeface="Arial" panose="020B0604020202020204" pitchFamily="34" charset="0"/>
                        </a:rPr>
                        <a:t>1</a:t>
                      </a:r>
                      <a:endParaRPr lang="en-GB" sz="1600" baseline="300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7,000</a:t>
                      </a:r>
                    </a:p>
                  </a:txBody>
                  <a:tcPr/>
                </a:tc>
                <a:tc>
                  <a:txBody>
                    <a:bodyPr/>
                    <a:lstStyle/>
                    <a:p>
                      <a:r>
                        <a:rPr lang="en-GB" sz="1600" dirty="0">
                          <a:latin typeface="Arial" panose="020B0604020202020204" pitchFamily="34" charset="0"/>
                          <a:cs typeface="Arial" panose="020B0604020202020204" pitchFamily="34" charset="0"/>
                        </a:rPr>
                        <a:t>14km</a:t>
                      </a:r>
                    </a:p>
                  </a:txBody>
                  <a:tcPr/>
                </a:tc>
                <a:tc>
                  <a:txBody>
                    <a:bodyPr/>
                    <a:lstStyle/>
                    <a:p>
                      <a:r>
                        <a:rPr lang="en-GB" sz="1600" dirty="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xmlns="" val="10001"/>
                  </a:ext>
                </a:extLst>
              </a:tr>
              <a:tr h="370840">
                <a:tc>
                  <a:txBody>
                    <a:bodyPr/>
                    <a:lstStyle/>
                    <a:p>
                      <a:r>
                        <a:rPr lang="en-GB" sz="1600" dirty="0" err="1" smtClean="0">
                          <a:latin typeface="Arial" panose="020B0604020202020204" pitchFamily="34" charset="0"/>
                          <a:cs typeface="Arial" panose="020B0604020202020204" pitchFamily="34" charset="0"/>
                        </a:rPr>
                        <a:t>Domestig</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newydd</a:t>
                      </a:r>
                      <a:r>
                        <a:rPr lang="en-GB" sz="1600" dirty="0" smtClean="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4,000</a:t>
                      </a:r>
                    </a:p>
                  </a:txBody>
                  <a:tcPr/>
                </a:tc>
                <a:tc>
                  <a:txBody>
                    <a:bodyPr/>
                    <a:lstStyle/>
                    <a:p>
                      <a:r>
                        <a:rPr lang="en-GB" sz="1600" dirty="0">
                          <a:latin typeface="Arial" panose="020B0604020202020204" pitchFamily="34" charset="0"/>
                          <a:cs typeface="Arial" panose="020B0604020202020204" pitchFamily="34" charset="0"/>
                        </a:rPr>
                        <a:t>23km</a:t>
                      </a:r>
                    </a:p>
                  </a:txBody>
                  <a:tcPr/>
                </a:tc>
                <a:tc>
                  <a:txBody>
                    <a:bodyPr/>
                    <a:lstStyle/>
                    <a:p>
                      <a:r>
                        <a:rPr lang="en-GB" sz="1600"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xmlns="" val="10002"/>
                  </a:ext>
                </a:extLst>
              </a:tr>
              <a:tr h="370840">
                <a:tc>
                  <a:txBody>
                    <a:bodyPr/>
                    <a:lstStyle/>
                    <a:p>
                      <a:r>
                        <a:rPr lang="en-GB" sz="1800" kern="1200" dirty="0" err="1" smtClean="0">
                          <a:solidFill>
                            <a:schemeClr val="dk1"/>
                          </a:solidFill>
                          <a:effectLst/>
                          <a:latin typeface="+mn-lt"/>
                          <a:ea typeface="+mn-ea"/>
                          <a:cs typeface="+mn-cs"/>
                        </a:rPr>
                        <a:t>annomestig</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500</a:t>
                      </a:r>
                    </a:p>
                  </a:txBody>
                  <a:tcPr/>
                </a:tc>
                <a:tc>
                  <a:txBody>
                    <a:bodyPr/>
                    <a:lstStyle/>
                    <a:p>
                      <a:r>
                        <a:rPr lang="en-GB" sz="1600" dirty="0">
                          <a:latin typeface="Arial" panose="020B0604020202020204" pitchFamily="34" charset="0"/>
                          <a:cs typeface="Arial" panose="020B0604020202020204" pitchFamily="34" charset="0"/>
                        </a:rPr>
                        <a:t>6km</a:t>
                      </a:r>
                    </a:p>
                  </a:txBody>
                  <a:tcPr/>
                </a:tc>
                <a:tc>
                  <a:txBody>
                    <a:bodyPr/>
                    <a:lstStyle/>
                    <a:p>
                      <a:r>
                        <a:rPr lang="en-GB" sz="1600" dirty="0">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xmlns="" val="10003"/>
                  </a:ext>
                </a:extLst>
              </a:tr>
              <a:tr h="370840">
                <a:tc>
                  <a:txBody>
                    <a:bodyPr/>
                    <a:lstStyle/>
                    <a:p>
                      <a:r>
                        <a:rPr lang="en-GB" sz="1800" kern="1200" dirty="0" err="1" smtClean="0">
                          <a:solidFill>
                            <a:schemeClr val="dk1"/>
                          </a:solidFill>
                          <a:effectLst/>
                          <a:latin typeface="+mn-lt"/>
                          <a:ea typeface="+mn-ea"/>
                          <a:cs typeface="+mn-cs"/>
                        </a:rPr>
                        <a:t>dargyfeiriadau</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NA</a:t>
                      </a:r>
                    </a:p>
                  </a:txBody>
                  <a:tcPr/>
                </a:tc>
                <a:tc>
                  <a:txBody>
                    <a:bodyPr/>
                    <a:lstStyle/>
                    <a:p>
                      <a:r>
                        <a:rPr lang="en-GB" sz="1600" dirty="0">
                          <a:latin typeface="Arial" panose="020B0604020202020204" pitchFamily="34" charset="0"/>
                          <a:cs typeface="Arial" panose="020B0604020202020204" pitchFamily="34" charset="0"/>
                        </a:rPr>
                        <a:t>7km</a:t>
                      </a:r>
                    </a:p>
                  </a:txBody>
                  <a:tcPr/>
                </a:tc>
                <a:tc>
                  <a:txBody>
                    <a:bodyPr/>
                    <a:lstStyle/>
                    <a:p>
                      <a:r>
                        <a:rPr lang="cy-GB" sz="1800" b="0" kern="1200" dirty="0" smtClean="0">
                          <a:solidFill>
                            <a:schemeClr val="dk1"/>
                          </a:solidFill>
                          <a:effectLst/>
                          <a:latin typeface="+mn-lt"/>
                          <a:ea typeface="+mn-ea"/>
                          <a:cs typeface="+mn-cs"/>
                        </a:rPr>
                        <a:t>Ddim yn gystadleuol</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r>
                        <a:rPr lang="en-GB" sz="1800" kern="1200" dirty="0" err="1" smtClean="0">
                          <a:solidFill>
                            <a:schemeClr val="dk1"/>
                          </a:solidFill>
                          <a:effectLst/>
                          <a:latin typeface="+mn-lt"/>
                          <a:ea typeface="+mn-ea"/>
                          <a:cs typeface="+mn-cs"/>
                        </a:rPr>
                        <a:t>altradau</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3,600</a:t>
                      </a:r>
                    </a:p>
                  </a:txBody>
                  <a:tcPr/>
                </a:tc>
                <a:tc>
                  <a:txBody>
                    <a:bodyPr/>
                    <a:lstStyle/>
                    <a:p>
                      <a:r>
                        <a:rPr lang="en-GB" sz="1600" dirty="0">
                          <a:latin typeface="Arial" panose="020B0604020202020204" pitchFamily="34" charset="0"/>
                          <a:cs typeface="Arial" panose="020B0604020202020204" pitchFamily="34" charset="0"/>
                        </a:rPr>
                        <a:t>NA</a:t>
                      </a:r>
                    </a:p>
                  </a:txBody>
                  <a:tcPr/>
                </a:tc>
                <a:tc>
                  <a:txBody>
                    <a:bodyPr/>
                    <a:lstStyle/>
                    <a:p>
                      <a:r>
                        <a:rPr lang="en-GB" sz="1600" dirty="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xmlns="" val="10005"/>
                  </a:ext>
                </a:extLst>
              </a:tr>
              <a:tr h="370840">
                <a:tc>
                  <a:txBody>
                    <a:bodyPr/>
                    <a:lstStyle/>
                    <a:p>
                      <a:r>
                        <a:rPr lang="en-GB" sz="1800" kern="1200" dirty="0" err="1" smtClean="0">
                          <a:solidFill>
                            <a:schemeClr val="dk1"/>
                          </a:solidFill>
                          <a:effectLst/>
                          <a:latin typeface="+mn-lt"/>
                          <a:ea typeface="+mn-ea"/>
                          <a:cs typeface="+mn-cs"/>
                        </a:rPr>
                        <a:t>ynysiadau</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1,100</a:t>
                      </a:r>
                    </a:p>
                  </a:txBody>
                  <a:tcPr/>
                </a:tc>
                <a:tc>
                  <a:txBody>
                    <a:bodyPr/>
                    <a:lstStyle/>
                    <a:p>
                      <a:r>
                        <a:rPr lang="en-GB" sz="1600" dirty="0">
                          <a:latin typeface="Arial" panose="020B0604020202020204" pitchFamily="34" charset="0"/>
                          <a:cs typeface="Arial" panose="020B0604020202020204" pitchFamily="34" charset="0"/>
                        </a:rPr>
                        <a:t>NA</a:t>
                      </a:r>
                    </a:p>
                  </a:txBody>
                  <a:tcPr/>
                </a:tc>
                <a:tc>
                  <a:txBody>
                    <a:bodyPr/>
                    <a:lstStyle/>
                    <a:p>
                      <a:r>
                        <a:rPr lang="en-GB" sz="1600" dirty="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6" name="TextBox 5"/>
          <p:cNvSpPr txBox="1"/>
          <p:nvPr/>
        </p:nvSpPr>
        <p:spPr>
          <a:xfrm>
            <a:off x="611560" y="5181764"/>
            <a:ext cx="8064896" cy="646331"/>
          </a:xfrm>
          <a:prstGeom prst="rect">
            <a:avLst/>
          </a:prstGeom>
          <a:noFill/>
        </p:spPr>
        <p:txBody>
          <a:bodyPr wrap="square" rtlCol="0">
            <a:spAutoFit/>
          </a:bodyPr>
          <a:lstStyle/>
          <a:p>
            <a:pPr lvl="0">
              <a:defRPr/>
            </a:pPr>
            <a:r>
              <a:rPr lang="en-GB" dirty="0" smtClean="0">
                <a:solidFill>
                  <a:schemeClr val="bg1"/>
                </a:solidFill>
              </a:rPr>
              <a:t>Fe </a:t>
            </a:r>
            <a:r>
              <a:rPr lang="en-GB" dirty="0" err="1">
                <a:solidFill>
                  <a:schemeClr val="bg1"/>
                </a:solidFill>
              </a:rPr>
              <a:t>barhawn</a:t>
            </a:r>
            <a:r>
              <a:rPr lang="en-GB" dirty="0">
                <a:solidFill>
                  <a:schemeClr val="bg1"/>
                </a:solidFill>
              </a:rPr>
              <a:t> </a:t>
            </a:r>
            <a:r>
              <a:rPr lang="en-GB" dirty="0" err="1">
                <a:solidFill>
                  <a:schemeClr val="bg1"/>
                </a:solidFill>
              </a:rPr>
              <a:t>i</a:t>
            </a:r>
            <a:r>
              <a:rPr lang="en-GB" dirty="0">
                <a:solidFill>
                  <a:schemeClr val="bg1"/>
                </a:solidFill>
              </a:rPr>
              <a:t> </a:t>
            </a:r>
            <a:r>
              <a:rPr lang="en-GB" dirty="0" err="1">
                <a:solidFill>
                  <a:schemeClr val="bg1"/>
                </a:solidFill>
              </a:rPr>
              <a:t>gefnogi</a:t>
            </a:r>
            <a:r>
              <a:rPr lang="en-GB" dirty="0">
                <a:solidFill>
                  <a:schemeClr val="bg1"/>
                </a:solidFill>
              </a:rPr>
              <a:t> </a:t>
            </a:r>
            <a:r>
              <a:rPr lang="en-GB" dirty="0" err="1">
                <a:solidFill>
                  <a:schemeClr val="bg1"/>
                </a:solidFill>
              </a:rPr>
              <a:t>cystadleuaeth</a:t>
            </a:r>
            <a:r>
              <a:rPr lang="en-GB" dirty="0">
                <a:solidFill>
                  <a:schemeClr val="bg1"/>
                </a:solidFill>
              </a:rPr>
              <a:t> </a:t>
            </a:r>
            <a:r>
              <a:rPr lang="en-GB" dirty="0" err="1">
                <a:solidFill>
                  <a:schemeClr val="bg1"/>
                </a:solidFill>
              </a:rPr>
              <a:t>yn</a:t>
            </a:r>
            <a:r>
              <a:rPr lang="en-GB" dirty="0">
                <a:solidFill>
                  <a:schemeClr val="bg1"/>
                </a:solidFill>
              </a:rPr>
              <a:t> y </a:t>
            </a:r>
            <a:r>
              <a:rPr lang="en-GB" dirty="0" err="1">
                <a:solidFill>
                  <a:schemeClr val="bg1"/>
                </a:solidFill>
              </a:rPr>
              <a:t>busnes</a:t>
            </a:r>
            <a:r>
              <a:rPr lang="en-GB" dirty="0">
                <a:solidFill>
                  <a:schemeClr val="bg1"/>
                </a:solidFill>
              </a:rPr>
              <a:t> </a:t>
            </a:r>
            <a:r>
              <a:rPr lang="en-GB" dirty="0" err="1">
                <a:solidFill>
                  <a:schemeClr val="bg1"/>
                </a:solidFill>
              </a:rPr>
              <a:t>cysylltiadau</a:t>
            </a:r>
            <a:r>
              <a:rPr lang="en-GB" dirty="0">
                <a:solidFill>
                  <a:schemeClr val="bg1"/>
                </a:solidFill>
              </a:rPr>
              <a:t> </a:t>
            </a:r>
            <a:r>
              <a:rPr lang="en-GB" dirty="0" err="1">
                <a:solidFill>
                  <a:schemeClr val="bg1"/>
                </a:solidFill>
              </a:rPr>
              <a:t>ar</a:t>
            </a:r>
            <a:r>
              <a:rPr lang="en-GB" dirty="0">
                <a:solidFill>
                  <a:schemeClr val="bg1"/>
                </a:solidFill>
              </a:rPr>
              <a:t> draws </a:t>
            </a:r>
            <a:r>
              <a:rPr lang="en-GB" dirty="0" err="1">
                <a:solidFill>
                  <a:schemeClr val="bg1"/>
                </a:solidFill>
              </a:rPr>
              <a:t>pob</a:t>
            </a:r>
            <a:r>
              <a:rPr lang="en-GB" dirty="0">
                <a:solidFill>
                  <a:schemeClr val="bg1"/>
                </a:solidFill>
              </a:rPr>
              <a:t> math o </a:t>
            </a:r>
            <a:r>
              <a:rPr lang="en-GB" dirty="0" err="1">
                <a:solidFill>
                  <a:schemeClr val="bg1"/>
                </a:solidFill>
              </a:rPr>
              <a:t>waith</a:t>
            </a:r>
            <a:endParaRPr kumimoji="0" lang="en-GB"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9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594916"/>
          </a:xfrm>
        </p:spPr>
        <p:txBody>
          <a:bodyPr>
            <a:noAutofit/>
          </a:bodyPr>
          <a:lstStyle/>
          <a:p>
            <a:r>
              <a:rPr lang="en-GB" sz="2400" dirty="0"/>
              <a:t>Y </a:t>
            </a:r>
            <a:r>
              <a:rPr lang="en-GB" sz="2400" dirty="0" err="1"/>
              <a:t>Rheoliadau</a:t>
            </a:r>
            <a:r>
              <a:rPr lang="en-GB" sz="2400" dirty="0"/>
              <a:t> </a:t>
            </a:r>
            <a:r>
              <a:rPr lang="en-GB" sz="2400" dirty="0" err="1"/>
              <a:t>Nwy</a:t>
            </a:r>
            <a:r>
              <a:rPr lang="en-GB" sz="2400" dirty="0"/>
              <a:t> (</a:t>
            </a:r>
            <a:r>
              <a:rPr lang="en-GB" sz="2400" dirty="0" err="1"/>
              <a:t>safonau</a:t>
            </a:r>
            <a:r>
              <a:rPr lang="en-GB" sz="2400" dirty="0"/>
              <a:t> </a:t>
            </a:r>
            <a:r>
              <a:rPr lang="en-GB" sz="2400" dirty="0" err="1"/>
              <a:t>Perfformiad</a:t>
            </a:r>
            <a:r>
              <a:rPr lang="en-GB" sz="2400" dirty="0"/>
              <a:t>) 2005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9681115"/>
              </p:ext>
            </p:extLst>
          </p:nvPr>
        </p:nvGraphicFramePr>
        <p:xfrm>
          <a:off x="107504" y="1268413"/>
          <a:ext cx="8579296" cy="4516120"/>
        </p:xfrm>
        <a:graphic>
          <a:graphicData uri="http://schemas.openxmlformats.org/drawingml/2006/table">
            <a:tbl>
              <a:tblPr firstRow="1" bandRow="1">
                <a:tableStyleId>{5C22544A-7EE6-4342-B048-85BDC9FD1C3A}</a:tableStyleId>
              </a:tblPr>
              <a:tblGrid>
                <a:gridCol w="2407096">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0840">
                <a:tc>
                  <a:txBody>
                    <a:bodyPr/>
                    <a:lstStyle/>
                    <a:p>
                      <a:r>
                        <a:rPr lang="en-GB" sz="1400" dirty="0">
                          <a:latin typeface="Arial" panose="020B0604020202020204" pitchFamily="34" charset="0"/>
                          <a:cs typeface="Arial" panose="020B0604020202020204" pitchFamily="34" charset="0"/>
                        </a:rPr>
                        <a:t>Task</a:t>
                      </a:r>
                    </a:p>
                  </a:txBody>
                  <a:tcPr>
                    <a:solidFill>
                      <a:schemeClr val="accent4"/>
                    </a:solidFill>
                  </a:tcPr>
                </a:tc>
                <a:tc>
                  <a:txBody>
                    <a:bodyPr/>
                    <a:lstStyle/>
                    <a:p>
                      <a:r>
                        <a:rPr lang="en-GB" sz="1400" dirty="0" err="1" smtClean="0">
                          <a:latin typeface="Arial" panose="020B0604020202020204" pitchFamily="34" charset="0"/>
                          <a:cs typeface="Arial" panose="020B0604020202020204" pitchFamily="34" charset="0"/>
                        </a:rPr>
                        <a:t>uchafswm</a:t>
                      </a:r>
                      <a:r>
                        <a:rPr lang="en-GB" sz="1400" dirty="0" smtClean="0">
                          <a:latin typeface="Arial" panose="020B0604020202020204" pitchFamily="34" charset="0"/>
                          <a:cs typeface="Arial" panose="020B0604020202020204" pitchFamily="34" charset="0"/>
                        </a:rPr>
                        <a:t> y </a:t>
                      </a:r>
                      <a:r>
                        <a:rPr lang="en-GB" sz="1400" dirty="0" err="1" smtClean="0">
                          <a:latin typeface="Arial" panose="020B0604020202020204" pitchFamily="34" charset="0"/>
                          <a:cs typeface="Arial" panose="020B0604020202020204" pitchFamily="34" charset="0"/>
                        </a:rPr>
                        <a:t>dyddiau</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dan</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GSoP</a:t>
                      </a:r>
                      <a:endParaRPr lang="en-GB" sz="1400" dirty="0">
                        <a:latin typeface="Arial" panose="020B0604020202020204" pitchFamily="34" charset="0"/>
                        <a:cs typeface="Arial" panose="020B0604020202020204" pitchFamily="34" charset="0"/>
                      </a:endParaRPr>
                    </a:p>
                  </a:txBody>
                  <a:tcPr>
                    <a:solidFill>
                      <a:schemeClr val="accent4"/>
                    </a:solidFill>
                  </a:tcPr>
                </a:tc>
                <a:tc>
                  <a:txBody>
                    <a:bodyPr/>
                    <a:lstStyle/>
                    <a:p>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Cosb</a:t>
                      </a:r>
                      <a:r>
                        <a:rPr lang="en-GB" sz="1400" dirty="0" smtClean="0">
                          <a:latin typeface="Arial" panose="020B0604020202020204" pitchFamily="34" charset="0"/>
                          <a:cs typeface="Arial" panose="020B0604020202020204" pitchFamily="34" charset="0"/>
                        </a:rPr>
                        <a:t> am </a:t>
                      </a:r>
                      <a:r>
                        <a:rPr lang="en-GB" sz="1400" dirty="0" err="1" smtClean="0">
                          <a:latin typeface="Arial" panose="020B0604020202020204" pitchFamily="34" charset="0"/>
                          <a:cs typeface="Arial" panose="020B0604020202020204" pitchFamily="34" charset="0"/>
                        </a:rPr>
                        <a:t>fynd</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dros</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yr</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uchafswm</a:t>
                      </a:r>
                      <a:endParaRPr lang="en-GB" sz="1400" dirty="0">
                        <a:latin typeface="Arial" panose="020B0604020202020204" pitchFamily="34" charset="0"/>
                        <a:cs typeface="Arial" panose="020B0604020202020204" pitchFamily="34" charset="0"/>
                      </a:endParaRPr>
                    </a:p>
                  </a:txBody>
                  <a:tcPr>
                    <a:solidFill>
                      <a:schemeClr val="accent4"/>
                    </a:solidFill>
                  </a:tcPr>
                </a:tc>
                <a:tc>
                  <a:txBody>
                    <a:bodyPr/>
                    <a:lstStyle/>
                    <a:p>
                      <a:r>
                        <a:rPr lang="en-GB" sz="1400" dirty="0" err="1" smtClean="0">
                          <a:latin typeface="Arial" panose="020B0604020202020204" pitchFamily="34" charset="0"/>
                          <a:cs typeface="Arial" panose="020B0604020202020204" pitchFamily="34" charset="0"/>
                        </a:rPr>
                        <a:t>Perfformiad</a:t>
                      </a:r>
                      <a:endParaRPr lang="en-GB" sz="1400" dirty="0">
                        <a:latin typeface="Arial" panose="020B060402020202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10000"/>
                  </a:ext>
                </a:extLst>
              </a:tr>
              <a:tr h="370840">
                <a:tc>
                  <a:txBody>
                    <a:bodyPr/>
                    <a:lstStyle/>
                    <a:p>
                      <a:r>
                        <a:rPr lang="en-GB" sz="1600" dirty="0" err="1" smtClean="0">
                          <a:solidFill>
                            <a:schemeClr val="tx2"/>
                          </a:solidFill>
                          <a:latin typeface="Arial" panose="020B0604020202020204" pitchFamily="34" charset="0"/>
                          <a:cs typeface="Arial" panose="020B0604020202020204" pitchFamily="34" charset="0"/>
                        </a:rPr>
                        <a:t>Darparu</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dyfynbris</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bwrdd</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gwaith</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domestig</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6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a:t>
                      </a:r>
                      <a:r>
                        <a:rPr lang="en-GB" sz="1600" baseline="0" dirty="0">
                          <a:solidFill>
                            <a:schemeClr val="tx2"/>
                          </a:solidFill>
                          <a:latin typeface="Arial" panose="020B0604020202020204" pitchFamily="34" charset="0"/>
                          <a:cs typeface="Arial" panose="020B0604020202020204" pitchFamily="34" charset="0"/>
                        </a:rPr>
                        <a:t> 10 day</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99.1%</a:t>
                      </a:r>
                    </a:p>
                  </a:txBody>
                  <a:tcPr/>
                </a:tc>
                <a:extLst>
                  <a:ext uri="{0D108BD9-81ED-4DB2-BD59-A6C34878D82A}">
                    <a16:rowId xmlns:a16="http://schemas.microsoft.com/office/drawing/2014/main" xmlns="" val="10001"/>
                  </a:ext>
                </a:extLst>
              </a:tr>
              <a:tr h="370840">
                <a:tc>
                  <a:txBody>
                    <a:bodyPr/>
                    <a:lstStyle/>
                    <a:p>
                      <a:r>
                        <a:rPr lang="en-GB" sz="1600" dirty="0" err="1" smtClean="0">
                          <a:solidFill>
                            <a:schemeClr val="tx2"/>
                          </a:solidFill>
                          <a:latin typeface="Arial" panose="020B0604020202020204" pitchFamily="34" charset="0"/>
                          <a:cs typeface="Arial" panose="020B0604020202020204" pitchFamily="34" charset="0"/>
                        </a:rPr>
                        <a:t>Darparu</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dyfynbris</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yn</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dilyn</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arolwg</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neu</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ar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gyfer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masnachol</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bychan</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11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£10</a:t>
                      </a:r>
                      <a:r>
                        <a:rPr lang="en-GB" sz="1600" baseline="0" dirty="0">
                          <a:solidFill>
                            <a:schemeClr val="tx2"/>
                          </a:solidFill>
                          <a:latin typeface="Arial" panose="020B0604020202020204" pitchFamily="34" charset="0"/>
                          <a:cs typeface="Arial" panose="020B0604020202020204" pitchFamily="34" charset="0"/>
                        </a:rPr>
                        <a:t> day</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98.9%</a:t>
                      </a:r>
                    </a:p>
                  </a:txBody>
                  <a:tcPr/>
                </a:tc>
                <a:extLst>
                  <a:ext uri="{0D108BD9-81ED-4DB2-BD59-A6C34878D82A}">
                    <a16:rowId xmlns:a16="http://schemas.microsoft.com/office/drawing/2014/main" xmlns="" val="10002"/>
                  </a:ext>
                </a:extLst>
              </a:tr>
              <a:tr h="370840">
                <a:tc>
                  <a:txBody>
                    <a:bodyPr/>
                    <a:lstStyle/>
                    <a:p>
                      <a:r>
                        <a:rPr lang="en-GB" sz="1600" dirty="0" err="1" smtClean="0">
                          <a:solidFill>
                            <a:schemeClr val="tx2"/>
                          </a:solidFill>
                          <a:latin typeface="Arial" panose="020B0604020202020204" pitchFamily="34" charset="0"/>
                          <a:cs typeface="Arial" panose="020B0604020202020204" pitchFamily="34" charset="0"/>
                        </a:rPr>
                        <a:t>Darparu</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dyfynbris</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ar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gyfer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masnachol</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mawr</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21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£20 day</a:t>
                      </a:r>
                    </a:p>
                  </a:txBody>
                  <a:tcPr/>
                </a:tc>
                <a:tc>
                  <a:txBody>
                    <a:bodyPr/>
                    <a:lstStyle/>
                    <a:p>
                      <a:r>
                        <a:rPr lang="en-GB" sz="1600" dirty="0">
                          <a:solidFill>
                            <a:schemeClr val="tx2"/>
                          </a:solidFill>
                          <a:latin typeface="Arial" panose="020B0604020202020204" pitchFamily="34" charset="0"/>
                          <a:cs typeface="Arial" panose="020B0604020202020204" pitchFamily="34" charset="0"/>
                        </a:rPr>
                        <a:t>98%</a:t>
                      </a:r>
                    </a:p>
                  </a:txBody>
                  <a:tcPr/>
                </a:tc>
                <a:extLst>
                  <a:ext uri="{0D108BD9-81ED-4DB2-BD59-A6C34878D82A}">
                    <a16:rowId xmlns:a16="http://schemas.microsoft.com/office/drawing/2014/main" xmlns="" val="10003"/>
                  </a:ext>
                </a:extLst>
              </a:tr>
              <a:tr h="370840">
                <a:tc>
                  <a:txBody>
                    <a:bodyPr/>
                    <a:lstStyle/>
                    <a:p>
                      <a:r>
                        <a:rPr lang="en-GB" sz="1600" dirty="0" err="1" smtClean="0">
                          <a:solidFill>
                            <a:schemeClr val="tx2"/>
                          </a:solidFill>
                          <a:latin typeface="Arial" panose="020B0604020202020204" pitchFamily="34" charset="0"/>
                          <a:cs typeface="Arial" panose="020B0604020202020204" pitchFamily="34" charset="0"/>
                        </a:rPr>
                        <a:t>Ymateb</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i</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ymholiad</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tir</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5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£40 day</a:t>
                      </a:r>
                    </a:p>
                  </a:txBody>
                  <a:tcPr/>
                </a:tc>
                <a:tc>
                  <a:txBody>
                    <a:bodyPr/>
                    <a:lstStyle/>
                    <a:p>
                      <a:r>
                        <a:rPr lang="en-GB" sz="1600" dirty="0">
                          <a:solidFill>
                            <a:schemeClr val="tx2"/>
                          </a:solidFill>
                          <a:latin typeface="Arial" panose="020B0604020202020204" pitchFamily="34" charset="0"/>
                          <a:cs typeface="Arial" panose="020B0604020202020204" pitchFamily="34" charset="0"/>
                        </a:rPr>
                        <a:t>98%</a:t>
                      </a:r>
                    </a:p>
                  </a:txBody>
                  <a:tcPr/>
                </a:tc>
                <a:extLst>
                  <a:ext uri="{0D108BD9-81ED-4DB2-BD59-A6C34878D82A}">
                    <a16:rowId xmlns:a16="http://schemas.microsoft.com/office/drawing/2014/main" xmlns="" val="10004"/>
                  </a:ext>
                </a:extLst>
              </a:tr>
              <a:tr h="370840">
                <a:tc>
                  <a:txBody>
                    <a:bodyPr/>
                    <a:lstStyle/>
                    <a:p>
                      <a:r>
                        <a:rPr lang="en-GB" sz="1600" dirty="0" err="1" smtClean="0">
                          <a:solidFill>
                            <a:schemeClr val="tx2"/>
                          </a:solidFill>
                          <a:latin typeface="Arial" panose="020B0604020202020204" pitchFamily="34" charset="0"/>
                          <a:cs typeface="Arial" panose="020B0604020202020204" pitchFamily="34" charset="0"/>
                        </a:rPr>
                        <a:t>Darparu</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dyddiad</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arfaethedig</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ar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gyfer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gwaith</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yn</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dilyn</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taliad</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20 days</a:t>
                      </a:r>
                    </a:p>
                  </a:txBody>
                  <a:tcPr/>
                </a:tc>
                <a:tc>
                  <a:txBody>
                    <a:bodyPr/>
                    <a:lstStyle/>
                    <a:p>
                      <a:r>
                        <a:rPr lang="en-GB" sz="1600" dirty="0">
                          <a:solidFill>
                            <a:schemeClr val="tx2"/>
                          </a:solidFill>
                          <a:latin typeface="Arial" panose="020B0604020202020204" pitchFamily="34" charset="0"/>
                          <a:cs typeface="Arial" panose="020B0604020202020204" pitchFamily="34" charset="0"/>
                        </a:rPr>
                        <a:t>£20-£40</a:t>
                      </a:r>
                      <a:r>
                        <a:rPr lang="en-GB" sz="1600" baseline="0" dirty="0">
                          <a:solidFill>
                            <a:schemeClr val="tx2"/>
                          </a:solidFill>
                          <a:latin typeface="Arial" panose="020B0604020202020204" pitchFamily="34" charset="0"/>
                          <a:cs typeface="Arial" panose="020B0604020202020204" pitchFamily="34" charset="0"/>
                        </a:rPr>
                        <a:t> day</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99.9%</a:t>
                      </a:r>
                    </a:p>
                  </a:txBody>
                  <a:tcPr/>
                </a:tc>
                <a:extLst>
                  <a:ext uri="{0D108BD9-81ED-4DB2-BD59-A6C34878D82A}">
                    <a16:rowId xmlns:a16="http://schemas.microsoft.com/office/drawing/2014/main" xmlns="" val="10005"/>
                  </a:ext>
                </a:extLst>
              </a:tr>
              <a:tr h="370840">
                <a:tc>
                  <a:txBody>
                    <a:bodyPr/>
                    <a:lstStyle/>
                    <a:p>
                      <a:r>
                        <a:rPr lang="en-GB" sz="1600" dirty="0" err="1" smtClean="0">
                          <a:solidFill>
                            <a:schemeClr val="tx2"/>
                          </a:solidFill>
                          <a:latin typeface="Arial" panose="020B0604020202020204" pitchFamily="34" charset="0"/>
                          <a:cs typeface="Arial" panose="020B0604020202020204" pitchFamily="34" charset="0"/>
                        </a:rPr>
                        <a:t>Cwblhau</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gwaith</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ar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ddyddiadau</a:t>
                      </a:r>
                      <a:r>
                        <a:rPr lang="en-GB" sz="1600" dirty="0" smtClean="0">
                          <a:solidFill>
                            <a:schemeClr val="tx2"/>
                          </a:solidFill>
                          <a:latin typeface="Arial" panose="020B0604020202020204" pitchFamily="34" charset="0"/>
                          <a:cs typeface="Arial" panose="020B0604020202020204" pitchFamily="34" charset="0"/>
                        </a:rPr>
                        <a:t> y </a:t>
                      </a:r>
                      <a:r>
                        <a:rPr lang="en-GB" sz="1600" dirty="0" err="1" smtClean="0">
                          <a:solidFill>
                            <a:schemeClr val="tx2"/>
                          </a:solidFill>
                          <a:latin typeface="Arial" panose="020B0604020202020204" pitchFamily="34" charset="0"/>
                          <a:cs typeface="Arial" panose="020B0604020202020204" pitchFamily="34" charset="0"/>
                        </a:rPr>
                        <a:t>cytunwyd</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arnynt</a:t>
                      </a:r>
                      <a:endParaRPr lang="en-GB" sz="1600" dirty="0">
                        <a:solidFill>
                          <a:schemeClr val="tx2"/>
                        </a:solidFill>
                        <a:latin typeface="Arial" panose="020B0604020202020204" pitchFamily="34" charset="0"/>
                        <a:cs typeface="Arial" panose="020B0604020202020204" pitchFamily="34" charset="0"/>
                      </a:endParaRPr>
                    </a:p>
                  </a:txBody>
                  <a:tcPr/>
                </a:tc>
                <a:tc>
                  <a:txBody>
                    <a:bodyPr/>
                    <a:lstStyle/>
                    <a:p>
                      <a:r>
                        <a:rPr lang="en-GB" sz="1600" dirty="0">
                          <a:solidFill>
                            <a:schemeClr val="tx2"/>
                          </a:solidFill>
                          <a:latin typeface="Arial" panose="020B0604020202020204" pitchFamily="34" charset="0"/>
                          <a:cs typeface="Arial" panose="020B0604020202020204" pitchFamily="34" charset="0"/>
                        </a:rPr>
                        <a:t>Meet gas on date</a:t>
                      </a:r>
                    </a:p>
                  </a:txBody>
                  <a:tcPr/>
                </a:tc>
                <a:tc>
                  <a:txBody>
                    <a:bodyPr/>
                    <a:lstStyle/>
                    <a:p>
                      <a:r>
                        <a:rPr lang="en-GB" sz="1600" dirty="0">
                          <a:solidFill>
                            <a:schemeClr val="tx2"/>
                          </a:solidFill>
                          <a:latin typeface="Arial" panose="020B0604020202020204" pitchFamily="34" charset="0"/>
                          <a:cs typeface="Arial" panose="020B0604020202020204" pitchFamily="34" charset="0"/>
                        </a:rPr>
                        <a:t>£20-£150 day</a:t>
                      </a:r>
                    </a:p>
                  </a:txBody>
                  <a:tcPr/>
                </a:tc>
                <a:tc>
                  <a:txBody>
                    <a:bodyPr/>
                    <a:lstStyle/>
                    <a:p>
                      <a:r>
                        <a:rPr lang="en-GB" sz="1600" dirty="0">
                          <a:solidFill>
                            <a:schemeClr val="tx2"/>
                          </a:solidFill>
                          <a:latin typeface="Arial" panose="020B0604020202020204" pitchFamily="34" charset="0"/>
                          <a:cs typeface="Arial" panose="020B0604020202020204" pitchFamily="34" charset="0"/>
                        </a:rPr>
                        <a:t>96.5%</a:t>
                      </a:r>
                    </a:p>
                  </a:txBody>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Tree>
    <p:extLst>
      <p:ext uri="{BB962C8B-B14F-4D97-AF65-F5344CB8AC3E}">
        <p14:creationId xmlns:p14="http://schemas.microsoft.com/office/powerpoint/2010/main" val="95446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Ein</a:t>
            </a:r>
            <a:r>
              <a:rPr lang="en-GB" sz="2800" dirty="0"/>
              <a:t> </a:t>
            </a:r>
            <a:r>
              <a:rPr lang="en-GB" sz="2800" dirty="0" err="1"/>
              <a:t>newidiadau</a:t>
            </a:r>
            <a:r>
              <a:rPr lang="en-GB" sz="2800" dirty="0"/>
              <a:t> </a:t>
            </a:r>
            <a:r>
              <a:rPr lang="en-GB" sz="2800" dirty="0" err="1"/>
              <a:t>arfaethedig</a:t>
            </a:r>
            <a:endParaRPr lang="en-GB" sz="2800" dirty="0"/>
          </a:p>
        </p:txBody>
      </p:sp>
      <p:sp>
        <p:nvSpPr>
          <p:cNvPr id="3" name="Content Placeholder 2"/>
          <p:cNvSpPr>
            <a:spLocks noGrp="1"/>
          </p:cNvSpPr>
          <p:nvPr>
            <p:ph idx="1"/>
          </p:nvPr>
        </p:nvSpPr>
        <p:spPr/>
        <p:txBody>
          <a:bodyPr>
            <a:normAutofit/>
          </a:bodyPr>
          <a:lstStyle/>
          <a:p>
            <a:pPr lvl="0"/>
            <a:r>
              <a:rPr lang="en-GB" sz="1800" b="1" dirty="0" err="1"/>
              <a:t>Cynnig</a:t>
            </a:r>
            <a:r>
              <a:rPr lang="en-GB" sz="1800" b="1" dirty="0"/>
              <a:t> </a:t>
            </a:r>
            <a:r>
              <a:rPr lang="en-GB" sz="1800" b="1" dirty="0" err="1"/>
              <a:t>i</a:t>
            </a:r>
            <a:r>
              <a:rPr lang="en-GB" sz="1800" b="1" dirty="0"/>
              <a:t> Ofgem:</a:t>
            </a:r>
            <a:endParaRPr lang="en-GB" sz="1800" dirty="0"/>
          </a:p>
          <a:p>
            <a:pPr lvl="1"/>
            <a:r>
              <a:rPr lang="en-GB" sz="1600" dirty="0" err="1"/>
              <a:t>eu</a:t>
            </a:r>
            <a:r>
              <a:rPr lang="en-GB" sz="1600" dirty="0"/>
              <a:t> bod </a:t>
            </a:r>
            <a:r>
              <a:rPr lang="en-GB" sz="1600" dirty="0" err="1"/>
              <a:t>yn</a:t>
            </a:r>
            <a:r>
              <a:rPr lang="en-GB" sz="1600" dirty="0"/>
              <a:t> </a:t>
            </a:r>
            <a:r>
              <a:rPr lang="en-GB" sz="1600" dirty="0" err="1"/>
              <a:t>lleihau</a:t>
            </a:r>
            <a:r>
              <a:rPr lang="en-GB" sz="1600" dirty="0"/>
              <a:t> ‘</a:t>
            </a:r>
            <a:r>
              <a:rPr lang="en-GB" sz="1600" dirty="0" err="1"/>
              <a:t>Nifer</a:t>
            </a:r>
            <a:r>
              <a:rPr lang="en-GB" sz="1600" dirty="0"/>
              <a:t> </a:t>
            </a:r>
            <a:r>
              <a:rPr lang="en-GB" sz="1600" dirty="0" err="1"/>
              <a:t>mwyaf</a:t>
            </a:r>
            <a:r>
              <a:rPr lang="en-GB" sz="1600" dirty="0"/>
              <a:t> y </a:t>
            </a:r>
            <a:r>
              <a:rPr lang="en-GB" sz="1600" dirty="0" err="1"/>
              <a:t>dyddiau</a:t>
            </a:r>
            <a:r>
              <a:rPr lang="en-GB" sz="1600" dirty="0"/>
              <a:t> </a:t>
            </a:r>
            <a:r>
              <a:rPr lang="en-GB" sz="1600" dirty="0" err="1"/>
              <a:t>dan</a:t>
            </a:r>
            <a:r>
              <a:rPr lang="en-GB" sz="1600" dirty="0"/>
              <a:t> y </a:t>
            </a:r>
            <a:r>
              <a:rPr lang="en-GB" sz="1600" dirty="0" err="1"/>
              <a:t>lwfans</a:t>
            </a:r>
            <a:r>
              <a:rPr lang="en-GB" sz="1600" dirty="0"/>
              <a:t> </a:t>
            </a:r>
            <a:r>
              <a:rPr lang="en-GB" sz="1600" dirty="0" err="1"/>
              <a:t>GSoP</a:t>
            </a:r>
            <a:r>
              <a:rPr lang="en-GB" sz="1600" dirty="0"/>
              <a:t>’ ac </a:t>
            </a:r>
            <a:r>
              <a:rPr lang="en-GB" sz="1600" dirty="0" err="1"/>
              <a:t>yn</a:t>
            </a:r>
            <a:r>
              <a:rPr lang="en-GB" sz="1600" dirty="0"/>
              <a:t> </a:t>
            </a:r>
            <a:r>
              <a:rPr lang="en-GB" sz="1600" dirty="0" err="1"/>
              <a:t>cynyddu’r</a:t>
            </a:r>
            <a:r>
              <a:rPr lang="en-GB" sz="1600" dirty="0"/>
              <a:t> </a:t>
            </a:r>
            <a:r>
              <a:rPr lang="en-GB" sz="1600" dirty="0" err="1"/>
              <a:t>iawndal</a:t>
            </a:r>
            <a:r>
              <a:rPr lang="en-GB" sz="1600" dirty="0"/>
              <a:t> </a:t>
            </a:r>
            <a:r>
              <a:rPr lang="en-GB" sz="1600" dirty="0" err="1"/>
              <a:t>os</a:t>
            </a:r>
            <a:r>
              <a:rPr lang="en-GB" sz="1600" dirty="0"/>
              <a:t> </a:t>
            </a:r>
            <a:r>
              <a:rPr lang="en-GB" sz="1600" dirty="0" err="1"/>
              <a:t>na</a:t>
            </a:r>
            <a:r>
              <a:rPr lang="en-GB" sz="1600" dirty="0"/>
              <a:t> </a:t>
            </a:r>
            <a:r>
              <a:rPr lang="en-GB" sz="1600" dirty="0" err="1"/>
              <a:t>fyddwn</a:t>
            </a:r>
            <a:r>
              <a:rPr lang="en-GB" sz="1600" dirty="0"/>
              <a:t> </a:t>
            </a:r>
            <a:r>
              <a:rPr lang="en-GB" sz="1600" dirty="0" err="1"/>
              <a:t>yn</a:t>
            </a:r>
            <a:r>
              <a:rPr lang="en-GB" sz="1600" dirty="0"/>
              <a:t> </a:t>
            </a:r>
            <a:r>
              <a:rPr lang="en-GB" sz="1600" dirty="0" err="1"/>
              <a:t>cyrraedd</a:t>
            </a:r>
            <a:r>
              <a:rPr lang="en-GB" sz="1600" dirty="0"/>
              <a:t> y </a:t>
            </a:r>
            <a:r>
              <a:rPr lang="en-GB" sz="1600" dirty="0" err="1"/>
              <a:t>targed</a:t>
            </a:r>
            <a:r>
              <a:rPr lang="en-GB" sz="1600" dirty="0"/>
              <a:t> </a:t>
            </a:r>
            <a:r>
              <a:rPr lang="en-GB" sz="1600" dirty="0" err="1"/>
              <a:t>hwnnw</a:t>
            </a:r>
            <a:endParaRPr lang="en-GB" sz="1600" dirty="0"/>
          </a:p>
          <a:p>
            <a:pPr lvl="1"/>
            <a:r>
              <a:rPr lang="en-GB" sz="1600" dirty="0" err="1"/>
              <a:t>ein</a:t>
            </a:r>
            <a:r>
              <a:rPr lang="en-GB" sz="1600" dirty="0"/>
              <a:t> bod </a:t>
            </a:r>
            <a:r>
              <a:rPr lang="en-GB" sz="1600" dirty="0" err="1"/>
              <a:t>yn</a:t>
            </a:r>
            <a:r>
              <a:rPr lang="en-GB" sz="1600" dirty="0"/>
              <a:t> </a:t>
            </a:r>
            <a:r>
              <a:rPr lang="en-GB" sz="1600" dirty="0" err="1"/>
              <a:t>cynyddu’r</a:t>
            </a:r>
            <a:r>
              <a:rPr lang="en-GB" sz="1600" dirty="0"/>
              <a:t> </a:t>
            </a:r>
            <a:r>
              <a:rPr lang="en-GB" sz="1600" dirty="0" err="1"/>
              <a:t>iawndal</a:t>
            </a:r>
            <a:r>
              <a:rPr lang="en-GB" sz="1600" dirty="0"/>
              <a:t> a </a:t>
            </a:r>
            <a:r>
              <a:rPr lang="en-GB" sz="1600" dirty="0" err="1"/>
              <a:t>ddarparwn</a:t>
            </a:r>
            <a:r>
              <a:rPr lang="en-GB" sz="1600" dirty="0"/>
              <a:t> </a:t>
            </a:r>
            <a:r>
              <a:rPr lang="en-GB" sz="1600" dirty="0" err="1"/>
              <a:t>ni</a:t>
            </a:r>
            <a:r>
              <a:rPr lang="en-GB" sz="1600" dirty="0"/>
              <a:t>, </a:t>
            </a:r>
            <a:r>
              <a:rPr lang="en-GB" sz="1600" dirty="0" err="1"/>
              <a:t>os</a:t>
            </a:r>
            <a:r>
              <a:rPr lang="en-GB" sz="1600" dirty="0"/>
              <a:t> </a:t>
            </a:r>
            <a:r>
              <a:rPr lang="en-GB" sz="1600" dirty="0" err="1"/>
              <a:t>bydd</a:t>
            </a:r>
            <a:r>
              <a:rPr lang="en-GB" sz="1600" dirty="0"/>
              <a:t> y </a:t>
            </a:r>
            <a:r>
              <a:rPr lang="en-GB" sz="1600" dirty="0" err="1"/>
              <a:t>cwsmer</a:t>
            </a:r>
            <a:r>
              <a:rPr lang="en-GB" sz="1600" dirty="0"/>
              <a:t> </a:t>
            </a:r>
            <a:r>
              <a:rPr lang="en-GB" sz="1600" dirty="0" err="1"/>
              <a:t>sy’n</a:t>
            </a:r>
            <a:r>
              <a:rPr lang="en-GB" sz="1600" dirty="0"/>
              <a:t> </a:t>
            </a:r>
            <a:r>
              <a:rPr lang="en-GB" sz="1600" dirty="0" err="1"/>
              <a:t>cael</a:t>
            </a:r>
            <a:r>
              <a:rPr lang="en-GB" sz="1600" dirty="0"/>
              <a:t> </a:t>
            </a:r>
            <a:r>
              <a:rPr lang="en-GB" sz="1600" dirty="0" err="1"/>
              <a:t>ei</a:t>
            </a:r>
            <a:r>
              <a:rPr lang="en-GB" sz="1600" dirty="0"/>
              <a:t> </a:t>
            </a:r>
            <a:r>
              <a:rPr lang="en-GB" sz="1600" dirty="0" err="1"/>
              <a:t>effeithio</a:t>
            </a:r>
            <a:r>
              <a:rPr lang="en-GB" sz="1600" dirty="0"/>
              <a:t> </a:t>
            </a:r>
            <a:r>
              <a:rPr lang="en-GB" sz="1600" dirty="0" err="1"/>
              <a:t>wrth</a:t>
            </a:r>
            <a:r>
              <a:rPr lang="en-GB" sz="1600" dirty="0"/>
              <a:t> </a:t>
            </a:r>
            <a:r>
              <a:rPr lang="en-GB" sz="1600" dirty="0" err="1"/>
              <a:t>i</a:t>
            </a:r>
            <a:r>
              <a:rPr lang="en-GB" sz="1600" dirty="0"/>
              <a:t> </a:t>
            </a:r>
            <a:r>
              <a:rPr lang="en-GB" sz="1600" dirty="0" err="1"/>
              <a:t>ni</a:t>
            </a:r>
            <a:r>
              <a:rPr lang="en-GB" sz="1600" dirty="0"/>
              <a:t> </a:t>
            </a:r>
            <a:r>
              <a:rPr lang="en-GB" sz="1600" dirty="0" err="1"/>
              <a:t>fethu</a:t>
            </a:r>
            <a:r>
              <a:rPr lang="en-GB" sz="1600" dirty="0"/>
              <a:t> â </a:t>
            </a:r>
            <a:r>
              <a:rPr lang="en-GB" sz="1600" dirty="0" err="1"/>
              <a:t>chyrraedd</a:t>
            </a:r>
            <a:r>
              <a:rPr lang="en-GB" sz="1600" dirty="0"/>
              <a:t> </a:t>
            </a:r>
            <a:r>
              <a:rPr lang="en-GB" sz="1600" dirty="0" err="1"/>
              <a:t>ein</a:t>
            </a:r>
            <a:r>
              <a:rPr lang="en-GB" sz="1600" dirty="0"/>
              <a:t> </a:t>
            </a:r>
            <a:r>
              <a:rPr lang="en-GB" sz="1600" dirty="0" err="1"/>
              <a:t>targed</a:t>
            </a:r>
            <a:r>
              <a:rPr lang="en-GB" sz="1600" dirty="0"/>
              <a:t> </a:t>
            </a:r>
            <a:r>
              <a:rPr lang="en-GB" sz="1600" dirty="0" err="1"/>
              <a:t>yn</a:t>
            </a:r>
            <a:r>
              <a:rPr lang="en-GB" sz="1600" dirty="0"/>
              <a:t> </a:t>
            </a:r>
            <a:r>
              <a:rPr lang="en-GB" sz="1600" dirty="0" err="1"/>
              <a:t>cael</a:t>
            </a:r>
            <a:r>
              <a:rPr lang="en-GB" sz="1600" dirty="0"/>
              <a:t> </a:t>
            </a:r>
            <a:r>
              <a:rPr lang="en-GB" sz="1600" dirty="0" err="1"/>
              <a:t>ei</a:t>
            </a:r>
            <a:r>
              <a:rPr lang="en-GB" sz="1600" dirty="0"/>
              <a:t> </a:t>
            </a:r>
            <a:r>
              <a:rPr lang="en-GB" sz="1600" dirty="0" err="1"/>
              <a:t>nodi</a:t>
            </a:r>
            <a:r>
              <a:rPr lang="en-GB" sz="1600" dirty="0"/>
              <a:t> </a:t>
            </a:r>
            <a:r>
              <a:rPr lang="en-GB" sz="1600" dirty="0" err="1"/>
              <a:t>i</a:t>
            </a:r>
            <a:r>
              <a:rPr lang="en-GB" sz="1600" dirty="0"/>
              <a:t> </a:t>
            </a:r>
            <a:r>
              <a:rPr lang="en-GB" sz="1600" dirty="0" err="1"/>
              <a:t>fod</a:t>
            </a:r>
            <a:r>
              <a:rPr lang="en-GB" sz="1600" dirty="0"/>
              <a:t> </a:t>
            </a:r>
            <a:r>
              <a:rPr lang="en-GB" sz="1600" dirty="0" err="1"/>
              <a:t>yn</a:t>
            </a:r>
            <a:r>
              <a:rPr lang="en-GB" sz="1600" dirty="0"/>
              <a:t> </a:t>
            </a:r>
            <a:r>
              <a:rPr lang="en-GB" sz="1600" dirty="0" err="1"/>
              <a:t>agored</a:t>
            </a:r>
            <a:r>
              <a:rPr lang="en-GB" sz="1600" dirty="0"/>
              <a:t> </a:t>
            </a:r>
            <a:r>
              <a:rPr lang="en-GB" sz="1600" dirty="0" err="1"/>
              <a:t>i</a:t>
            </a:r>
            <a:r>
              <a:rPr lang="en-GB" sz="1600" dirty="0"/>
              <a:t> </a:t>
            </a:r>
            <a:r>
              <a:rPr lang="en-GB" sz="1600" dirty="0" err="1"/>
              <a:t>niwed</a:t>
            </a:r>
            <a:endParaRPr lang="en-GB" sz="1600" dirty="0"/>
          </a:p>
          <a:p>
            <a:pPr lvl="1"/>
            <a:r>
              <a:rPr lang="en-GB" sz="1600" dirty="0" err="1"/>
              <a:t>ein</a:t>
            </a:r>
            <a:r>
              <a:rPr lang="en-GB" sz="1600" dirty="0"/>
              <a:t> bod </a:t>
            </a:r>
            <a:r>
              <a:rPr lang="en-GB" sz="1600" dirty="0" err="1"/>
              <a:t>yn</a:t>
            </a:r>
            <a:r>
              <a:rPr lang="en-GB" sz="1600" dirty="0"/>
              <a:t> </a:t>
            </a:r>
            <a:r>
              <a:rPr lang="en-GB" sz="1600" dirty="0" err="1"/>
              <a:t>cynnwys</a:t>
            </a:r>
            <a:r>
              <a:rPr lang="en-GB" sz="1600" dirty="0"/>
              <a:t> </a:t>
            </a:r>
            <a:r>
              <a:rPr lang="en-GB" sz="1600" dirty="0" err="1"/>
              <a:t>datblygiadau</a:t>
            </a:r>
            <a:r>
              <a:rPr lang="en-GB" sz="1600" dirty="0"/>
              <a:t> tai o </a:t>
            </a:r>
            <a:r>
              <a:rPr lang="en-GB" sz="1600" dirty="0" err="1"/>
              <a:t>fwy</a:t>
            </a:r>
            <a:r>
              <a:rPr lang="en-GB" sz="1600" dirty="0"/>
              <a:t> </a:t>
            </a:r>
            <a:r>
              <a:rPr lang="en-GB" sz="1600" dirty="0" err="1"/>
              <a:t>na</a:t>
            </a:r>
            <a:r>
              <a:rPr lang="en-GB" sz="1600" dirty="0"/>
              <a:t> </a:t>
            </a:r>
            <a:r>
              <a:rPr lang="en-GB" sz="1600" dirty="0" err="1"/>
              <a:t>phum</a:t>
            </a:r>
            <a:r>
              <a:rPr lang="en-GB" sz="1600" dirty="0"/>
              <a:t> </a:t>
            </a:r>
            <a:r>
              <a:rPr lang="en-GB" sz="1600" dirty="0" err="1"/>
              <a:t>eiddo</a:t>
            </a:r>
            <a:r>
              <a:rPr lang="en-GB" sz="1600" dirty="0"/>
              <a:t> </a:t>
            </a:r>
            <a:r>
              <a:rPr lang="en-GB" sz="1600" dirty="0" err="1"/>
              <a:t>dan</a:t>
            </a:r>
            <a:r>
              <a:rPr lang="en-GB" sz="1600" dirty="0"/>
              <a:t> </a:t>
            </a:r>
            <a:r>
              <a:rPr lang="en-GB" sz="1600" dirty="0" err="1"/>
              <a:t>lwfans</a:t>
            </a:r>
            <a:r>
              <a:rPr lang="en-GB" sz="1600" dirty="0"/>
              <a:t> </a:t>
            </a:r>
            <a:r>
              <a:rPr lang="en-GB" sz="1600" dirty="0" err="1"/>
              <a:t>GSoP</a:t>
            </a:r>
            <a:r>
              <a:rPr lang="en-GB" sz="1600" dirty="0"/>
              <a:t> – </a:t>
            </a:r>
            <a:r>
              <a:rPr lang="en-GB" sz="1600" dirty="0" err="1"/>
              <a:t>mae’r</a:t>
            </a:r>
            <a:r>
              <a:rPr lang="en-GB" sz="1600" dirty="0"/>
              <a:t> </a:t>
            </a:r>
            <a:r>
              <a:rPr lang="en-GB" sz="1600" dirty="0" err="1"/>
              <a:t>rhain</a:t>
            </a:r>
            <a:r>
              <a:rPr lang="en-GB" sz="1600" dirty="0"/>
              <a:t> </a:t>
            </a:r>
            <a:r>
              <a:rPr lang="en-GB" sz="1600" dirty="0" err="1"/>
              <a:t>yn</a:t>
            </a:r>
            <a:r>
              <a:rPr lang="en-GB" sz="1600" dirty="0"/>
              <a:t> </a:t>
            </a:r>
            <a:r>
              <a:rPr lang="en-GB" sz="1600" dirty="0" err="1"/>
              <a:t>eithriedig</a:t>
            </a:r>
            <a:r>
              <a:rPr lang="en-GB" sz="1600" dirty="0"/>
              <a:t> </a:t>
            </a:r>
            <a:r>
              <a:rPr lang="en-GB" sz="1600" dirty="0" err="1"/>
              <a:t>ar</a:t>
            </a:r>
            <a:r>
              <a:rPr lang="en-GB" sz="1600" dirty="0"/>
              <a:t> </a:t>
            </a:r>
            <a:r>
              <a:rPr lang="en-GB" sz="1600" dirty="0" err="1"/>
              <a:t>hyn</a:t>
            </a:r>
            <a:r>
              <a:rPr lang="en-GB" sz="1600" dirty="0"/>
              <a:t> o </a:t>
            </a:r>
            <a:r>
              <a:rPr lang="en-GB" sz="1600" dirty="0" err="1"/>
              <a:t>bryd</a:t>
            </a:r>
            <a:endParaRPr lang="en-GB" sz="1600" dirty="0"/>
          </a:p>
          <a:p>
            <a:r>
              <a:rPr lang="en-GB" sz="1800" dirty="0" err="1"/>
              <a:t>Fodd</a:t>
            </a:r>
            <a:r>
              <a:rPr lang="en-GB" sz="1800" dirty="0"/>
              <a:t> </a:t>
            </a:r>
            <a:r>
              <a:rPr lang="en-GB" sz="1800" dirty="0" err="1" smtClean="0"/>
              <a:t>bynnag</a:t>
            </a:r>
            <a:r>
              <a:rPr lang="en-GB" sz="1800" dirty="0" smtClean="0"/>
              <a:t>, </a:t>
            </a:r>
            <a:r>
              <a:rPr lang="en-GB" sz="1800" dirty="0" err="1" smtClean="0"/>
              <a:t>hoffem</a:t>
            </a:r>
            <a:r>
              <a:rPr lang="en-GB" sz="1800" dirty="0" smtClean="0"/>
              <a:t> </a:t>
            </a:r>
            <a:r>
              <a:rPr lang="en-GB" sz="1800" dirty="0" err="1" smtClean="0"/>
              <a:t>gynyddu</a:t>
            </a:r>
            <a:r>
              <a:rPr lang="en-GB" sz="1800" dirty="0" smtClean="0"/>
              <a:t> </a:t>
            </a:r>
            <a:r>
              <a:rPr lang="en-GB" sz="1800" dirty="0" err="1"/>
              <a:t>lwfans</a:t>
            </a:r>
            <a:r>
              <a:rPr lang="en-GB" sz="1800" dirty="0"/>
              <a:t> ‘</a:t>
            </a:r>
            <a:r>
              <a:rPr lang="en-GB" sz="1800" dirty="0" err="1"/>
              <a:t>Nifer</a:t>
            </a:r>
            <a:r>
              <a:rPr lang="en-GB" sz="1800" dirty="0"/>
              <a:t> </a:t>
            </a:r>
            <a:endParaRPr lang="en-GB" sz="4800" dirty="0">
              <a:solidFill>
                <a:schemeClr val="tx2"/>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6" name="Rectangle 5"/>
          <p:cNvSpPr/>
          <p:nvPr/>
        </p:nvSpPr>
        <p:spPr>
          <a:xfrm>
            <a:off x="1115616" y="4149080"/>
            <a:ext cx="6840760" cy="1200329"/>
          </a:xfrm>
          <a:prstGeom prst="rect">
            <a:avLst/>
          </a:prstGeom>
          <a:solidFill>
            <a:srgbClr val="952D98"/>
          </a:solidFill>
        </p:spPr>
        <p:txBody>
          <a:bodyPr wrap="square">
            <a:spAutoFit/>
          </a:bodyPr>
          <a:lstStyle/>
          <a:p>
            <a:r>
              <a:rPr lang="en-GB" dirty="0" err="1">
                <a:solidFill>
                  <a:schemeClr val="bg1"/>
                </a:solidFill>
              </a:rPr>
              <a:t>mwyaf</a:t>
            </a:r>
            <a:r>
              <a:rPr lang="en-GB" dirty="0">
                <a:solidFill>
                  <a:schemeClr val="bg1"/>
                </a:solidFill>
              </a:rPr>
              <a:t> y </a:t>
            </a:r>
            <a:r>
              <a:rPr lang="en-GB" dirty="0" err="1">
                <a:solidFill>
                  <a:schemeClr val="bg1"/>
                </a:solidFill>
              </a:rPr>
              <a:t>dyddiau</a:t>
            </a:r>
            <a:r>
              <a:rPr lang="en-GB" dirty="0">
                <a:solidFill>
                  <a:schemeClr val="bg1"/>
                </a:solidFill>
              </a:rPr>
              <a:t> </a:t>
            </a:r>
            <a:r>
              <a:rPr lang="en-GB" dirty="0" err="1">
                <a:solidFill>
                  <a:schemeClr val="bg1"/>
                </a:solidFill>
              </a:rPr>
              <a:t>dan</a:t>
            </a:r>
            <a:r>
              <a:rPr lang="en-GB" dirty="0">
                <a:solidFill>
                  <a:schemeClr val="bg1"/>
                </a:solidFill>
              </a:rPr>
              <a:t> </a:t>
            </a:r>
            <a:r>
              <a:rPr lang="en-GB" dirty="0" err="1">
                <a:solidFill>
                  <a:schemeClr val="bg1"/>
                </a:solidFill>
              </a:rPr>
              <a:t>GSoP</a:t>
            </a:r>
            <a:r>
              <a:rPr lang="en-GB" dirty="0">
                <a:solidFill>
                  <a:schemeClr val="bg1"/>
                </a:solidFill>
              </a:rPr>
              <a:t>’ </a:t>
            </a:r>
            <a:r>
              <a:rPr lang="en-GB" dirty="0" err="1">
                <a:solidFill>
                  <a:schemeClr val="bg1"/>
                </a:solidFill>
              </a:rPr>
              <a:t>ar</a:t>
            </a:r>
            <a:r>
              <a:rPr lang="en-GB" dirty="0">
                <a:solidFill>
                  <a:schemeClr val="bg1"/>
                </a:solidFill>
              </a:rPr>
              <a:t> </a:t>
            </a:r>
            <a:r>
              <a:rPr lang="en-GB" dirty="0" err="1">
                <a:solidFill>
                  <a:schemeClr val="bg1"/>
                </a:solidFill>
              </a:rPr>
              <a:t>gyfer</a:t>
            </a:r>
            <a:r>
              <a:rPr lang="en-GB" dirty="0">
                <a:solidFill>
                  <a:schemeClr val="bg1"/>
                </a:solidFill>
              </a:rPr>
              <a:t> </a:t>
            </a:r>
            <a:r>
              <a:rPr lang="en-GB" dirty="0" err="1">
                <a:solidFill>
                  <a:schemeClr val="bg1"/>
                </a:solidFill>
              </a:rPr>
              <a:t>ymholiadau</a:t>
            </a:r>
            <a:r>
              <a:rPr lang="en-GB" dirty="0">
                <a:solidFill>
                  <a:schemeClr val="bg1"/>
                </a:solidFill>
              </a:rPr>
              <a:t> </a:t>
            </a:r>
            <a:r>
              <a:rPr lang="en-GB" dirty="0" err="1">
                <a:solidFill>
                  <a:schemeClr val="bg1"/>
                </a:solidFill>
              </a:rPr>
              <a:t>tir</a:t>
            </a:r>
            <a:r>
              <a:rPr lang="en-GB" dirty="0">
                <a:solidFill>
                  <a:schemeClr val="bg1"/>
                </a:solidFill>
              </a:rPr>
              <a:t> </a:t>
            </a:r>
            <a:r>
              <a:rPr lang="en-GB" dirty="0" err="1">
                <a:solidFill>
                  <a:schemeClr val="bg1"/>
                </a:solidFill>
              </a:rPr>
              <a:t>sy’n</a:t>
            </a:r>
            <a:r>
              <a:rPr lang="en-GB" dirty="0">
                <a:solidFill>
                  <a:schemeClr val="bg1"/>
                </a:solidFill>
              </a:rPr>
              <a:t> </a:t>
            </a:r>
            <a:r>
              <a:rPr lang="en-GB" dirty="0" err="1">
                <a:solidFill>
                  <a:schemeClr val="bg1"/>
                </a:solidFill>
              </a:rPr>
              <a:t>fwy</a:t>
            </a:r>
            <a:r>
              <a:rPr lang="en-GB" dirty="0">
                <a:solidFill>
                  <a:schemeClr val="bg1"/>
                </a:solidFill>
              </a:rPr>
              <a:t> </a:t>
            </a:r>
            <a:r>
              <a:rPr lang="en-GB" dirty="0" err="1">
                <a:solidFill>
                  <a:schemeClr val="bg1"/>
                </a:solidFill>
              </a:rPr>
              <a:t>cymhleth</a:t>
            </a:r>
            <a:r>
              <a:rPr lang="en-GB" dirty="0">
                <a:solidFill>
                  <a:schemeClr val="bg1"/>
                </a:solidFill>
              </a:rPr>
              <a:t> a </a:t>
            </a:r>
            <a:r>
              <a:rPr lang="en-GB" dirty="0" err="1">
                <a:solidFill>
                  <a:schemeClr val="bg1"/>
                </a:solidFill>
              </a:rPr>
              <a:t>gwaith</a:t>
            </a:r>
            <a:r>
              <a:rPr lang="en-GB" dirty="0">
                <a:solidFill>
                  <a:schemeClr val="bg1"/>
                </a:solidFill>
              </a:rPr>
              <a:t> </a:t>
            </a:r>
            <a:r>
              <a:rPr lang="en-GB" dirty="0" err="1">
                <a:solidFill>
                  <a:schemeClr val="bg1"/>
                </a:solidFill>
              </a:rPr>
              <a:t>masnachol</a:t>
            </a:r>
            <a:r>
              <a:rPr lang="en-GB" dirty="0">
                <a:solidFill>
                  <a:schemeClr val="bg1"/>
                </a:solidFill>
              </a:rPr>
              <a:t> </a:t>
            </a:r>
            <a:r>
              <a:rPr lang="en-GB" dirty="0" err="1">
                <a:solidFill>
                  <a:schemeClr val="bg1"/>
                </a:solidFill>
              </a:rPr>
              <a:t>mwy</a:t>
            </a:r>
            <a:r>
              <a:rPr lang="en-GB" dirty="0">
                <a:solidFill>
                  <a:schemeClr val="bg1"/>
                </a:solidFill>
              </a:rPr>
              <a:t> </a:t>
            </a:r>
            <a:r>
              <a:rPr lang="en-GB" dirty="0" err="1">
                <a:solidFill>
                  <a:schemeClr val="bg1"/>
                </a:solidFill>
              </a:rPr>
              <a:t>lle</a:t>
            </a:r>
            <a:r>
              <a:rPr lang="en-GB" dirty="0">
                <a:solidFill>
                  <a:schemeClr val="bg1"/>
                </a:solidFill>
              </a:rPr>
              <a:t> </a:t>
            </a:r>
            <a:r>
              <a:rPr lang="en-GB" dirty="0" err="1">
                <a:solidFill>
                  <a:schemeClr val="bg1"/>
                </a:solidFill>
              </a:rPr>
              <a:t>bydd</a:t>
            </a:r>
            <a:r>
              <a:rPr lang="en-GB" dirty="0">
                <a:solidFill>
                  <a:schemeClr val="bg1"/>
                </a:solidFill>
              </a:rPr>
              <a:t> y </a:t>
            </a:r>
            <a:r>
              <a:rPr lang="en-GB" dirty="0" err="1">
                <a:solidFill>
                  <a:schemeClr val="bg1"/>
                </a:solidFill>
              </a:rPr>
              <a:t>baich</a:t>
            </a:r>
            <a:r>
              <a:rPr lang="en-GB" dirty="0">
                <a:solidFill>
                  <a:schemeClr val="bg1"/>
                </a:solidFill>
              </a:rPr>
              <a:t> </a:t>
            </a:r>
            <a:r>
              <a:rPr lang="en-GB" dirty="0" err="1">
                <a:solidFill>
                  <a:schemeClr val="bg1"/>
                </a:solidFill>
              </a:rPr>
              <a:t>yn</a:t>
            </a:r>
            <a:r>
              <a:rPr lang="en-GB" dirty="0">
                <a:solidFill>
                  <a:schemeClr val="bg1"/>
                </a:solidFill>
              </a:rPr>
              <a:t> </a:t>
            </a:r>
            <a:r>
              <a:rPr lang="en-GB" dirty="0" err="1">
                <a:solidFill>
                  <a:schemeClr val="bg1"/>
                </a:solidFill>
              </a:rPr>
              <a:t>effeithio</a:t>
            </a:r>
            <a:r>
              <a:rPr lang="en-GB" dirty="0">
                <a:solidFill>
                  <a:schemeClr val="bg1"/>
                </a:solidFill>
              </a:rPr>
              <a:t> </a:t>
            </a:r>
            <a:r>
              <a:rPr lang="en-GB" dirty="0" err="1">
                <a:solidFill>
                  <a:schemeClr val="bg1"/>
                </a:solidFill>
              </a:rPr>
              <a:t>ar</a:t>
            </a:r>
            <a:r>
              <a:rPr lang="en-GB" dirty="0">
                <a:solidFill>
                  <a:schemeClr val="bg1"/>
                </a:solidFill>
              </a:rPr>
              <a:t> </a:t>
            </a:r>
            <a:r>
              <a:rPr lang="en-GB" dirty="0" err="1">
                <a:solidFill>
                  <a:schemeClr val="bg1"/>
                </a:solidFill>
              </a:rPr>
              <a:t>gapasiti</a:t>
            </a:r>
            <a:r>
              <a:rPr lang="en-GB" dirty="0">
                <a:solidFill>
                  <a:schemeClr val="bg1"/>
                </a:solidFill>
              </a:rPr>
              <a:t> </a:t>
            </a:r>
            <a:r>
              <a:rPr lang="en-GB" dirty="0" err="1">
                <a:solidFill>
                  <a:schemeClr val="bg1"/>
                </a:solidFill>
              </a:rPr>
              <a:t>rhwydwaith</a:t>
            </a:r>
            <a:r>
              <a:rPr lang="en-GB" dirty="0">
                <a:solidFill>
                  <a:schemeClr val="bg1"/>
                </a:solidFill>
              </a:rPr>
              <a:t> </a:t>
            </a:r>
            <a:r>
              <a:rPr lang="en-GB" dirty="0" err="1">
                <a:solidFill>
                  <a:schemeClr val="bg1"/>
                </a:solidFill>
              </a:rPr>
              <a:t>pwysau</a:t>
            </a:r>
            <a:r>
              <a:rPr lang="en-GB" dirty="0">
                <a:solidFill>
                  <a:schemeClr val="bg1"/>
                </a:solidFill>
              </a:rPr>
              <a:t> </a:t>
            </a:r>
            <a:r>
              <a:rPr lang="en-GB" dirty="0" err="1">
                <a:solidFill>
                  <a:schemeClr val="bg1"/>
                </a:solidFill>
              </a:rPr>
              <a:t>uwch</a:t>
            </a:r>
            <a:r>
              <a:rPr lang="en-GB" dirty="0">
                <a:solidFill>
                  <a:schemeClr val="bg1"/>
                </a:solidFill>
              </a:rPr>
              <a:t> a </a:t>
            </a:r>
            <a:r>
              <a:rPr lang="en-GB" dirty="0" err="1">
                <a:solidFill>
                  <a:schemeClr val="bg1"/>
                </a:solidFill>
              </a:rPr>
              <a:t>lle</a:t>
            </a:r>
            <a:r>
              <a:rPr lang="en-GB" dirty="0">
                <a:solidFill>
                  <a:schemeClr val="bg1"/>
                </a:solidFill>
              </a:rPr>
              <a:t> </a:t>
            </a:r>
            <a:r>
              <a:rPr lang="en-GB" dirty="0" err="1">
                <a:solidFill>
                  <a:schemeClr val="bg1"/>
                </a:solidFill>
              </a:rPr>
              <a:t>bydd</a:t>
            </a:r>
            <a:r>
              <a:rPr lang="en-GB" dirty="0">
                <a:solidFill>
                  <a:schemeClr val="bg1"/>
                </a:solidFill>
              </a:rPr>
              <a:t> </a:t>
            </a:r>
            <a:r>
              <a:rPr lang="en-GB" dirty="0" err="1">
                <a:solidFill>
                  <a:schemeClr val="bg1"/>
                </a:solidFill>
              </a:rPr>
              <a:t>costau</a:t>
            </a:r>
            <a:r>
              <a:rPr lang="en-GB" dirty="0">
                <a:solidFill>
                  <a:schemeClr val="bg1"/>
                </a:solidFill>
              </a:rPr>
              <a:t> </a:t>
            </a:r>
            <a:r>
              <a:rPr lang="en-GB" dirty="0" err="1">
                <a:solidFill>
                  <a:schemeClr val="bg1"/>
                </a:solidFill>
              </a:rPr>
              <a:t>allanol</a:t>
            </a:r>
            <a:r>
              <a:rPr lang="en-GB" dirty="0">
                <a:solidFill>
                  <a:schemeClr val="bg1"/>
                </a:solidFill>
              </a:rPr>
              <a:t> </a:t>
            </a:r>
            <a:r>
              <a:rPr lang="en-GB" dirty="0" err="1">
                <a:solidFill>
                  <a:schemeClr val="bg1"/>
                </a:solidFill>
              </a:rPr>
              <a:t>yn</a:t>
            </a:r>
            <a:r>
              <a:rPr lang="en-GB" dirty="0">
                <a:solidFill>
                  <a:schemeClr val="bg1"/>
                </a:solidFill>
              </a:rPr>
              <a:t> </a:t>
            </a:r>
            <a:r>
              <a:rPr lang="en-GB" dirty="0" err="1">
                <a:solidFill>
                  <a:schemeClr val="bg1"/>
                </a:solidFill>
              </a:rPr>
              <a:t>ofynnol</a:t>
            </a:r>
            <a:r>
              <a:rPr lang="en-GB" dirty="0">
                <a:solidFill>
                  <a:schemeClr val="bg1"/>
                </a:solidFill>
              </a:rPr>
              <a:t> </a:t>
            </a:r>
            <a:r>
              <a:rPr lang="en-GB" dirty="0" err="1">
                <a:solidFill>
                  <a:schemeClr val="bg1"/>
                </a:solidFill>
              </a:rPr>
              <a:t>gan</a:t>
            </a:r>
            <a:r>
              <a:rPr lang="en-GB" dirty="0">
                <a:solidFill>
                  <a:schemeClr val="bg1"/>
                </a:solidFill>
              </a:rPr>
              <a:t> </a:t>
            </a:r>
            <a:r>
              <a:rPr lang="en-GB" dirty="0" err="1">
                <a:solidFill>
                  <a:schemeClr val="bg1"/>
                </a:solidFill>
              </a:rPr>
              <a:t>bartneriaid</a:t>
            </a:r>
            <a:r>
              <a:rPr lang="en-GB" dirty="0">
                <a:solidFill>
                  <a:schemeClr val="bg1"/>
                </a:solidFill>
              </a:rPr>
              <a:t> y </a:t>
            </a:r>
            <a:r>
              <a:rPr lang="en-GB" dirty="0" err="1">
                <a:solidFill>
                  <a:schemeClr val="bg1"/>
                </a:solidFill>
              </a:rPr>
              <a:t>fframwaith</a:t>
            </a:r>
            <a:endParaRPr lang="en-GB" dirty="0">
              <a:solidFill>
                <a:schemeClr val="bg1"/>
              </a:solidFill>
            </a:endParaRPr>
          </a:p>
        </p:txBody>
      </p:sp>
    </p:spTree>
    <p:extLst>
      <p:ext uri="{BB962C8B-B14F-4D97-AF65-F5344CB8AC3E}">
        <p14:creationId xmlns:p14="http://schemas.microsoft.com/office/powerpoint/2010/main" val="40668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5" name="Text Placeholder 4"/>
          <p:cNvSpPr>
            <a:spLocks noGrp="1"/>
          </p:cNvSpPr>
          <p:nvPr>
            <p:ph type="body" idx="1"/>
          </p:nvPr>
        </p:nvSpPr>
        <p:spPr/>
        <p:txBody>
          <a:bodyPr>
            <a:normAutofit lnSpcReduction="10000"/>
          </a:bodyPr>
          <a:lstStyle/>
          <a:p>
            <a:r>
              <a:rPr lang="en-GB" dirty="0"/>
              <a:t>Claire Edwards </a:t>
            </a:r>
            <a:endParaRPr lang="en-GB" dirty="0" smtClean="0"/>
          </a:p>
          <a:p>
            <a:r>
              <a:rPr lang="en-GB" dirty="0" err="1" smtClean="0"/>
              <a:t>rheolwr</a:t>
            </a:r>
            <a:r>
              <a:rPr lang="en-GB" dirty="0" smtClean="0"/>
              <a:t> </a:t>
            </a:r>
            <a:r>
              <a:rPr lang="en-GB" dirty="0" err="1"/>
              <a:t>gwasanaethau</a:t>
            </a:r>
            <a:r>
              <a:rPr lang="en-GB" dirty="0"/>
              <a:t> </a:t>
            </a:r>
            <a:r>
              <a:rPr lang="en-GB" dirty="0" err="1"/>
              <a:t>cwsmeriaid</a:t>
            </a:r>
            <a:endParaRPr lang="en-GB" dirty="0"/>
          </a:p>
        </p:txBody>
      </p:sp>
      <p:sp>
        <p:nvSpPr>
          <p:cNvPr id="6" name="TextBox 5"/>
          <p:cNvSpPr txBox="1"/>
          <p:nvPr/>
        </p:nvSpPr>
        <p:spPr>
          <a:xfrm>
            <a:off x="1043608" y="2996952"/>
            <a:ext cx="7014740" cy="1754326"/>
          </a:xfrm>
          <a:prstGeom prst="rect">
            <a:avLst/>
          </a:prstGeom>
          <a:noFill/>
        </p:spPr>
        <p:txBody>
          <a:bodyPr wrap="square" rtlCol="0">
            <a:spAutoFit/>
          </a:bodyPr>
          <a:lstStyle/>
          <a:p>
            <a:pPr>
              <a:defRPr/>
            </a:pPr>
            <a:r>
              <a:rPr lang="en-GB" sz="3600" dirty="0" err="1">
                <a:solidFill>
                  <a:schemeClr val="bg1"/>
                </a:solidFill>
              </a:rPr>
              <a:t>Blaenoriaeth</a:t>
            </a:r>
            <a:r>
              <a:rPr lang="en-GB" sz="3600" dirty="0">
                <a:solidFill>
                  <a:schemeClr val="bg1"/>
                </a:solidFill>
              </a:rPr>
              <a:t> </a:t>
            </a:r>
            <a:r>
              <a:rPr lang="en-GB" sz="3600" dirty="0" err="1">
                <a:solidFill>
                  <a:schemeClr val="bg1"/>
                </a:solidFill>
              </a:rPr>
              <a:t>newydd</a:t>
            </a:r>
            <a:r>
              <a:rPr lang="en-GB" sz="3600" dirty="0">
                <a:solidFill>
                  <a:schemeClr val="bg1"/>
                </a:solidFill>
              </a:rPr>
              <a:t> #2 – </a:t>
            </a:r>
            <a:r>
              <a:rPr lang="en-GB" sz="3600" dirty="0" err="1">
                <a:solidFill>
                  <a:schemeClr val="bg1"/>
                </a:solidFill>
              </a:rPr>
              <a:t>Gwasanaeth</a:t>
            </a:r>
            <a:r>
              <a:rPr lang="en-GB" sz="3600" dirty="0">
                <a:solidFill>
                  <a:schemeClr val="bg1"/>
                </a:solidFill>
              </a:rPr>
              <a:t> </a:t>
            </a:r>
            <a:r>
              <a:rPr lang="en-GB" sz="3600" dirty="0" err="1">
                <a:solidFill>
                  <a:schemeClr val="bg1"/>
                </a:solidFill>
              </a:rPr>
              <a:t>Cwsmeriaid</a:t>
            </a:r>
            <a:endParaRPr lang="en-GB" sz="3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198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800" dirty="0" err="1"/>
              <a:t>Cyflawniadau</a:t>
            </a:r>
            <a:r>
              <a:rPr lang="en-GB" sz="2800" dirty="0"/>
              <a:t> </a:t>
            </a:r>
            <a:r>
              <a:rPr lang="en-GB" sz="2800" dirty="0" err="1"/>
              <a:t>ein</a:t>
            </a:r>
            <a:r>
              <a:rPr lang="en-GB" sz="2800" dirty="0"/>
              <a:t> </a:t>
            </a:r>
            <a:r>
              <a:rPr lang="en-GB" sz="2800" dirty="0" err="1"/>
              <a:t>gwasanaeth</a:t>
            </a:r>
            <a:r>
              <a:rPr lang="en-GB" sz="2800" dirty="0"/>
              <a:t> </a:t>
            </a:r>
            <a:r>
              <a:rPr lang="en-GB" sz="2800" dirty="0" err="1"/>
              <a:t>cwsmeriaid</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3384535"/>
              </p:ext>
            </p:extLst>
          </p:nvPr>
        </p:nvGraphicFramePr>
        <p:xfrm>
          <a:off x="385192" y="1196752"/>
          <a:ext cx="82296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90165BC-DBA7-4530-8926-81165AFC8D69}" type="slidenum">
              <a:rPr lang="en-GB" smtClean="0">
                <a:solidFill>
                  <a:prstClr val="white"/>
                </a:solidFill>
              </a:rPr>
              <a:pPr/>
              <a:t>75</a:t>
            </a:fld>
            <a:endParaRPr lang="en-GB">
              <a:solidFill>
                <a:prstClr val="white"/>
              </a:solidFill>
            </a:endParaRPr>
          </a:p>
        </p:txBody>
      </p:sp>
      <p:pic>
        <p:nvPicPr>
          <p:cNvPr id="7"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8749" t="11672" r="-1009" b="9442"/>
          <a:stretch/>
        </p:blipFill>
        <p:spPr bwMode="auto">
          <a:xfrm>
            <a:off x="3059832" y="2780928"/>
            <a:ext cx="2808312" cy="175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7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00" y="446400"/>
            <a:ext cx="8229600" cy="594916"/>
          </a:xfrm>
        </p:spPr>
        <p:txBody>
          <a:bodyPr vert="horz" lIns="91440" tIns="45720" rIns="91440" bIns="45720" rtlCol="0" anchor="ctr">
            <a:normAutofit/>
          </a:bodyPr>
          <a:lstStyle/>
          <a:p>
            <a:r>
              <a:rPr lang="en-GB" sz="2800" dirty="0" err="1"/>
              <a:t>Bodlonrwydd</a:t>
            </a:r>
            <a:r>
              <a:rPr lang="en-GB" sz="2800" dirty="0"/>
              <a:t> </a:t>
            </a:r>
            <a:r>
              <a:rPr lang="en-GB" sz="2800" dirty="0" err="1"/>
              <a:t>cwsmeriaid</a:t>
            </a:r>
            <a:r>
              <a:rPr lang="en-GB" sz="2800" dirty="0"/>
              <a:t> – </a:t>
            </a:r>
            <a:r>
              <a:rPr lang="en-GB" sz="2800" dirty="0" err="1"/>
              <a:t>sut</a:t>
            </a:r>
            <a:r>
              <a:rPr lang="en-GB" sz="2800" dirty="0"/>
              <a:t> </a:t>
            </a:r>
            <a:r>
              <a:rPr lang="en-GB" sz="2800" dirty="0" err="1"/>
              <a:t>rydyn</a:t>
            </a:r>
            <a:r>
              <a:rPr lang="en-GB" sz="2800" dirty="0"/>
              <a:t> </a:t>
            </a:r>
            <a:r>
              <a:rPr lang="en-GB" sz="2800" dirty="0" err="1"/>
              <a:t>ni’n</a:t>
            </a:r>
            <a:r>
              <a:rPr lang="en-GB" sz="2800" dirty="0"/>
              <a:t> </a:t>
            </a:r>
            <a:r>
              <a:rPr lang="en-GB" sz="2800" dirty="0" err="1"/>
              <a:t>cymharu</a:t>
            </a:r>
            <a:endParaRPr lang="en-GB" sz="2800" dirty="0"/>
          </a:p>
        </p:txBody>
      </p:sp>
      <p:sp>
        <p:nvSpPr>
          <p:cNvPr id="6" name="Content Placeholder 5"/>
          <p:cNvSpPr>
            <a:spLocks noGrp="1"/>
          </p:cNvSpPr>
          <p:nvPr>
            <p:ph idx="1"/>
          </p:nvPr>
        </p:nvSpPr>
        <p:spPr>
          <a:xfrm>
            <a:off x="467544" y="1196752"/>
            <a:ext cx="5383162" cy="4857403"/>
          </a:xfrm>
        </p:spPr>
        <p:txBody>
          <a:bodyPr>
            <a:normAutofit/>
          </a:bodyPr>
          <a:lstStyle/>
          <a:p>
            <a:pPr marL="0" indent="0">
              <a:spcAft>
                <a:spcPts val="600"/>
              </a:spcAft>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endParaRPr lang="en-GB" sz="1800" dirty="0"/>
          </a:p>
          <a:p>
            <a:endParaRPr lang="en-GB" dirty="0"/>
          </a:p>
        </p:txBody>
      </p:sp>
      <p:sp>
        <p:nvSpPr>
          <p:cNvPr id="15" name="Slide Number Placeholder 3"/>
          <p:cNvSpPr>
            <a:spLocks noGrp="1"/>
          </p:cNvSpPr>
          <p:nvPr>
            <p:ph type="sldNum" sz="quarter" idx="12"/>
          </p:nvPr>
        </p:nvSpPr>
        <p:spPr/>
        <p:txBody>
          <a:bodyPr/>
          <a:lstStyle/>
          <a:p>
            <a:r>
              <a:rPr lang="en-GB" dirty="0">
                <a:solidFill>
                  <a:prstClr val="black"/>
                </a:solidFill>
              </a:rPr>
              <a:t>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20524"/>
            <a:ext cx="5287050" cy="352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302" y="4798491"/>
            <a:ext cx="1615688" cy="99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p:nvPr>
            <p:extLst>
              <p:ext uri="{D42A27DB-BD31-4B8C-83A1-F6EECF244321}">
                <p14:modId xmlns:p14="http://schemas.microsoft.com/office/powerpoint/2010/main" val="3852301072"/>
              </p:ext>
            </p:extLst>
          </p:nvPr>
        </p:nvGraphicFramePr>
        <p:xfrm>
          <a:off x="5436096" y="2204864"/>
          <a:ext cx="3551894" cy="1872208"/>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5796136" y="1141293"/>
            <a:ext cx="2748674" cy="830997"/>
          </a:xfrm>
          <a:prstGeom prst="rect">
            <a:avLst/>
          </a:prstGeom>
        </p:spPr>
        <p:txBody>
          <a:bodyPr wrap="square">
            <a:spAutoFit/>
          </a:bodyPr>
          <a:lstStyle/>
          <a:p>
            <a:pPr algn="ctr"/>
            <a:r>
              <a:rPr lang="en-GB" sz="1600" b="1" dirty="0" err="1"/>
              <a:t>Mynegai</a:t>
            </a:r>
            <a:r>
              <a:rPr lang="en-GB" sz="1600" b="1" dirty="0"/>
              <a:t> </a:t>
            </a:r>
            <a:r>
              <a:rPr lang="en-GB" sz="1600" b="1" dirty="0" err="1"/>
              <a:t>Bodlonrwydd</a:t>
            </a:r>
            <a:r>
              <a:rPr lang="en-GB" sz="1600" b="1" dirty="0"/>
              <a:t> </a:t>
            </a:r>
            <a:r>
              <a:rPr lang="en-GB" sz="1600" b="1" dirty="0" err="1"/>
              <a:t>Cwsmeriaid</a:t>
            </a:r>
            <a:r>
              <a:rPr lang="en-GB" sz="1600" b="1" dirty="0"/>
              <a:t> y DU </a:t>
            </a:r>
            <a:br>
              <a:rPr lang="en-GB" sz="1600" b="1" dirty="0"/>
            </a:br>
            <a:r>
              <a:rPr lang="en-GB" sz="1600" b="1" dirty="0"/>
              <a:t>(MBCDU)</a:t>
            </a:r>
            <a:endParaRPr lang="en-GB" sz="1600" b="1" dirty="0">
              <a:solidFill>
                <a:srgbClr val="445A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79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Bodlonrwydd</a:t>
            </a:r>
            <a:r>
              <a:rPr lang="en-GB" sz="2800" dirty="0"/>
              <a:t> </a:t>
            </a:r>
            <a:r>
              <a:rPr lang="en-GB" sz="2800" dirty="0" err="1"/>
              <a:t>cwsmeriaid</a:t>
            </a:r>
            <a:r>
              <a:rPr lang="en-GB" sz="2800" dirty="0"/>
              <a:t> – </a:t>
            </a:r>
            <a:r>
              <a:rPr lang="en-GB" sz="2800" dirty="0" err="1"/>
              <a:t>ein</a:t>
            </a:r>
            <a:r>
              <a:rPr lang="en-GB" sz="2800" dirty="0"/>
              <a:t> </a:t>
            </a:r>
            <a:r>
              <a:rPr lang="en-GB" sz="2800" dirty="0" err="1"/>
              <a:t>sialensiau</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3306457"/>
              </p:ext>
            </p:extLst>
          </p:nvPr>
        </p:nvGraphicFramePr>
        <p:xfrm>
          <a:off x="2267744" y="1628800"/>
          <a:ext cx="6552728" cy="4104456"/>
        </p:xfrm>
        <a:graphic>
          <a:graphicData uri="http://schemas.openxmlformats.org/drawingml/2006/table">
            <a:tbl>
              <a:tblPr firstRow="1" bandRow="1">
                <a:tableStyleId>{7DF18680-E054-41AD-8BC1-D1AEF772440D}</a:tableStyleId>
              </a:tblPr>
              <a:tblGrid>
                <a:gridCol w="3276364">
                  <a:extLst>
                    <a:ext uri="{9D8B030D-6E8A-4147-A177-3AD203B41FA5}">
                      <a16:colId xmlns:a16="http://schemas.microsoft.com/office/drawing/2014/main" xmlns="" val="20000"/>
                    </a:ext>
                  </a:extLst>
                </a:gridCol>
                <a:gridCol w="3276364">
                  <a:extLst>
                    <a:ext uri="{9D8B030D-6E8A-4147-A177-3AD203B41FA5}">
                      <a16:colId xmlns:a16="http://schemas.microsoft.com/office/drawing/2014/main" xmlns="" val="20001"/>
                    </a:ext>
                  </a:extLst>
                </a:gridCol>
              </a:tblGrid>
              <a:tr h="474843">
                <a:tc>
                  <a:txBody>
                    <a:bodyPr/>
                    <a:lstStyle/>
                    <a:p>
                      <a:r>
                        <a:rPr lang="en-GB" dirty="0" err="1" smtClean="0">
                          <a:latin typeface="Arial" panose="020B0604020202020204" pitchFamily="34" charset="0"/>
                          <a:cs typeface="Arial" panose="020B0604020202020204" pitchFamily="34" charset="0"/>
                        </a:rPr>
                        <a:t>Sialensiau</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allweddol</a:t>
                      </a:r>
                      <a:endParaRPr lang="en-GB" dirty="0">
                        <a:latin typeface="Arial" panose="020B0604020202020204" pitchFamily="34" charset="0"/>
                        <a:cs typeface="Arial" panose="020B0604020202020204" pitchFamily="34" charset="0"/>
                      </a:endParaRPr>
                    </a:p>
                  </a:txBody>
                  <a:tcPr/>
                </a:tc>
                <a:tc>
                  <a:txBody>
                    <a:bodyPr/>
                    <a:lstStyle/>
                    <a:p>
                      <a:r>
                        <a:rPr lang="en-GB" sz="1800" b="1" kern="1200" dirty="0" err="1" smtClean="0">
                          <a:solidFill>
                            <a:schemeClr val="lt1"/>
                          </a:solidFill>
                          <a:effectLst/>
                          <a:latin typeface="+mn-lt"/>
                          <a:ea typeface="+mn-ea"/>
                          <a:cs typeface="+mn-cs"/>
                        </a:rPr>
                        <a:t>Ein</a:t>
                      </a:r>
                      <a:r>
                        <a:rPr lang="en-GB" sz="1800" b="1" kern="1200" dirty="0" smtClean="0">
                          <a:solidFill>
                            <a:schemeClr val="lt1"/>
                          </a:solidFill>
                          <a:effectLst/>
                          <a:latin typeface="+mn-lt"/>
                          <a:ea typeface="+mn-ea"/>
                          <a:cs typeface="+mn-cs"/>
                        </a:rPr>
                        <a:t> </a:t>
                      </a:r>
                      <a:r>
                        <a:rPr lang="en-GB" sz="1800" b="1" kern="1200" dirty="0" err="1" smtClean="0">
                          <a:solidFill>
                            <a:schemeClr val="lt1"/>
                          </a:solidFill>
                          <a:effectLst/>
                          <a:latin typeface="+mn-lt"/>
                          <a:ea typeface="+mn-ea"/>
                          <a:cs typeface="+mn-cs"/>
                        </a:rPr>
                        <a:t>Hymateb</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209871">
                <a:tc>
                  <a:txBody>
                    <a:bodyPr/>
                    <a:lstStyle/>
                    <a:p>
                      <a:pPr marL="0" indent="0">
                        <a:buNone/>
                      </a:pPr>
                      <a:r>
                        <a:rPr lang="en-GB" sz="1400" dirty="0" err="1" smtClean="0">
                          <a:solidFill>
                            <a:schemeClr val="accent6"/>
                          </a:solidFill>
                          <a:latin typeface="Arial" panose="020B0604020202020204" pitchFamily="34" charset="0"/>
                          <a:cs typeface="Arial" panose="020B0604020202020204" pitchFamily="34" charset="0"/>
                        </a:rPr>
                        <a:t>Heb</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fod</a:t>
                      </a:r>
                      <a:r>
                        <a:rPr lang="en-GB" sz="1400" dirty="0" smtClean="0">
                          <a:solidFill>
                            <a:schemeClr val="accent6"/>
                          </a:solidFill>
                          <a:latin typeface="Arial" panose="020B0604020202020204" pitchFamily="34" charset="0"/>
                          <a:cs typeface="Arial" panose="020B0604020202020204" pitchFamily="34" charset="0"/>
                        </a:rPr>
                        <a:t> â data </a:t>
                      </a:r>
                      <a:r>
                        <a:rPr lang="en-GB" sz="1400" dirty="0" err="1" smtClean="0">
                          <a:solidFill>
                            <a:schemeClr val="accent6"/>
                          </a:solidFill>
                          <a:latin typeface="Arial" panose="020B0604020202020204" pitchFamily="34" charset="0"/>
                          <a:cs typeface="Arial" panose="020B0604020202020204" pitchFamily="34" charset="0"/>
                        </a:rPr>
                        <a:t>cyswllt</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cwsmeriaid</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rhifau</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ffôn</a:t>
                      </a:r>
                      <a:r>
                        <a:rPr lang="en-GB" sz="1400" dirty="0" smtClean="0">
                          <a:solidFill>
                            <a:schemeClr val="accent6"/>
                          </a:solidFill>
                          <a:latin typeface="Arial" panose="020B0604020202020204" pitchFamily="34" charset="0"/>
                          <a:cs typeface="Arial" panose="020B0604020202020204" pitchFamily="34" charset="0"/>
                        </a:rPr>
                        <a:t>/</a:t>
                      </a:r>
                      <a:r>
                        <a:rPr lang="en-GB" sz="1400" dirty="0" err="1" smtClean="0">
                          <a:solidFill>
                            <a:schemeClr val="accent6"/>
                          </a:solidFill>
                          <a:latin typeface="Arial" panose="020B0604020202020204" pitchFamily="34" charset="0"/>
                          <a:cs typeface="Arial" panose="020B0604020202020204" pitchFamily="34" charset="0"/>
                        </a:rPr>
                        <a:t>cyfeiriadau</a:t>
                      </a:r>
                      <a:r>
                        <a:rPr lang="en-GB" sz="1400" dirty="0" smtClean="0">
                          <a:solidFill>
                            <a:schemeClr val="accent6"/>
                          </a:solidFill>
                          <a:latin typeface="Arial" panose="020B0604020202020204" pitchFamily="34" charset="0"/>
                          <a:cs typeface="Arial" panose="020B0604020202020204" pitchFamily="34" charset="0"/>
                        </a:rPr>
                        <a:t> e-</a:t>
                      </a:r>
                      <a:r>
                        <a:rPr lang="en-GB" sz="1400" dirty="0" err="1" smtClean="0">
                          <a:solidFill>
                            <a:schemeClr val="accent6"/>
                          </a:solidFill>
                          <a:latin typeface="Arial" panose="020B0604020202020204" pitchFamily="34" charset="0"/>
                          <a:cs typeface="Arial" panose="020B0604020202020204" pitchFamily="34" charset="0"/>
                        </a:rPr>
                        <a:t>bost</a:t>
                      </a:r>
                      <a:r>
                        <a:rPr lang="en-GB" sz="1400" dirty="0" smtClean="0">
                          <a:solidFill>
                            <a:schemeClr val="accent6"/>
                          </a:solidFill>
                          <a:latin typeface="Arial" panose="020B0604020202020204" pitchFamily="34" charset="0"/>
                          <a:cs typeface="Arial" panose="020B0604020202020204" pitchFamily="34" charset="0"/>
                        </a:rPr>
                        <a:t>)</a:t>
                      </a:r>
                      <a:endParaRPr lang="en-GB" sz="1400" dirty="0">
                        <a:solidFill>
                          <a:schemeClr val="accent6"/>
                        </a:solidFill>
                        <a:latin typeface="Arial" panose="020B0604020202020204" pitchFamily="34" charset="0"/>
                        <a:cs typeface="Arial" panose="020B0604020202020204" pitchFamily="34" charset="0"/>
                      </a:endParaRPr>
                    </a:p>
                  </a:txBody>
                  <a:tcPr/>
                </a:tc>
                <a:tc>
                  <a:txBody>
                    <a:bodyPr/>
                    <a:lstStyle/>
                    <a:p>
                      <a:r>
                        <a:rPr lang="en-GB" sz="1400" kern="1200" dirty="0" err="1" smtClean="0">
                          <a:solidFill>
                            <a:schemeClr val="accent6"/>
                          </a:solidFill>
                          <a:latin typeface="Arial" panose="020B0604020202020204" pitchFamily="34" charset="0"/>
                          <a:ea typeface="+mn-ea"/>
                          <a:cs typeface="Arial" panose="020B0604020202020204" pitchFamily="34" charset="0"/>
                        </a:rPr>
                        <a:t>Arwain</a:t>
                      </a:r>
                      <a:r>
                        <a:rPr lang="en-GB" sz="1400" kern="1200" dirty="0" smtClean="0">
                          <a:solidFill>
                            <a:schemeClr val="accent6"/>
                          </a:solidFill>
                          <a:latin typeface="Arial" panose="020B0604020202020204" pitchFamily="34" charset="0"/>
                          <a:ea typeface="+mn-ea"/>
                          <a:cs typeface="Arial" panose="020B0604020202020204" pitchFamily="34" charset="0"/>
                        </a:rPr>
                        <a:t> </a:t>
                      </a:r>
                      <a:r>
                        <a:rPr lang="en-GB" sz="1400" kern="1200" dirty="0" err="1" smtClean="0">
                          <a:solidFill>
                            <a:schemeClr val="accent6"/>
                          </a:solidFill>
                          <a:latin typeface="Arial" panose="020B0604020202020204" pitchFamily="34" charset="0"/>
                          <a:ea typeface="+mn-ea"/>
                          <a:cs typeface="Arial" panose="020B0604020202020204" pitchFamily="34" charset="0"/>
                        </a:rPr>
                        <a:t>ar</a:t>
                      </a:r>
                      <a:r>
                        <a:rPr lang="en-GB" sz="1400" kern="1200" dirty="0" smtClean="0">
                          <a:solidFill>
                            <a:schemeClr val="accent6"/>
                          </a:solidFill>
                          <a:latin typeface="Arial" panose="020B0604020202020204" pitchFamily="34" charset="0"/>
                          <a:ea typeface="+mn-ea"/>
                          <a:cs typeface="Arial" panose="020B0604020202020204" pitchFamily="34" charset="0"/>
                        </a:rPr>
                        <a:t> </a:t>
                      </a:r>
                      <a:r>
                        <a:rPr lang="en-GB" sz="1400" kern="1200" dirty="0" err="1" smtClean="0">
                          <a:solidFill>
                            <a:schemeClr val="accent6"/>
                          </a:solidFill>
                          <a:latin typeface="Arial" panose="020B0604020202020204" pitchFamily="34" charset="0"/>
                          <a:ea typeface="+mn-ea"/>
                          <a:cs typeface="Arial" panose="020B0604020202020204" pitchFamily="34" charset="0"/>
                        </a:rPr>
                        <a:t>fenter</a:t>
                      </a:r>
                      <a:r>
                        <a:rPr lang="en-GB" sz="1400" kern="1200" dirty="0" smtClean="0">
                          <a:solidFill>
                            <a:schemeClr val="accent6"/>
                          </a:solidFill>
                          <a:latin typeface="Arial" panose="020B0604020202020204" pitchFamily="34" charset="0"/>
                          <a:ea typeface="+mn-ea"/>
                          <a:cs typeface="Arial" panose="020B0604020202020204" pitchFamily="34" charset="0"/>
                        </a:rPr>
                        <a:t> o </a:t>
                      </a:r>
                      <a:r>
                        <a:rPr lang="en-GB" sz="1400" kern="1200" dirty="0" err="1" smtClean="0">
                          <a:solidFill>
                            <a:schemeClr val="accent6"/>
                          </a:solidFill>
                          <a:latin typeface="Arial" panose="020B0604020202020204" pitchFamily="34" charset="0"/>
                          <a:ea typeface="+mn-ea"/>
                          <a:cs typeface="Arial" panose="020B0604020202020204" pitchFamily="34" charset="0"/>
                        </a:rPr>
                        <a:t>rannu</a:t>
                      </a:r>
                      <a:r>
                        <a:rPr lang="en-GB" sz="1400" kern="1200" dirty="0" smtClean="0">
                          <a:solidFill>
                            <a:schemeClr val="accent6"/>
                          </a:solidFill>
                          <a:latin typeface="Arial" panose="020B0604020202020204" pitchFamily="34" charset="0"/>
                          <a:ea typeface="+mn-ea"/>
                          <a:cs typeface="Arial" panose="020B0604020202020204" pitchFamily="34" charset="0"/>
                        </a:rPr>
                        <a:t> data </a:t>
                      </a:r>
                      <a:r>
                        <a:rPr lang="en-GB" sz="1400" kern="1200" dirty="0" err="1" smtClean="0">
                          <a:solidFill>
                            <a:schemeClr val="accent6"/>
                          </a:solidFill>
                          <a:latin typeface="Arial" panose="020B0604020202020204" pitchFamily="34" charset="0"/>
                          <a:ea typeface="+mn-ea"/>
                          <a:cs typeface="Arial" panose="020B0604020202020204" pitchFamily="34" charset="0"/>
                        </a:rPr>
                        <a:t>rhwng</a:t>
                      </a:r>
                      <a:r>
                        <a:rPr lang="en-GB" sz="1400" kern="1200" dirty="0" smtClean="0">
                          <a:solidFill>
                            <a:schemeClr val="accent6"/>
                          </a:solidFill>
                          <a:latin typeface="Arial" panose="020B0604020202020204" pitchFamily="34" charset="0"/>
                          <a:ea typeface="+mn-ea"/>
                          <a:cs typeface="Arial" panose="020B0604020202020204" pitchFamily="34" charset="0"/>
                        </a:rPr>
                        <a:t> </a:t>
                      </a:r>
                      <a:r>
                        <a:rPr lang="en-GB" sz="1400" kern="1200" dirty="0" err="1" smtClean="0">
                          <a:solidFill>
                            <a:schemeClr val="accent6"/>
                          </a:solidFill>
                          <a:latin typeface="Arial" panose="020B0604020202020204" pitchFamily="34" charset="0"/>
                          <a:ea typeface="+mn-ea"/>
                          <a:cs typeface="Arial" panose="020B0604020202020204" pitchFamily="34" charset="0"/>
                        </a:rPr>
                        <a:t>cyflenwyr</a:t>
                      </a:r>
                      <a:r>
                        <a:rPr lang="en-GB" sz="1400" kern="1200" dirty="0" smtClean="0">
                          <a:solidFill>
                            <a:schemeClr val="accent6"/>
                          </a:solidFill>
                          <a:latin typeface="Arial" panose="020B0604020202020204" pitchFamily="34" charset="0"/>
                          <a:ea typeface="+mn-ea"/>
                          <a:cs typeface="Arial" panose="020B0604020202020204" pitchFamily="34" charset="0"/>
                        </a:rPr>
                        <a:t> a </a:t>
                      </a:r>
                      <a:r>
                        <a:rPr lang="en-GB" sz="1400" kern="1200" dirty="0" err="1" smtClean="0">
                          <a:solidFill>
                            <a:schemeClr val="accent6"/>
                          </a:solidFill>
                          <a:latin typeface="Arial" panose="020B0604020202020204" pitchFamily="34" charset="0"/>
                          <a:ea typeface="+mn-ea"/>
                          <a:cs typeface="Arial" panose="020B0604020202020204" pitchFamily="34" charset="0"/>
                        </a:rPr>
                        <a:t>rhwydweithiau</a:t>
                      </a:r>
                      <a:r>
                        <a:rPr lang="en-GB" sz="1400" kern="1200" dirty="0" smtClean="0">
                          <a:solidFill>
                            <a:schemeClr val="accent6"/>
                          </a:solidFill>
                          <a:latin typeface="Arial" panose="020B0604020202020204" pitchFamily="34" charset="0"/>
                          <a:ea typeface="+mn-ea"/>
                          <a:cs typeface="Arial" panose="020B0604020202020204" pitchFamily="34" charset="0"/>
                        </a:rPr>
                        <a:t> </a:t>
                      </a:r>
                      <a:r>
                        <a:rPr lang="en-GB" sz="1400" kern="1200" dirty="0" err="1" smtClean="0">
                          <a:solidFill>
                            <a:schemeClr val="accent6"/>
                          </a:solidFill>
                          <a:latin typeface="Arial" panose="020B0604020202020204" pitchFamily="34" charset="0"/>
                          <a:ea typeface="+mn-ea"/>
                          <a:cs typeface="Arial" panose="020B0604020202020204" pitchFamily="34" charset="0"/>
                        </a:rPr>
                        <a:t>nwy</a:t>
                      </a:r>
                      <a:r>
                        <a:rPr lang="en-GB" sz="1400" kern="1200" dirty="0" smtClean="0">
                          <a:solidFill>
                            <a:schemeClr val="accent6"/>
                          </a:solidFill>
                          <a:latin typeface="Arial" panose="020B0604020202020204" pitchFamily="34" charset="0"/>
                          <a:ea typeface="+mn-ea"/>
                          <a:cs typeface="Arial" panose="020B0604020202020204" pitchFamily="34" charset="0"/>
                        </a:rPr>
                        <a:t> </a:t>
                      </a:r>
                      <a:r>
                        <a:rPr lang="en-GB" sz="1400" kern="1200" dirty="0" err="1" smtClean="0">
                          <a:solidFill>
                            <a:schemeClr val="accent6"/>
                          </a:solidFill>
                          <a:latin typeface="Arial" panose="020B0604020202020204" pitchFamily="34" charset="0"/>
                          <a:ea typeface="+mn-ea"/>
                          <a:cs typeface="Arial" panose="020B0604020202020204" pitchFamily="34" charset="0"/>
                        </a:rPr>
                        <a:t>i</a:t>
                      </a:r>
                      <a:r>
                        <a:rPr lang="en-GB" sz="1400" kern="1200" dirty="0" smtClean="0">
                          <a:solidFill>
                            <a:schemeClr val="accent6"/>
                          </a:solidFill>
                          <a:latin typeface="Arial" panose="020B0604020202020204" pitchFamily="34" charset="0"/>
                          <a:ea typeface="+mn-ea"/>
                          <a:cs typeface="Arial" panose="020B0604020202020204" pitchFamily="34" charset="0"/>
                        </a:rPr>
                        <a:t> </a:t>
                      </a:r>
                      <a:r>
                        <a:rPr lang="en-GB" sz="1400" kern="1200" dirty="0" err="1" smtClean="0">
                          <a:solidFill>
                            <a:schemeClr val="accent6"/>
                          </a:solidFill>
                          <a:latin typeface="Arial" panose="020B0604020202020204" pitchFamily="34" charset="0"/>
                          <a:ea typeface="+mn-ea"/>
                          <a:cs typeface="Arial" panose="020B0604020202020204" pitchFamily="34" charset="0"/>
                        </a:rPr>
                        <a:t>wella</a:t>
                      </a:r>
                      <a:r>
                        <a:rPr lang="en-GB" sz="1400" kern="1200" dirty="0" smtClean="0">
                          <a:solidFill>
                            <a:schemeClr val="accent6"/>
                          </a:solidFill>
                          <a:latin typeface="Arial" panose="020B0604020202020204" pitchFamily="34" charset="0"/>
                          <a:ea typeface="+mn-ea"/>
                          <a:cs typeface="Arial" panose="020B0604020202020204" pitchFamily="34" charset="0"/>
                        </a:rPr>
                        <a:t> </a:t>
                      </a:r>
                      <a:r>
                        <a:rPr lang="en-GB" sz="1400" kern="1200" dirty="0" err="1" smtClean="0">
                          <a:solidFill>
                            <a:schemeClr val="accent6"/>
                          </a:solidFill>
                          <a:latin typeface="Arial" panose="020B0604020202020204" pitchFamily="34" charset="0"/>
                          <a:ea typeface="+mn-ea"/>
                          <a:cs typeface="Arial" panose="020B0604020202020204" pitchFamily="34" charset="0"/>
                        </a:rPr>
                        <a:t>cysylltiadau</a:t>
                      </a:r>
                      <a:r>
                        <a:rPr lang="en-GB" sz="1400" kern="1200" dirty="0" smtClean="0">
                          <a:solidFill>
                            <a:schemeClr val="accent6"/>
                          </a:solidFill>
                          <a:latin typeface="Arial" panose="020B0604020202020204" pitchFamily="34" charset="0"/>
                          <a:ea typeface="+mn-ea"/>
                          <a:cs typeface="Arial" panose="020B0604020202020204" pitchFamily="34" charset="0"/>
                        </a:rPr>
                        <a:t> â </a:t>
                      </a:r>
                      <a:r>
                        <a:rPr lang="en-GB" sz="1400" kern="1200" dirty="0" err="1" smtClean="0">
                          <a:solidFill>
                            <a:schemeClr val="accent6"/>
                          </a:solidFill>
                          <a:latin typeface="Arial" panose="020B0604020202020204" pitchFamily="34" charset="0"/>
                          <a:ea typeface="+mn-ea"/>
                          <a:cs typeface="Arial" panose="020B0604020202020204" pitchFamily="34" charset="0"/>
                        </a:rPr>
                        <a:t>chwsmeriaid</a:t>
                      </a:r>
                      <a:endParaRPr lang="en-GB" sz="1400" kern="1200" dirty="0">
                        <a:solidFill>
                          <a:schemeClr val="accent6"/>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1209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6"/>
                          </a:solidFill>
                          <a:latin typeface="Arial" panose="020B0604020202020204" pitchFamily="34" charset="0"/>
                          <a:cs typeface="Arial" panose="020B0604020202020204" pitchFamily="34" charset="0"/>
                        </a:rPr>
                        <a:t>Addasu’r</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dechnoleg</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ddiweddaraf</a:t>
                      </a:r>
                      <a:r>
                        <a:rPr lang="en-GB" sz="1400" dirty="0" smtClean="0">
                          <a:solidFill>
                            <a:schemeClr val="accent6"/>
                          </a:solidFill>
                          <a:latin typeface="Arial" panose="020B0604020202020204" pitchFamily="34" charset="0"/>
                          <a:cs typeface="Arial" panose="020B0604020202020204" pitchFamily="34" charset="0"/>
                        </a:rPr>
                        <a:t> a </a:t>
                      </a:r>
                      <a:r>
                        <a:rPr lang="en-GB" sz="1400" dirty="0" err="1" smtClean="0">
                          <a:solidFill>
                            <a:schemeClr val="accent6"/>
                          </a:solidFill>
                          <a:latin typeface="Arial" panose="020B0604020202020204" pitchFamily="34" charset="0"/>
                          <a:cs typeface="Arial" panose="020B0604020202020204" pitchFamily="34" charset="0"/>
                        </a:rPr>
                        <a:t>ffyrdd</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newydd</a:t>
                      </a:r>
                      <a:r>
                        <a:rPr lang="en-GB" sz="1400" dirty="0" smtClean="0">
                          <a:solidFill>
                            <a:schemeClr val="accent6"/>
                          </a:solidFill>
                          <a:latin typeface="Arial" panose="020B0604020202020204" pitchFamily="34" charset="0"/>
                          <a:cs typeface="Arial" panose="020B0604020202020204" pitchFamily="34" charset="0"/>
                        </a:rPr>
                        <a:t> o </a:t>
                      </a:r>
                      <a:r>
                        <a:rPr lang="en-GB" sz="1400" dirty="0" err="1" smtClean="0">
                          <a:solidFill>
                            <a:schemeClr val="accent6"/>
                          </a:solidFill>
                          <a:latin typeface="Arial" panose="020B0604020202020204" pitchFamily="34" charset="0"/>
                          <a:cs typeface="Arial" panose="020B0604020202020204" pitchFamily="34" charset="0"/>
                        </a:rPr>
                        <a:t>ymgysylltu</a:t>
                      </a:r>
                      <a:r>
                        <a:rPr lang="en-GB" sz="1400" dirty="0" smtClean="0">
                          <a:solidFill>
                            <a:schemeClr val="accent6"/>
                          </a:solidFill>
                          <a:latin typeface="Arial" panose="020B0604020202020204" pitchFamily="34" charset="0"/>
                          <a:cs typeface="Arial" panose="020B0604020202020204" pitchFamily="34" charset="0"/>
                        </a:rPr>
                        <a:t> â </a:t>
                      </a:r>
                      <a:r>
                        <a:rPr lang="en-GB" sz="1400" dirty="0" err="1" smtClean="0">
                          <a:solidFill>
                            <a:schemeClr val="accent6"/>
                          </a:solidFill>
                          <a:latin typeface="Arial" panose="020B0604020202020204" pitchFamily="34" charset="0"/>
                          <a:cs typeface="Arial" panose="020B0604020202020204" pitchFamily="34" charset="0"/>
                        </a:rPr>
                        <a:t>chwsmeriaid</a:t>
                      </a:r>
                      <a:r>
                        <a:rPr lang="en-GB" sz="1400" dirty="0" smtClean="0">
                          <a:solidFill>
                            <a:schemeClr val="accent6"/>
                          </a:solidFill>
                          <a:latin typeface="Arial" panose="020B0604020202020204" pitchFamily="34" charset="0"/>
                          <a:cs typeface="Arial" panose="020B0604020202020204" pitchFamily="34" charset="0"/>
                        </a:rPr>
                        <a:t> a </a:t>
                      </a:r>
                      <a:r>
                        <a:rPr lang="en-GB" sz="1400" dirty="0" err="1" smtClean="0">
                          <a:solidFill>
                            <a:schemeClr val="accent6"/>
                          </a:solidFill>
                          <a:latin typeface="Arial" panose="020B0604020202020204" pitchFamily="34" charset="0"/>
                          <a:cs typeface="Arial" panose="020B0604020202020204" pitchFamily="34" charset="0"/>
                        </a:rPr>
                        <a:t>chyflenwi</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lefel</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gwasanaeth</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cyson</a:t>
                      </a:r>
                      <a:endParaRPr lang="en-GB" sz="1400" dirty="0">
                        <a:solidFill>
                          <a:schemeClr val="accent6"/>
                        </a:solidFill>
                        <a:latin typeface="Arial" panose="020B0604020202020204" pitchFamily="34" charset="0"/>
                        <a:cs typeface="Arial" panose="020B0604020202020204" pitchFamily="34" charset="0"/>
                      </a:endParaRPr>
                    </a:p>
                  </a:txBody>
                  <a:tcPr/>
                </a:tc>
                <a:tc>
                  <a:txBody>
                    <a:bodyPr/>
                    <a:lstStyle/>
                    <a:p>
                      <a:r>
                        <a:rPr lang="en-GB" sz="1400" dirty="0" err="1" smtClean="0">
                          <a:solidFill>
                            <a:schemeClr val="accent6"/>
                          </a:solidFill>
                          <a:latin typeface="Arial" panose="020B0604020202020204" pitchFamily="34" charset="0"/>
                          <a:cs typeface="Arial" panose="020B0604020202020204" pitchFamily="34" charset="0"/>
                        </a:rPr>
                        <a:t>Ymgyrch</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i</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adfer</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cyflenwadau</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nwy</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erbyn</a:t>
                      </a:r>
                      <a:r>
                        <a:rPr lang="en-GB" sz="1400" dirty="0" smtClean="0">
                          <a:solidFill>
                            <a:schemeClr val="accent6"/>
                          </a:solidFill>
                          <a:latin typeface="Arial" panose="020B0604020202020204" pitchFamily="34" charset="0"/>
                          <a:cs typeface="Arial" panose="020B0604020202020204" pitchFamily="34" charset="0"/>
                        </a:rPr>
                        <a:t> 18:00 </a:t>
                      </a:r>
                      <a:r>
                        <a:rPr lang="en-GB" sz="1400" dirty="0" err="1" smtClean="0">
                          <a:solidFill>
                            <a:schemeClr val="accent6"/>
                          </a:solidFill>
                          <a:latin typeface="Arial" panose="020B0604020202020204" pitchFamily="34" charset="0"/>
                          <a:cs typeface="Arial" panose="020B0604020202020204" pitchFamily="34" charset="0"/>
                        </a:rPr>
                        <a:t>gan</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ddefnyddio</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datblygiadau</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mewn</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technoleg</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i</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leihau</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cyfnodau</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amhariadau</a:t>
                      </a:r>
                      <a:endParaRPr lang="en-GB" sz="1400" dirty="0">
                        <a:solidFill>
                          <a:schemeClr val="accent6"/>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209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6"/>
                          </a:solidFill>
                          <a:latin typeface="Arial" panose="020B0604020202020204" pitchFamily="34" charset="0"/>
                          <a:cs typeface="Arial" panose="020B0604020202020204" pitchFamily="34" charset="0"/>
                        </a:rPr>
                        <a:t>Cynnydd</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yn</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nisgwyliadau</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cwsmeriaid</a:t>
                      </a:r>
                      <a:r>
                        <a:rPr lang="en-GB" sz="1400" dirty="0" smtClean="0">
                          <a:solidFill>
                            <a:schemeClr val="accent6"/>
                          </a:solidFill>
                          <a:latin typeface="Arial" panose="020B0604020202020204" pitchFamily="34" charset="0"/>
                          <a:cs typeface="Arial" panose="020B0604020202020204" pitchFamily="34" charset="0"/>
                        </a:rPr>
                        <a:t> o </a:t>
                      </a:r>
                      <a:r>
                        <a:rPr lang="en-GB" sz="1400" dirty="0" err="1" smtClean="0">
                          <a:solidFill>
                            <a:schemeClr val="accent6"/>
                          </a:solidFill>
                          <a:latin typeface="Arial" panose="020B0604020202020204" pitchFamily="34" charset="0"/>
                          <a:cs typeface="Arial" panose="020B0604020202020204" pitchFamily="34" charset="0"/>
                        </a:rPr>
                        <a:t>ganlyniad</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i</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gynigion</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gwell</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e.e</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gwasanaeth</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yr</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undydd</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gan</a:t>
                      </a:r>
                      <a:r>
                        <a:rPr lang="en-GB" sz="1400" dirty="0" smtClean="0">
                          <a:solidFill>
                            <a:schemeClr val="accent6"/>
                          </a:solidFill>
                          <a:latin typeface="Arial" panose="020B0604020202020204" pitchFamily="34" charset="0"/>
                          <a:cs typeface="Arial" panose="020B0604020202020204" pitchFamily="34" charset="0"/>
                        </a:rPr>
                        <a:t> Argos/Amazon</a:t>
                      </a:r>
                      <a:endParaRPr lang="en-GB" sz="1400" dirty="0">
                        <a:solidFill>
                          <a:schemeClr val="accent6"/>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accent6"/>
                          </a:solidFill>
                          <a:latin typeface="Arial" panose="020B0604020202020204" pitchFamily="34" charset="0"/>
                          <a:cs typeface="Arial" panose="020B0604020202020204" pitchFamily="34" charset="0"/>
                        </a:rPr>
                        <a:t>Cyflwyno</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dulliau</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taliadau</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iawndal</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cyflymach</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i</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unioni</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pethau’n</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gyflym</a:t>
                      </a:r>
                      <a:r>
                        <a:rPr lang="en-GB" sz="1400" dirty="0" smtClean="0">
                          <a:solidFill>
                            <a:schemeClr val="accent6"/>
                          </a:solidFill>
                          <a:latin typeface="Arial" panose="020B0604020202020204" pitchFamily="34" charset="0"/>
                          <a:cs typeface="Arial" panose="020B0604020202020204" pitchFamily="34" charset="0"/>
                        </a:rPr>
                        <a:t> pan </a:t>
                      </a:r>
                      <a:r>
                        <a:rPr lang="en-GB" sz="1400" dirty="0" err="1" smtClean="0">
                          <a:solidFill>
                            <a:schemeClr val="accent6"/>
                          </a:solidFill>
                          <a:latin typeface="Arial" panose="020B0604020202020204" pitchFamily="34" charset="0"/>
                          <a:cs typeface="Arial" panose="020B0604020202020204" pitchFamily="34" charset="0"/>
                        </a:rPr>
                        <a:t>fydd</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pethau’n</a:t>
                      </a:r>
                      <a:r>
                        <a:rPr lang="en-GB" sz="1400" dirty="0" smtClean="0">
                          <a:solidFill>
                            <a:schemeClr val="accent6"/>
                          </a:solidFill>
                          <a:latin typeface="Arial" panose="020B0604020202020204" pitchFamily="34" charset="0"/>
                          <a:cs typeface="Arial" panose="020B0604020202020204" pitchFamily="34" charset="0"/>
                        </a:rPr>
                        <a:t> </a:t>
                      </a:r>
                      <a:r>
                        <a:rPr lang="en-GB" sz="1400" dirty="0" err="1" smtClean="0">
                          <a:solidFill>
                            <a:schemeClr val="accent6"/>
                          </a:solidFill>
                          <a:latin typeface="Arial" panose="020B0604020202020204" pitchFamily="34" charset="0"/>
                          <a:cs typeface="Arial" panose="020B0604020202020204" pitchFamily="34" charset="0"/>
                        </a:rPr>
                        <a:t>mynd</a:t>
                      </a:r>
                      <a:r>
                        <a:rPr lang="en-GB" sz="1400" dirty="0" smtClean="0">
                          <a:solidFill>
                            <a:schemeClr val="accent6"/>
                          </a:solidFill>
                          <a:latin typeface="Arial" panose="020B0604020202020204" pitchFamily="34" charset="0"/>
                          <a:cs typeface="Arial" panose="020B0604020202020204" pitchFamily="34" charset="0"/>
                        </a:rPr>
                        <a:t> o </a:t>
                      </a:r>
                      <a:r>
                        <a:rPr lang="en-GB" sz="1400" dirty="0" err="1" smtClean="0">
                          <a:solidFill>
                            <a:schemeClr val="accent6"/>
                          </a:solidFill>
                          <a:latin typeface="Arial" panose="020B0604020202020204" pitchFamily="34" charset="0"/>
                          <a:cs typeface="Arial" panose="020B0604020202020204" pitchFamily="34" charset="0"/>
                        </a:rPr>
                        <a:t>chwith</a:t>
                      </a:r>
                      <a:endParaRPr lang="en-GB" sz="1400" dirty="0">
                        <a:solidFill>
                          <a:schemeClr val="accent6"/>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490165BC-DBA7-4530-8926-81165AFC8D69}" type="slidenum">
              <a:rPr lang="en-GB" smtClean="0"/>
              <a:t>77</a:t>
            </a:fld>
            <a:endParaRPr lang="en-GB"/>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5971"/>
          <a:stretch/>
        </p:blipFill>
        <p:spPr bwMode="auto">
          <a:xfrm>
            <a:off x="0" y="2204864"/>
            <a:ext cx="2102165" cy="225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63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5" name="Text Placeholder 4"/>
          <p:cNvSpPr>
            <a:spLocks noGrp="1"/>
          </p:cNvSpPr>
          <p:nvPr>
            <p:ph type="body" idx="1"/>
          </p:nvPr>
        </p:nvSpPr>
        <p:spPr/>
        <p:txBody>
          <a:bodyPr>
            <a:normAutofit lnSpcReduction="10000"/>
          </a:bodyPr>
          <a:lstStyle/>
          <a:p>
            <a:r>
              <a:rPr lang="en-GB" dirty="0" smtClean="0"/>
              <a:t>Elizabeth Warwick</a:t>
            </a:r>
            <a:endParaRPr lang="en-GB" dirty="0"/>
          </a:p>
          <a:p>
            <a:r>
              <a:rPr lang="en-GB" dirty="0" err="1"/>
              <a:t>Rheolwraig</a:t>
            </a:r>
            <a:r>
              <a:rPr lang="en-GB" dirty="0"/>
              <a:t> </a:t>
            </a:r>
            <a:r>
              <a:rPr lang="en-GB" dirty="0" err="1"/>
              <a:t>Cyfathrebu</a:t>
            </a:r>
            <a:r>
              <a:rPr lang="en-GB" dirty="0"/>
              <a:t> &amp; </a:t>
            </a:r>
            <a:r>
              <a:rPr lang="en-GB" dirty="0" err="1"/>
              <a:t>Cysylltiadau</a:t>
            </a:r>
            <a:r>
              <a:rPr lang="en-GB" dirty="0"/>
              <a:t> </a:t>
            </a:r>
            <a:r>
              <a:rPr lang="en-GB" dirty="0" err="1"/>
              <a:t>Rhanddeiliaid</a:t>
            </a:r>
            <a:endParaRPr lang="en-GB" dirty="0"/>
          </a:p>
        </p:txBody>
      </p:sp>
      <p:sp>
        <p:nvSpPr>
          <p:cNvPr id="6" name="TextBox 5"/>
          <p:cNvSpPr txBox="1"/>
          <p:nvPr/>
        </p:nvSpPr>
        <p:spPr>
          <a:xfrm>
            <a:off x="1043608" y="2996952"/>
            <a:ext cx="7014740" cy="707886"/>
          </a:xfrm>
          <a:prstGeom prst="rect">
            <a:avLst/>
          </a:prstGeom>
          <a:noFill/>
        </p:spPr>
        <p:txBody>
          <a:bodyPr wrap="square" rtlCol="0">
            <a:spAutoFit/>
          </a:bodyPr>
          <a:lstStyle/>
          <a:p>
            <a:pPr lvl="0">
              <a:defRPr/>
            </a:pPr>
            <a:r>
              <a:rPr lang="en-GB" sz="4000" dirty="0" err="1">
                <a:solidFill>
                  <a:schemeClr val="bg1"/>
                </a:solidFill>
              </a:rPr>
              <a:t>Blaenoriaethau</a:t>
            </a:r>
            <a:r>
              <a:rPr lang="en-GB" sz="4000" dirty="0">
                <a:solidFill>
                  <a:schemeClr val="bg1"/>
                </a:solidFill>
              </a:rPr>
              <a:t> </a:t>
            </a:r>
            <a:r>
              <a:rPr lang="en-GB" sz="4000" dirty="0" err="1">
                <a:solidFill>
                  <a:schemeClr val="bg1"/>
                </a:solidFill>
              </a:rPr>
              <a:t>eraill</a:t>
            </a:r>
            <a:endParaRPr kumimoji="0" lang="en-GB" sz="4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03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Arloesedd</a:t>
            </a:r>
            <a:r>
              <a:rPr lang="en-GB" sz="2800" dirty="0"/>
              <a:t> – </a:t>
            </a:r>
            <a:r>
              <a:rPr lang="en-GB" sz="2800" dirty="0" err="1"/>
              <a:t>yr</a:t>
            </a:r>
            <a:r>
              <a:rPr lang="en-GB" sz="2800" dirty="0"/>
              <a:t> </a:t>
            </a:r>
            <a:r>
              <a:rPr lang="en-GB" sz="2800" dirty="0" err="1"/>
              <a:t>hyn</a:t>
            </a:r>
            <a:r>
              <a:rPr lang="en-GB" sz="2800" dirty="0"/>
              <a:t> </a:t>
            </a:r>
            <a:r>
              <a:rPr lang="en-GB" sz="2800" dirty="0" err="1"/>
              <a:t>ddywedasoch</a:t>
            </a:r>
            <a:r>
              <a:rPr lang="en-GB" sz="2800" dirty="0"/>
              <a:t> chi</a:t>
            </a:r>
          </a:p>
        </p:txBody>
      </p:sp>
      <p:sp>
        <p:nvSpPr>
          <p:cNvPr id="4" name="Slide Number Placeholder 3"/>
          <p:cNvSpPr>
            <a:spLocks noGrp="1"/>
          </p:cNvSpPr>
          <p:nvPr>
            <p:ph type="sldNum" sz="quarter" idx="12"/>
          </p:nvPr>
        </p:nvSpPr>
        <p:spPr/>
        <p:txBody>
          <a:bodyPr/>
          <a:lstStyle/>
          <a:p>
            <a:fld id="{490165BC-DBA7-4530-8926-81165AFC8D69}" type="slidenum">
              <a:rPr lang="en-GB" smtClean="0"/>
              <a:t>79</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3606315908"/>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780928"/>
            <a:ext cx="1855465" cy="126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1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Westbourne</a:t>
            </a:r>
          </a:p>
        </p:txBody>
      </p:sp>
      <p:sp>
        <p:nvSpPr>
          <p:cNvPr id="3" name="Content Placeholder 2"/>
          <p:cNvSpPr>
            <a:spLocks noGrp="1"/>
          </p:cNvSpPr>
          <p:nvPr>
            <p:ph idx="1"/>
          </p:nvPr>
        </p:nvSpPr>
        <p:spPr/>
        <p:txBody>
          <a:bodyPr/>
          <a:lstStyle/>
          <a:p>
            <a:endParaRPr lang="en-GB" dirty="0"/>
          </a:p>
          <a:p>
            <a:pPr lvl="0"/>
            <a:r>
              <a:rPr lang="cy-GB" dirty="0"/>
              <a:t>Pwy ydym </a:t>
            </a:r>
            <a:endParaRPr lang="en-GB" dirty="0"/>
          </a:p>
          <a:p>
            <a:pPr lvl="0"/>
            <a:r>
              <a:rPr lang="cy-GB" dirty="0"/>
              <a:t>Cadw tŷ</a:t>
            </a:r>
            <a:endParaRPr lang="en-GB" dirty="0"/>
          </a:p>
          <a:p>
            <a:r>
              <a:rPr lang="cy-GB" dirty="0"/>
              <a:t>Agenda</a:t>
            </a:r>
            <a:endParaRPr lang="en-GB" dirty="0"/>
          </a:p>
        </p:txBody>
      </p:sp>
      <p:sp>
        <p:nvSpPr>
          <p:cNvPr id="4" name="Slide Number Placeholder 3"/>
          <p:cNvSpPr>
            <a:spLocks noGrp="1"/>
          </p:cNvSpPr>
          <p:nvPr>
            <p:ph type="sldNum" sz="quarter" idx="12"/>
          </p:nvPr>
        </p:nvSpPr>
        <p:spPr/>
        <p:txBody>
          <a:bodyPr/>
          <a:lstStyle/>
          <a:p>
            <a:fld id="{490165BC-DBA7-4530-8926-81165AFC8D69}" type="slidenum">
              <a:rPr lang="en-GB" smtClean="0"/>
              <a:t>8</a:t>
            </a:fld>
            <a:endParaRPr lang="en-GB"/>
          </a:p>
        </p:txBody>
      </p:sp>
    </p:spTree>
    <p:extLst>
      <p:ext uri="{BB962C8B-B14F-4D97-AF65-F5344CB8AC3E}">
        <p14:creationId xmlns:p14="http://schemas.microsoft.com/office/powerpoint/2010/main" val="29214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Arloesi</a:t>
            </a:r>
            <a:r>
              <a:rPr lang="en-GB" sz="2800" dirty="0"/>
              <a:t> – </a:t>
            </a:r>
            <a:r>
              <a:rPr lang="en-GB" sz="2800" dirty="0" err="1"/>
              <a:t>yr</a:t>
            </a:r>
            <a:r>
              <a:rPr lang="en-GB" sz="2800" dirty="0"/>
              <a:t> </a:t>
            </a:r>
            <a:r>
              <a:rPr lang="en-GB" sz="2800" dirty="0" err="1"/>
              <a:t>hyn</a:t>
            </a:r>
            <a:r>
              <a:rPr lang="en-GB" sz="2800" dirty="0"/>
              <a:t> a </a:t>
            </a:r>
            <a:r>
              <a:rPr lang="en-GB" sz="2800" dirty="0" err="1"/>
              <a:t>wnaethom</a:t>
            </a:r>
            <a:r>
              <a:rPr lang="en-GB" sz="2800" dirty="0"/>
              <a:t> </a:t>
            </a:r>
            <a:r>
              <a:rPr lang="en-GB" sz="2800" dirty="0" err="1"/>
              <a:t>ni</a:t>
            </a:r>
            <a:endParaRPr lang="en-GB" sz="2800" dirty="0"/>
          </a:p>
        </p:txBody>
      </p:sp>
      <p:sp>
        <p:nvSpPr>
          <p:cNvPr id="3" name="Content Placeholder 2"/>
          <p:cNvSpPr>
            <a:spLocks noGrp="1"/>
          </p:cNvSpPr>
          <p:nvPr>
            <p:ph idx="1"/>
          </p:nvPr>
        </p:nvSpPr>
        <p:spPr>
          <a:xfrm>
            <a:off x="457200" y="1268761"/>
            <a:ext cx="8229600" cy="2321250"/>
          </a:xfrm>
        </p:spPr>
        <p:txBody>
          <a:bodyPr>
            <a:normAutofit/>
          </a:bodyPr>
          <a:lstStyle/>
          <a:p>
            <a:pPr marL="0" indent="0">
              <a:buNone/>
            </a:pPr>
            <a:r>
              <a:rPr lang="en-GB" sz="2000" dirty="0" smtClean="0">
                <a:solidFill>
                  <a:schemeClr val="accent6"/>
                </a:solidFill>
              </a:rPr>
              <a:t>•</a:t>
            </a:r>
            <a:r>
              <a:rPr lang="en-GB" sz="2000" dirty="0" err="1" smtClean="0">
                <a:solidFill>
                  <a:schemeClr val="accent6"/>
                </a:solidFill>
              </a:rPr>
              <a:t>Rydym</a:t>
            </a:r>
            <a:r>
              <a:rPr lang="en-GB" sz="2000" dirty="0" smtClean="0">
                <a:solidFill>
                  <a:schemeClr val="accent6"/>
                </a:solidFill>
              </a:rPr>
              <a:t> </a:t>
            </a:r>
            <a:r>
              <a:rPr lang="en-GB" sz="2000" dirty="0" err="1">
                <a:solidFill>
                  <a:schemeClr val="accent6"/>
                </a:solidFill>
              </a:rPr>
              <a:t>yn</a:t>
            </a:r>
            <a:r>
              <a:rPr lang="en-GB" sz="2000" dirty="0">
                <a:solidFill>
                  <a:schemeClr val="accent6"/>
                </a:solidFill>
              </a:rPr>
              <a:t> </a:t>
            </a:r>
            <a:r>
              <a:rPr lang="en-GB" sz="2000" dirty="0" err="1">
                <a:solidFill>
                  <a:schemeClr val="accent6"/>
                </a:solidFill>
              </a:rPr>
              <a:t>buddsoddi</a:t>
            </a:r>
            <a:r>
              <a:rPr lang="en-GB" sz="2000" dirty="0">
                <a:solidFill>
                  <a:schemeClr val="accent6"/>
                </a:solidFill>
              </a:rPr>
              <a:t> </a:t>
            </a:r>
            <a:r>
              <a:rPr lang="en-GB" sz="2000" dirty="0" err="1">
                <a:solidFill>
                  <a:schemeClr val="accent6"/>
                </a:solidFill>
              </a:rPr>
              <a:t>mewn</a:t>
            </a:r>
            <a:r>
              <a:rPr lang="en-GB" sz="2000" dirty="0">
                <a:solidFill>
                  <a:schemeClr val="accent6"/>
                </a:solidFill>
              </a:rPr>
              <a:t> </a:t>
            </a:r>
            <a:r>
              <a:rPr lang="en-GB" sz="2000" dirty="0" err="1">
                <a:solidFill>
                  <a:schemeClr val="accent6"/>
                </a:solidFill>
              </a:rPr>
              <a:t>atebion</a:t>
            </a:r>
            <a:r>
              <a:rPr lang="en-GB" sz="2000" dirty="0">
                <a:solidFill>
                  <a:schemeClr val="accent6"/>
                </a:solidFill>
              </a:rPr>
              <a:t> </a:t>
            </a:r>
            <a:r>
              <a:rPr lang="en-GB" sz="2000" dirty="0" err="1">
                <a:solidFill>
                  <a:schemeClr val="accent6"/>
                </a:solidFill>
              </a:rPr>
              <a:t>arloesol</a:t>
            </a:r>
            <a:r>
              <a:rPr lang="en-GB" sz="2000" dirty="0">
                <a:solidFill>
                  <a:schemeClr val="accent6"/>
                </a:solidFill>
              </a:rPr>
              <a:t> </a:t>
            </a:r>
            <a:r>
              <a:rPr lang="en-GB" sz="2000" dirty="0" err="1">
                <a:solidFill>
                  <a:schemeClr val="accent6"/>
                </a:solidFill>
              </a:rPr>
              <a:t>sy’n</a:t>
            </a:r>
            <a:r>
              <a:rPr lang="en-GB" sz="2000" dirty="0">
                <a:solidFill>
                  <a:schemeClr val="accent6"/>
                </a:solidFill>
              </a:rPr>
              <a:t> </a:t>
            </a:r>
          </a:p>
          <a:p>
            <a:pPr marL="0" indent="0">
              <a:buNone/>
            </a:pPr>
            <a:r>
              <a:rPr lang="en-GB" sz="2000" dirty="0" smtClean="0">
                <a:solidFill>
                  <a:schemeClr val="accent6"/>
                </a:solidFill>
              </a:rPr>
              <a:t>          –</a:t>
            </a:r>
            <a:r>
              <a:rPr lang="en-GB" sz="2000" dirty="0">
                <a:solidFill>
                  <a:schemeClr val="accent6"/>
                </a:solidFill>
              </a:rPr>
              <a:t>	</a:t>
            </a:r>
            <a:r>
              <a:rPr lang="en-GB" sz="2000" dirty="0" err="1">
                <a:solidFill>
                  <a:schemeClr val="accent6"/>
                </a:solidFill>
              </a:rPr>
              <a:t>gost-effeithiol</a:t>
            </a:r>
            <a:r>
              <a:rPr lang="en-GB" sz="2000" dirty="0">
                <a:solidFill>
                  <a:schemeClr val="accent6"/>
                </a:solidFill>
              </a:rPr>
              <a:t> ac </a:t>
            </a:r>
            <a:r>
              <a:rPr lang="en-GB" sz="2000" dirty="0" err="1">
                <a:solidFill>
                  <a:schemeClr val="accent6"/>
                </a:solidFill>
              </a:rPr>
              <a:t>sy’n</a:t>
            </a:r>
            <a:r>
              <a:rPr lang="en-GB" sz="2000" dirty="0">
                <a:solidFill>
                  <a:schemeClr val="accent6"/>
                </a:solidFill>
              </a:rPr>
              <a:t> </a:t>
            </a:r>
            <a:r>
              <a:rPr lang="en-GB" sz="2000" dirty="0" err="1">
                <a:solidFill>
                  <a:schemeClr val="accent6"/>
                </a:solidFill>
              </a:rPr>
              <a:t>byrhau’r</a:t>
            </a:r>
            <a:r>
              <a:rPr lang="en-GB" sz="2000" dirty="0">
                <a:solidFill>
                  <a:schemeClr val="accent6"/>
                </a:solidFill>
              </a:rPr>
              <a:t> </a:t>
            </a:r>
            <a:r>
              <a:rPr lang="en-GB" sz="2000" dirty="0" err="1">
                <a:solidFill>
                  <a:schemeClr val="accent6"/>
                </a:solidFill>
              </a:rPr>
              <a:t>amser</a:t>
            </a:r>
            <a:r>
              <a:rPr lang="en-GB" sz="2000" dirty="0">
                <a:solidFill>
                  <a:schemeClr val="accent6"/>
                </a:solidFill>
              </a:rPr>
              <a:t> </a:t>
            </a:r>
            <a:r>
              <a:rPr lang="en-GB" sz="2000" dirty="0" err="1">
                <a:solidFill>
                  <a:schemeClr val="accent6"/>
                </a:solidFill>
              </a:rPr>
              <a:t>ar</a:t>
            </a:r>
            <a:r>
              <a:rPr lang="en-GB" sz="2000" dirty="0">
                <a:solidFill>
                  <a:schemeClr val="accent6"/>
                </a:solidFill>
              </a:rPr>
              <a:t> y </a:t>
            </a:r>
            <a:r>
              <a:rPr lang="en-GB" sz="2000" dirty="0" err="1">
                <a:solidFill>
                  <a:schemeClr val="accent6"/>
                </a:solidFill>
              </a:rPr>
              <a:t>dasg</a:t>
            </a:r>
            <a:endParaRPr lang="en-GB" sz="2000" dirty="0">
              <a:solidFill>
                <a:schemeClr val="accent6"/>
              </a:solidFill>
            </a:endParaRPr>
          </a:p>
          <a:p>
            <a:pPr marL="0" indent="0">
              <a:buNone/>
            </a:pPr>
            <a:r>
              <a:rPr lang="en-GB" sz="2000" dirty="0" smtClean="0">
                <a:solidFill>
                  <a:schemeClr val="accent6"/>
                </a:solidFill>
              </a:rPr>
              <a:t>           –</a:t>
            </a:r>
            <a:r>
              <a:rPr lang="en-GB" sz="2000" dirty="0">
                <a:solidFill>
                  <a:schemeClr val="accent6"/>
                </a:solidFill>
              </a:rPr>
              <a:t>	haws ac </a:t>
            </a:r>
            <a:r>
              <a:rPr lang="en-GB" sz="2000" dirty="0" err="1">
                <a:solidFill>
                  <a:schemeClr val="accent6"/>
                </a:solidFill>
              </a:rPr>
              <a:t>yn</a:t>
            </a:r>
            <a:r>
              <a:rPr lang="en-GB" sz="2000" dirty="0">
                <a:solidFill>
                  <a:schemeClr val="accent6"/>
                </a:solidFill>
              </a:rPr>
              <a:t> </a:t>
            </a:r>
            <a:r>
              <a:rPr lang="en-GB" sz="2000" dirty="0" err="1">
                <a:solidFill>
                  <a:schemeClr val="accent6"/>
                </a:solidFill>
              </a:rPr>
              <a:t>ddiogelach</a:t>
            </a:r>
            <a:r>
              <a:rPr lang="en-GB" sz="2000" dirty="0">
                <a:solidFill>
                  <a:schemeClr val="accent6"/>
                </a:solidFill>
              </a:rPr>
              <a:t> </a:t>
            </a:r>
            <a:r>
              <a:rPr lang="en-GB" sz="2000" dirty="0" err="1">
                <a:solidFill>
                  <a:schemeClr val="accent6"/>
                </a:solidFill>
              </a:rPr>
              <a:t>eu</a:t>
            </a:r>
            <a:r>
              <a:rPr lang="en-GB" sz="2000" dirty="0">
                <a:solidFill>
                  <a:schemeClr val="accent6"/>
                </a:solidFill>
              </a:rPr>
              <a:t> </a:t>
            </a:r>
            <a:r>
              <a:rPr lang="en-GB" sz="2000" dirty="0" err="1">
                <a:solidFill>
                  <a:schemeClr val="accent6"/>
                </a:solidFill>
              </a:rPr>
              <a:t>defnyddio</a:t>
            </a:r>
            <a:r>
              <a:rPr lang="en-GB" sz="2000" dirty="0">
                <a:solidFill>
                  <a:schemeClr val="accent6"/>
                </a:solidFill>
              </a:rPr>
              <a:t> </a:t>
            </a:r>
            <a:r>
              <a:rPr lang="en-GB" sz="2000" dirty="0" err="1">
                <a:solidFill>
                  <a:schemeClr val="accent6"/>
                </a:solidFill>
              </a:rPr>
              <a:t>i</a:t>
            </a:r>
            <a:r>
              <a:rPr lang="en-GB" sz="2000" dirty="0">
                <a:solidFill>
                  <a:schemeClr val="accent6"/>
                </a:solidFill>
              </a:rPr>
              <a:t> </a:t>
            </a:r>
            <a:r>
              <a:rPr lang="en-GB" sz="2000" dirty="0" err="1">
                <a:solidFill>
                  <a:schemeClr val="accent6"/>
                </a:solidFill>
              </a:rPr>
              <a:t>sicrhau</a:t>
            </a:r>
            <a:r>
              <a:rPr lang="en-GB" sz="2000" dirty="0">
                <a:solidFill>
                  <a:schemeClr val="accent6"/>
                </a:solidFill>
              </a:rPr>
              <a:t> </a:t>
            </a:r>
            <a:r>
              <a:rPr lang="en-GB" sz="2000" dirty="0" err="1">
                <a:solidFill>
                  <a:schemeClr val="accent6"/>
                </a:solidFill>
              </a:rPr>
              <a:t>llai</a:t>
            </a:r>
            <a:r>
              <a:rPr lang="en-GB" sz="2000" dirty="0">
                <a:solidFill>
                  <a:schemeClr val="accent6"/>
                </a:solidFill>
              </a:rPr>
              <a:t> o </a:t>
            </a:r>
            <a:r>
              <a:rPr lang="en-GB" sz="2000" dirty="0" err="1">
                <a:solidFill>
                  <a:schemeClr val="accent6"/>
                </a:solidFill>
              </a:rPr>
              <a:t>anafiadau</a:t>
            </a:r>
            <a:endParaRPr lang="en-GB" sz="2000" dirty="0">
              <a:solidFill>
                <a:schemeClr val="accent6"/>
              </a:solidFill>
            </a:endParaRPr>
          </a:p>
          <a:p>
            <a:pPr marL="0" indent="0">
              <a:buNone/>
            </a:pPr>
            <a:r>
              <a:rPr lang="en-GB" sz="2000" dirty="0">
                <a:solidFill>
                  <a:schemeClr val="accent6"/>
                </a:solidFill>
              </a:rPr>
              <a:t/>
            </a:r>
            <a:br>
              <a:rPr lang="en-GB" sz="2000" dirty="0">
                <a:solidFill>
                  <a:schemeClr val="accent6"/>
                </a:solidFill>
              </a:rPr>
            </a:br>
            <a:r>
              <a:rPr lang="en-GB" sz="2000" dirty="0" smtClean="0">
                <a:solidFill>
                  <a:schemeClr val="accent6"/>
                </a:solidFill>
              </a:rPr>
              <a:t>Mae </a:t>
            </a:r>
            <a:r>
              <a:rPr lang="en-GB" sz="2000" dirty="0" err="1">
                <a:solidFill>
                  <a:schemeClr val="accent6"/>
                </a:solidFill>
              </a:rPr>
              <a:t>dwy</a:t>
            </a:r>
            <a:r>
              <a:rPr lang="en-GB" sz="2000" dirty="0">
                <a:solidFill>
                  <a:schemeClr val="accent6"/>
                </a:solidFill>
              </a:rPr>
              <a:t> </a:t>
            </a:r>
            <a:r>
              <a:rPr lang="en-GB" sz="2000" dirty="0" err="1">
                <a:solidFill>
                  <a:schemeClr val="accent6"/>
                </a:solidFill>
              </a:rPr>
              <a:t>enghraifft</a:t>
            </a:r>
            <a:r>
              <a:rPr lang="en-GB" sz="2000" dirty="0">
                <a:solidFill>
                  <a:schemeClr val="accent6"/>
                </a:solidFill>
              </a:rPr>
              <a:t> </a:t>
            </a:r>
            <a:r>
              <a:rPr lang="en-GB" sz="2000" dirty="0" err="1">
                <a:solidFill>
                  <a:schemeClr val="accent6"/>
                </a:solidFill>
              </a:rPr>
              <a:t>o’n</a:t>
            </a:r>
            <a:r>
              <a:rPr lang="en-GB" sz="2000" dirty="0">
                <a:solidFill>
                  <a:schemeClr val="accent6"/>
                </a:solidFill>
              </a:rPr>
              <a:t> </a:t>
            </a:r>
            <a:r>
              <a:rPr lang="en-GB" sz="2000" dirty="0" err="1">
                <a:solidFill>
                  <a:schemeClr val="accent6"/>
                </a:solidFill>
              </a:rPr>
              <a:t>harloesedd</a:t>
            </a:r>
            <a:r>
              <a:rPr lang="en-GB" sz="2000" dirty="0">
                <a:solidFill>
                  <a:schemeClr val="accent6"/>
                </a:solidFill>
              </a:rPr>
              <a:t> </a:t>
            </a:r>
            <a:r>
              <a:rPr lang="en-GB" sz="2000" dirty="0" err="1">
                <a:solidFill>
                  <a:schemeClr val="accent6"/>
                </a:solidFill>
              </a:rPr>
              <a:t>yn</a:t>
            </a:r>
            <a:r>
              <a:rPr lang="en-GB" sz="2000" dirty="0">
                <a:solidFill>
                  <a:schemeClr val="accent6"/>
                </a:solidFill>
              </a:rPr>
              <a:t> </a:t>
            </a:r>
            <a:r>
              <a:rPr lang="en-GB" sz="2000" dirty="0" err="1">
                <a:solidFill>
                  <a:schemeClr val="accent6"/>
                </a:solidFill>
              </a:rPr>
              <a:t>cynnwys</a:t>
            </a:r>
            <a:endParaRPr lang="en-GB" sz="2000" dirty="0">
              <a:solidFill>
                <a:schemeClr val="accent6"/>
              </a:solidFill>
            </a:endParaRPr>
          </a:p>
          <a:p>
            <a:pPr marL="0" indent="0">
              <a:buNone/>
            </a:pPr>
            <a:endParaRPr lang="en-GB" sz="2000" dirty="0">
              <a:solidFill>
                <a:schemeClr val="accent6"/>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80</a:t>
            </a:fld>
            <a:endParaRPr lang="en-GB"/>
          </a:p>
        </p:txBody>
      </p:sp>
      <p:pic>
        <p:nvPicPr>
          <p:cNvPr id="2050" name="Picture 2" descr="C:\Users\sarah.williams\AppData\Local\Microsoft\Windows\Temporary Internet Files\Content.Outlook\5Q65VDO6\Hornet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26" r="32651"/>
          <a:stretch/>
        </p:blipFill>
        <p:spPr bwMode="auto">
          <a:xfrm>
            <a:off x="827584" y="4125740"/>
            <a:ext cx="1153683" cy="191254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483768" y="3140968"/>
            <a:ext cx="6264696" cy="2897314"/>
          </a:xfrm>
          <a:prstGeom prst="rect">
            <a:avLst/>
          </a:prstGeom>
        </p:spPr>
        <p:txBody>
          <a:bodyPr vert="horz" lIns="91440" tIns="45720" rIns="91440" bIns="45720" rtlCol="0">
            <a:normAutofit/>
          </a:bodyPr>
          <a:lstStyle>
            <a:lvl1pPr marL="179388" indent="-179388">
              <a:spcBef>
                <a:spcPct val="20000"/>
              </a:spcBef>
              <a:buClr>
                <a:schemeClr val="accent2"/>
              </a:buClr>
              <a:buFont typeface="Arial" panose="020B0604020202020204" pitchFamily="34" charset="0"/>
              <a:buChar char="•"/>
              <a:defRPr sz="2000">
                <a:solidFill>
                  <a:schemeClr val="accent6"/>
                </a:solidFill>
                <a:latin typeface="Arial"/>
              </a:defRPr>
            </a:lvl1pPr>
            <a:lvl2pPr marL="742950" lvl="1" indent="-285750">
              <a:spcBef>
                <a:spcPct val="20000"/>
              </a:spcBef>
              <a:buClr>
                <a:schemeClr val="accent2"/>
              </a:buClr>
              <a:buFont typeface="Arial" panose="020B0604020202020204" pitchFamily="34" charset="0"/>
              <a:buChar char="–"/>
              <a:defRPr sz="1600">
                <a:solidFill>
                  <a:schemeClr val="accent6"/>
                </a:solidFill>
                <a:latin typeface="Arial"/>
              </a:defRPr>
            </a:lvl2pPr>
            <a:lvl3pPr marL="1143000" indent="-228600">
              <a:spcBef>
                <a:spcPct val="20000"/>
              </a:spcBef>
              <a:buClr>
                <a:schemeClr val="accent2"/>
              </a:buClr>
              <a:buFont typeface="Arial" panose="020B0604020202020204" pitchFamily="34" charset="0"/>
              <a:buChar char="•"/>
              <a:defRPr sz="2000">
                <a:solidFill>
                  <a:schemeClr val="accent1"/>
                </a:solidFill>
                <a:latin typeface="Arial"/>
              </a:defRPr>
            </a:lvl3pPr>
            <a:lvl4pPr marL="1600200" indent="-228600">
              <a:spcBef>
                <a:spcPct val="20000"/>
              </a:spcBef>
              <a:buClr>
                <a:schemeClr val="accent2"/>
              </a:buClr>
              <a:buFont typeface="Arial" panose="020B0604020202020204" pitchFamily="34" charset="0"/>
              <a:buChar char="–"/>
              <a:defRPr>
                <a:solidFill>
                  <a:schemeClr val="accent1"/>
                </a:solidFill>
                <a:latin typeface="Arial"/>
              </a:defRPr>
            </a:lvl4pPr>
            <a:lvl5pPr marL="2057400" indent="-228600">
              <a:spcBef>
                <a:spcPct val="20000"/>
              </a:spcBef>
              <a:buClr>
                <a:schemeClr val="accent2"/>
              </a:buClr>
              <a:buFont typeface="Arial" panose="020B0604020202020204" pitchFamily="34" charset="0"/>
              <a:buChar char="»"/>
              <a:defRPr>
                <a:solidFill>
                  <a:schemeClr val="accent1"/>
                </a:solidFill>
                <a:latin typeface="Aria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a:p>
            <a:pPr lvl="1"/>
            <a:endParaRPr lang="en-GB" dirty="0"/>
          </a:p>
        </p:txBody>
      </p:sp>
      <p:pic>
        <p:nvPicPr>
          <p:cNvPr id="2054" name="Picture 4"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996952"/>
            <a:ext cx="12573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67744" y="3404685"/>
            <a:ext cx="6048672" cy="2554545"/>
          </a:xfrm>
          <a:prstGeom prst="rect">
            <a:avLst/>
          </a:prstGeom>
        </p:spPr>
        <p:txBody>
          <a:bodyPr wrap="square">
            <a:spAutoFit/>
          </a:bodyPr>
          <a:lstStyle/>
          <a:p>
            <a:r>
              <a:rPr lang="en-GB" sz="1600" dirty="0" err="1">
                <a:solidFill>
                  <a:schemeClr val="accent6"/>
                </a:solidFill>
                <a:latin typeface="Arial"/>
              </a:rPr>
              <a:t>Torwyr</a:t>
            </a:r>
            <a:r>
              <a:rPr lang="en-GB" sz="1600" dirty="0">
                <a:solidFill>
                  <a:schemeClr val="accent6"/>
                </a:solidFill>
                <a:latin typeface="Arial"/>
              </a:rPr>
              <a:t> </a:t>
            </a:r>
            <a:r>
              <a:rPr lang="en-GB" sz="1600" dirty="0" err="1">
                <a:solidFill>
                  <a:schemeClr val="accent6"/>
                </a:solidFill>
                <a:latin typeface="Arial"/>
              </a:rPr>
              <a:t>Ffenestri</a:t>
            </a:r>
            <a:r>
              <a:rPr lang="en-GB" sz="1600" dirty="0">
                <a:solidFill>
                  <a:schemeClr val="accent6"/>
                </a:solidFill>
                <a:latin typeface="Arial"/>
              </a:rPr>
              <a:t> </a:t>
            </a:r>
            <a:r>
              <a:rPr lang="en-GB" sz="1600" dirty="0" err="1">
                <a:solidFill>
                  <a:schemeClr val="accent6"/>
                </a:solidFill>
                <a:latin typeface="Arial"/>
              </a:rPr>
              <a:t>Haearn</a:t>
            </a:r>
            <a:r>
              <a:rPr lang="en-GB" sz="1600" dirty="0">
                <a:solidFill>
                  <a:schemeClr val="accent6"/>
                </a:solidFill>
                <a:latin typeface="Arial"/>
              </a:rPr>
              <a:t> </a:t>
            </a:r>
            <a:r>
              <a:rPr lang="en-GB" sz="1600" dirty="0" err="1">
                <a:solidFill>
                  <a:schemeClr val="accent6"/>
                </a:solidFill>
                <a:latin typeface="Arial"/>
              </a:rPr>
              <a:t>Hydwyth</a:t>
            </a:r>
            <a:r>
              <a:rPr lang="en-GB" sz="1600" dirty="0">
                <a:solidFill>
                  <a:schemeClr val="accent6"/>
                </a:solidFill>
                <a:latin typeface="Arial"/>
              </a:rPr>
              <a:t> </a:t>
            </a:r>
          </a:p>
          <a:p>
            <a:pPr marL="742950" lvl="1" indent="-285750">
              <a:buFont typeface="Arial" panose="020B0604020202020204" pitchFamily="34" charset="0"/>
              <a:buChar char="•"/>
            </a:pPr>
            <a:r>
              <a:rPr lang="en-GB" sz="1600" dirty="0" err="1">
                <a:solidFill>
                  <a:schemeClr val="accent6"/>
                </a:solidFill>
                <a:latin typeface="Arial"/>
              </a:rPr>
              <a:t>Mae’r</a:t>
            </a:r>
            <a:r>
              <a:rPr lang="en-GB" sz="1600" dirty="0">
                <a:solidFill>
                  <a:schemeClr val="accent6"/>
                </a:solidFill>
                <a:latin typeface="Arial"/>
              </a:rPr>
              <a:t> </a:t>
            </a:r>
            <a:r>
              <a:rPr lang="en-GB" sz="1600" dirty="0" err="1">
                <a:solidFill>
                  <a:schemeClr val="accent6"/>
                </a:solidFill>
                <a:latin typeface="Arial"/>
              </a:rPr>
              <a:t>rhain</a:t>
            </a:r>
            <a:r>
              <a:rPr lang="en-GB" sz="1600" dirty="0">
                <a:solidFill>
                  <a:schemeClr val="accent6"/>
                </a:solidFill>
                <a:latin typeface="Arial"/>
              </a:rPr>
              <a:t> </a:t>
            </a:r>
            <a:r>
              <a:rPr lang="en-GB" sz="1600" dirty="0" err="1">
                <a:solidFill>
                  <a:schemeClr val="accent6"/>
                </a:solidFill>
                <a:latin typeface="Arial"/>
              </a:rPr>
              <a:t>yn</a:t>
            </a:r>
            <a:r>
              <a:rPr lang="en-GB" sz="1600" dirty="0">
                <a:solidFill>
                  <a:schemeClr val="accent6"/>
                </a:solidFill>
                <a:latin typeface="Arial"/>
              </a:rPr>
              <a:t> </a:t>
            </a:r>
            <a:r>
              <a:rPr lang="en-GB" sz="1600" dirty="0" err="1">
                <a:solidFill>
                  <a:schemeClr val="accent6"/>
                </a:solidFill>
                <a:latin typeface="Arial"/>
              </a:rPr>
              <a:t>caniatáu</a:t>
            </a:r>
            <a:r>
              <a:rPr lang="en-GB" sz="1600" dirty="0">
                <a:solidFill>
                  <a:schemeClr val="accent6"/>
                </a:solidFill>
                <a:latin typeface="Arial"/>
              </a:rPr>
              <a:t> </a:t>
            </a:r>
            <a:r>
              <a:rPr lang="en-GB" sz="1600" dirty="0" err="1">
                <a:solidFill>
                  <a:schemeClr val="accent6"/>
                </a:solidFill>
                <a:latin typeface="Arial"/>
              </a:rPr>
              <a:t>i</a:t>
            </a:r>
            <a:r>
              <a:rPr lang="en-GB" sz="1600" dirty="0">
                <a:solidFill>
                  <a:schemeClr val="accent6"/>
                </a:solidFill>
                <a:latin typeface="Arial"/>
              </a:rPr>
              <a:t> </a:t>
            </a:r>
            <a:r>
              <a:rPr lang="en-GB" sz="1600" dirty="0" err="1">
                <a:solidFill>
                  <a:schemeClr val="accent6"/>
                </a:solidFill>
                <a:latin typeface="Arial"/>
              </a:rPr>
              <a:t>ni</a:t>
            </a:r>
            <a:r>
              <a:rPr lang="en-GB" sz="1600" dirty="0">
                <a:solidFill>
                  <a:schemeClr val="accent6"/>
                </a:solidFill>
                <a:latin typeface="Arial"/>
              </a:rPr>
              <a:t> </a:t>
            </a:r>
            <a:r>
              <a:rPr lang="en-GB" sz="1600" dirty="0" err="1">
                <a:solidFill>
                  <a:schemeClr val="accent6"/>
                </a:solidFill>
                <a:latin typeface="Arial"/>
              </a:rPr>
              <a:t>dorri</a:t>
            </a:r>
            <a:r>
              <a:rPr lang="en-GB" sz="1600" dirty="0">
                <a:solidFill>
                  <a:schemeClr val="accent6"/>
                </a:solidFill>
                <a:latin typeface="Arial"/>
              </a:rPr>
              <a:t> ‘</a:t>
            </a:r>
            <a:r>
              <a:rPr lang="en-GB" sz="1600" dirty="0" err="1">
                <a:solidFill>
                  <a:schemeClr val="accent6"/>
                </a:solidFill>
                <a:latin typeface="Arial"/>
              </a:rPr>
              <a:t>Haearn</a:t>
            </a:r>
            <a:r>
              <a:rPr lang="en-GB" sz="1600" dirty="0">
                <a:solidFill>
                  <a:schemeClr val="accent6"/>
                </a:solidFill>
                <a:latin typeface="Arial"/>
              </a:rPr>
              <a:t> </a:t>
            </a:r>
            <a:r>
              <a:rPr lang="en-GB" sz="1600" dirty="0" err="1">
                <a:solidFill>
                  <a:schemeClr val="accent6"/>
                </a:solidFill>
                <a:latin typeface="Arial"/>
              </a:rPr>
              <a:t>Hydwyth</a:t>
            </a:r>
            <a:r>
              <a:rPr lang="en-GB" sz="1600" dirty="0">
                <a:solidFill>
                  <a:schemeClr val="accent6"/>
                </a:solidFill>
                <a:latin typeface="Arial"/>
              </a:rPr>
              <a:t>’ </a:t>
            </a:r>
            <a:r>
              <a:rPr lang="en-GB" sz="1600" dirty="0" err="1">
                <a:solidFill>
                  <a:schemeClr val="accent6"/>
                </a:solidFill>
                <a:latin typeface="Arial"/>
              </a:rPr>
              <a:t>yn</a:t>
            </a:r>
            <a:r>
              <a:rPr lang="en-GB" sz="1600" dirty="0">
                <a:solidFill>
                  <a:schemeClr val="accent6"/>
                </a:solidFill>
                <a:latin typeface="Arial"/>
              </a:rPr>
              <a:t> </a:t>
            </a:r>
            <a:r>
              <a:rPr lang="en-GB" sz="1600" dirty="0" err="1">
                <a:solidFill>
                  <a:schemeClr val="accent6"/>
                </a:solidFill>
                <a:latin typeface="Arial"/>
              </a:rPr>
              <a:t>ddiogel</a:t>
            </a:r>
            <a:r>
              <a:rPr lang="en-GB" sz="1600" dirty="0">
                <a:solidFill>
                  <a:schemeClr val="accent6"/>
                </a:solidFill>
                <a:latin typeface="Arial"/>
              </a:rPr>
              <a:t> ac </a:t>
            </a:r>
            <a:r>
              <a:rPr lang="en-GB" sz="1600" dirty="0" err="1">
                <a:solidFill>
                  <a:schemeClr val="accent6"/>
                </a:solidFill>
                <a:latin typeface="Arial"/>
              </a:rPr>
              <a:t>yn</a:t>
            </a:r>
            <a:r>
              <a:rPr lang="en-GB" sz="1600" dirty="0">
                <a:solidFill>
                  <a:schemeClr val="accent6"/>
                </a:solidFill>
                <a:latin typeface="Arial"/>
              </a:rPr>
              <a:t> </a:t>
            </a:r>
            <a:r>
              <a:rPr lang="en-GB" sz="1600" dirty="0" err="1">
                <a:solidFill>
                  <a:schemeClr val="accent6"/>
                </a:solidFill>
                <a:latin typeface="Arial"/>
              </a:rPr>
              <a:t>effeithlon</a:t>
            </a:r>
            <a:r>
              <a:rPr lang="en-GB" sz="1600" dirty="0">
                <a:solidFill>
                  <a:schemeClr val="accent6"/>
                </a:solidFill>
                <a:latin typeface="Arial"/>
              </a:rPr>
              <a:t> </a:t>
            </a:r>
            <a:r>
              <a:rPr lang="en-GB" sz="1600" dirty="0" err="1">
                <a:solidFill>
                  <a:schemeClr val="accent6"/>
                </a:solidFill>
                <a:latin typeface="Arial"/>
              </a:rPr>
              <a:t>gan</a:t>
            </a:r>
            <a:r>
              <a:rPr lang="en-GB" sz="1600" dirty="0">
                <a:solidFill>
                  <a:schemeClr val="accent6"/>
                </a:solidFill>
                <a:latin typeface="Arial"/>
              </a:rPr>
              <a:t> </a:t>
            </a:r>
            <a:r>
              <a:rPr lang="en-GB" sz="1600" dirty="0" err="1">
                <a:solidFill>
                  <a:schemeClr val="accent6"/>
                </a:solidFill>
                <a:latin typeface="Arial"/>
              </a:rPr>
              <a:t>fyrhau’r</a:t>
            </a:r>
            <a:r>
              <a:rPr lang="en-GB" sz="1600" dirty="0">
                <a:solidFill>
                  <a:schemeClr val="accent6"/>
                </a:solidFill>
                <a:latin typeface="Arial"/>
              </a:rPr>
              <a:t> </a:t>
            </a:r>
            <a:r>
              <a:rPr lang="en-GB" sz="1600" dirty="0" err="1">
                <a:solidFill>
                  <a:schemeClr val="accent6"/>
                </a:solidFill>
                <a:latin typeface="Arial"/>
              </a:rPr>
              <a:t>amser</a:t>
            </a:r>
            <a:r>
              <a:rPr lang="en-GB" sz="1600" dirty="0">
                <a:solidFill>
                  <a:schemeClr val="accent6"/>
                </a:solidFill>
                <a:latin typeface="Arial"/>
              </a:rPr>
              <a:t> </a:t>
            </a:r>
            <a:r>
              <a:rPr lang="en-GB" sz="1600" dirty="0" err="1">
                <a:solidFill>
                  <a:schemeClr val="accent6"/>
                </a:solidFill>
                <a:latin typeface="Arial"/>
              </a:rPr>
              <a:t>torri</a:t>
            </a:r>
            <a:r>
              <a:rPr lang="en-GB" sz="1600" dirty="0">
                <a:solidFill>
                  <a:schemeClr val="accent6"/>
                </a:solidFill>
                <a:latin typeface="Arial"/>
              </a:rPr>
              <a:t> o </a:t>
            </a:r>
            <a:r>
              <a:rPr lang="en-GB" sz="1600" dirty="0" err="1">
                <a:solidFill>
                  <a:schemeClr val="accent6"/>
                </a:solidFill>
                <a:latin typeface="Arial"/>
              </a:rPr>
              <a:t>ddwy</a:t>
            </a:r>
            <a:r>
              <a:rPr lang="en-GB" sz="1600" dirty="0">
                <a:solidFill>
                  <a:schemeClr val="accent6"/>
                </a:solidFill>
                <a:latin typeface="Arial"/>
              </a:rPr>
              <a:t> ran o </a:t>
            </a:r>
            <a:r>
              <a:rPr lang="en-GB" sz="1600" dirty="0" err="1">
                <a:solidFill>
                  <a:schemeClr val="accent6"/>
                </a:solidFill>
                <a:latin typeface="Arial"/>
              </a:rPr>
              <a:t>dair</a:t>
            </a:r>
            <a:endParaRPr lang="en-GB" sz="1600" dirty="0">
              <a:solidFill>
                <a:schemeClr val="accent6"/>
              </a:solidFill>
              <a:latin typeface="Arial"/>
            </a:endParaRPr>
          </a:p>
          <a:p>
            <a:pPr marL="742950" lvl="1" indent="-285750">
              <a:buFont typeface="Arial" panose="020B0604020202020204" pitchFamily="34" charset="0"/>
              <a:buChar char="•"/>
            </a:pPr>
            <a:r>
              <a:rPr lang="en-GB" sz="1600" dirty="0" err="1">
                <a:solidFill>
                  <a:schemeClr val="accent6"/>
                </a:solidFill>
                <a:latin typeface="Arial"/>
              </a:rPr>
              <a:t>Arbed</a:t>
            </a:r>
            <a:r>
              <a:rPr lang="en-GB" sz="1600" dirty="0">
                <a:solidFill>
                  <a:schemeClr val="accent6"/>
                </a:solidFill>
                <a:latin typeface="Arial"/>
              </a:rPr>
              <a:t> </a:t>
            </a:r>
            <a:r>
              <a:rPr lang="en-GB" sz="1600" dirty="0" err="1">
                <a:solidFill>
                  <a:schemeClr val="accent6"/>
                </a:solidFill>
                <a:latin typeface="Arial"/>
              </a:rPr>
              <a:t>oddeutu</a:t>
            </a:r>
            <a:r>
              <a:rPr lang="en-GB" sz="1600" dirty="0">
                <a:solidFill>
                  <a:schemeClr val="accent6"/>
                </a:solidFill>
                <a:latin typeface="Arial"/>
              </a:rPr>
              <a:t> 30 </a:t>
            </a:r>
            <a:r>
              <a:rPr lang="en-GB" sz="1600" dirty="0" err="1">
                <a:solidFill>
                  <a:schemeClr val="accent6"/>
                </a:solidFill>
                <a:latin typeface="Arial"/>
              </a:rPr>
              <a:t>munud</a:t>
            </a:r>
            <a:r>
              <a:rPr lang="en-GB" sz="1600" dirty="0">
                <a:solidFill>
                  <a:schemeClr val="accent6"/>
                </a:solidFill>
                <a:latin typeface="Arial"/>
              </a:rPr>
              <a:t> y </a:t>
            </a:r>
            <a:r>
              <a:rPr lang="en-GB" sz="1600" dirty="0" err="1">
                <a:solidFill>
                  <a:schemeClr val="accent6"/>
                </a:solidFill>
                <a:latin typeface="Arial"/>
              </a:rPr>
              <a:t>dasg</a:t>
            </a:r>
            <a:endParaRPr lang="en-GB" sz="1600" dirty="0">
              <a:solidFill>
                <a:schemeClr val="accent6"/>
              </a:solidFill>
              <a:latin typeface="Arial"/>
            </a:endParaRPr>
          </a:p>
          <a:p>
            <a:pPr marL="742950" lvl="1" indent="-285750">
              <a:buFont typeface="Arial" panose="020B0604020202020204" pitchFamily="34" charset="0"/>
              <a:buChar char="•"/>
            </a:pPr>
            <a:r>
              <a:rPr lang="en-GB" sz="1600" dirty="0" err="1">
                <a:solidFill>
                  <a:schemeClr val="accent6"/>
                </a:solidFill>
                <a:latin typeface="Arial"/>
              </a:rPr>
              <a:t>Driliau</a:t>
            </a:r>
            <a:r>
              <a:rPr lang="en-GB" sz="1600" dirty="0">
                <a:solidFill>
                  <a:schemeClr val="accent6"/>
                </a:solidFill>
                <a:latin typeface="Arial"/>
              </a:rPr>
              <a:t> </a:t>
            </a:r>
            <a:r>
              <a:rPr lang="en-GB" sz="1600" dirty="0" err="1">
                <a:solidFill>
                  <a:schemeClr val="accent6"/>
                </a:solidFill>
                <a:latin typeface="Arial"/>
              </a:rPr>
              <a:t>Carreg</a:t>
            </a:r>
            <a:r>
              <a:rPr lang="en-GB" sz="1600" dirty="0">
                <a:solidFill>
                  <a:schemeClr val="accent6"/>
                </a:solidFill>
                <a:latin typeface="Arial"/>
              </a:rPr>
              <a:t> Hornet </a:t>
            </a:r>
          </a:p>
          <a:p>
            <a:pPr marL="742950" lvl="1" indent="-285750">
              <a:buFont typeface="Arial" panose="020B0604020202020204" pitchFamily="34" charset="0"/>
              <a:buChar char="•"/>
            </a:pPr>
            <a:r>
              <a:rPr lang="en-GB" sz="1600" dirty="0" err="1">
                <a:solidFill>
                  <a:schemeClr val="accent6"/>
                </a:solidFill>
                <a:latin typeface="Arial"/>
              </a:rPr>
              <a:t>Dril</a:t>
            </a:r>
            <a:r>
              <a:rPr lang="en-GB" sz="1600" dirty="0">
                <a:solidFill>
                  <a:schemeClr val="accent6"/>
                </a:solidFill>
                <a:latin typeface="Arial"/>
              </a:rPr>
              <a:t> </a:t>
            </a:r>
            <a:r>
              <a:rPr lang="en-GB" sz="1600" dirty="0" err="1">
                <a:solidFill>
                  <a:schemeClr val="accent6"/>
                </a:solidFill>
                <a:latin typeface="Arial"/>
              </a:rPr>
              <a:t>carreg</a:t>
            </a:r>
            <a:r>
              <a:rPr lang="en-GB" sz="1600" dirty="0">
                <a:solidFill>
                  <a:schemeClr val="accent6"/>
                </a:solidFill>
                <a:latin typeface="Arial"/>
              </a:rPr>
              <a:t> </a:t>
            </a:r>
            <a:r>
              <a:rPr lang="en-GB" sz="1600" dirty="0" err="1">
                <a:solidFill>
                  <a:schemeClr val="accent6"/>
                </a:solidFill>
                <a:latin typeface="Arial"/>
              </a:rPr>
              <a:t>ar</a:t>
            </a:r>
            <a:r>
              <a:rPr lang="en-GB" sz="1600" dirty="0">
                <a:solidFill>
                  <a:schemeClr val="accent6"/>
                </a:solidFill>
                <a:latin typeface="Arial"/>
              </a:rPr>
              <a:t> </a:t>
            </a:r>
            <a:r>
              <a:rPr lang="en-GB" sz="1600" dirty="0" err="1">
                <a:solidFill>
                  <a:schemeClr val="accent6"/>
                </a:solidFill>
                <a:latin typeface="Arial"/>
              </a:rPr>
              <a:t>ffrâm</a:t>
            </a:r>
            <a:r>
              <a:rPr lang="en-GB" sz="1600" dirty="0">
                <a:solidFill>
                  <a:schemeClr val="accent6"/>
                </a:solidFill>
                <a:latin typeface="Arial"/>
              </a:rPr>
              <a:t> </a:t>
            </a:r>
            <a:r>
              <a:rPr lang="en-GB" sz="1600" dirty="0" err="1">
                <a:solidFill>
                  <a:schemeClr val="accent6"/>
                </a:solidFill>
                <a:latin typeface="Arial"/>
              </a:rPr>
              <a:t>sy’n</a:t>
            </a:r>
            <a:r>
              <a:rPr lang="en-GB" sz="1600" dirty="0">
                <a:solidFill>
                  <a:schemeClr val="accent6"/>
                </a:solidFill>
                <a:latin typeface="Arial"/>
              </a:rPr>
              <a:t> </a:t>
            </a:r>
            <a:r>
              <a:rPr lang="en-GB" sz="1600" dirty="0" err="1">
                <a:solidFill>
                  <a:schemeClr val="accent6"/>
                </a:solidFill>
                <a:latin typeface="Arial"/>
              </a:rPr>
              <a:t>cyfyngu</a:t>
            </a:r>
            <a:r>
              <a:rPr lang="en-GB" sz="1600" dirty="0">
                <a:solidFill>
                  <a:schemeClr val="accent6"/>
                </a:solidFill>
                <a:latin typeface="Arial"/>
              </a:rPr>
              <a:t> </a:t>
            </a:r>
            <a:r>
              <a:rPr lang="en-GB" sz="1600" dirty="0" err="1">
                <a:solidFill>
                  <a:schemeClr val="accent6"/>
                </a:solidFill>
                <a:latin typeface="Arial"/>
              </a:rPr>
              <a:t>ar</a:t>
            </a:r>
            <a:r>
              <a:rPr lang="en-GB" sz="1600" dirty="0">
                <a:solidFill>
                  <a:schemeClr val="accent6"/>
                </a:solidFill>
                <a:latin typeface="Arial"/>
              </a:rPr>
              <a:t> y </a:t>
            </a:r>
            <a:r>
              <a:rPr lang="en-GB" sz="1600" dirty="0" err="1">
                <a:solidFill>
                  <a:schemeClr val="accent6"/>
                </a:solidFill>
                <a:latin typeface="Arial"/>
              </a:rPr>
              <a:t>dirgryniad</a:t>
            </a:r>
            <a:endParaRPr lang="en-GB" sz="1600" dirty="0">
              <a:solidFill>
                <a:schemeClr val="accent6"/>
              </a:solidFill>
              <a:latin typeface="Arial"/>
            </a:endParaRPr>
          </a:p>
          <a:p>
            <a:pPr marL="742950" lvl="1" indent="-285750">
              <a:buFont typeface="Arial" panose="020B0604020202020204" pitchFamily="34" charset="0"/>
              <a:buChar char="•"/>
            </a:pPr>
            <a:r>
              <a:rPr lang="en-GB" sz="1600" dirty="0" err="1">
                <a:solidFill>
                  <a:schemeClr val="accent6"/>
                </a:solidFill>
                <a:latin typeface="Arial"/>
              </a:rPr>
              <a:t>Cryno</a:t>
            </a:r>
            <a:r>
              <a:rPr lang="en-GB" sz="1600" dirty="0">
                <a:solidFill>
                  <a:schemeClr val="accent6"/>
                </a:solidFill>
                <a:latin typeface="Arial"/>
              </a:rPr>
              <a:t>, </a:t>
            </a:r>
            <a:r>
              <a:rPr lang="en-GB" sz="1600" dirty="0" err="1">
                <a:solidFill>
                  <a:schemeClr val="accent6"/>
                </a:solidFill>
                <a:latin typeface="Arial"/>
              </a:rPr>
              <a:t>ysgafn</a:t>
            </a:r>
            <a:r>
              <a:rPr lang="en-GB" sz="1600" dirty="0">
                <a:solidFill>
                  <a:schemeClr val="accent6"/>
                </a:solidFill>
                <a:latin typeface="Arial"/>
              </a:rPr>
              <a:t> a </a:t>
            </a:r>
            <a:r>
              <a:rPr lang="en-GB" sz="1600" dirty="0" err="1">
                <a:solidFill>
                  <a:schemeClr val="accent6"/>
                </a:solidFill>
                <a:latin typeface="Arial"/>
              </a:rPr>
              <a:t>hawdd</a:t>
            </a:r>
            <a:r>
              <a:rPr lang="en-GB" sz="1600" dirty="0">
                <a:solidFill>
                  <a:schemeClr val="accent6"/>
                </a:solidFill>
                <a:latin typeface="Arial"/>
              </a:rPr>
              <a:t> </a:t>
            </a:r>
            <a:r>
              <a:rPr lang="en-GB" sz="1600" dirty="0" err="1">
                <a:solidFill>
                  <a:schemeClr val="accent6"/>
                </a:solidFill>
                <a:latin typeface="Arial"/>
              </a:rPr>
              <a:t>ei</a:t>
            </a:r>
            <a:r>
              <a:rPr lang="en-GB" sz="1600" dirty="0">
                <a:solidFill>
                  <a:schemeClr val="accent6"/>
                </a:solidFill>
                <a:latin typeface="Arial"/>
              </a:rPr>
              <a:t> </a:t>
            </a:r>
            <a:r>
              <a:rPr lang="en-GB" sz="1600" dirty="0" err="1">
                <a:solidFill>
                  <a:schemeClr val="accent6"/>
                </a:solidFill>
                <a:latin typeface="Arial"/>
              </a:rPr>
              <a:t>symud</a:t>
            </a:r>
            <a:endParaRPr lang="en-GB" sz="1600" dirty="0">
              <a:solidFill>
                <a:schemeClr val="accent6"/>
              </a:solidFill>
              <a:latin typeface="Arial"/>
            </a:endParaRPr>
          </a:p>
          <a:p>
            <a:pPr marL="742950" lvl="1" indent="-285750">
              <a:buFont typeface="Arial" panose="020B0604020202020204" pitchFamily="34" charset="0"/>
              <a:buChar char="•"/>
            </a:pPr>
            <a:r>
              <a:rPr lang="en-GB" sz="1600" dirty="0" err="1">
                <a:solidFill>
                  <a:schemeClr val="accent6"/>
                </a:solidFill>
                <a:latin typeface="Arial"/>
              </a:rPr>
              <a:t>Yn</a:t>
            </a:r>
            <a:r>
              <a:rPr lang="en-GB" sz="1600" dirty="0">
                <a:solidFill>
                  <a:schemeClr val="accent6"/>
                </a:solidFill>
                <a:latin typeface="Arial"/>
              </a:rPr>
              <a:t> </a:t>
            </a:r>
            <a:r>
              <a:rPr lang="en-GB" sz="1600" dirty="0" err="1">
                <a:solidFill>
                  <a:schemeClr val="accent6"/>
                </a:solidFill>
                <a:latin typeface="Arial"/>
              </a:rPr>
              <a:t>atal</a:t>
            </a:r>
            <a:r>
              <a:rPr lang="en-GB" sz="1600" dirty="0">
                <a:solidFill>
                  <a:schemeClr val="accent6"/>
                </a:solidFill>
                <a:latin typeface="Arial"/>
              </a:rPr>
              <a:t> </a:t>
            </a:r>
            <a:r>
              <a:rPr lang="en-GB" sz="1600" dirty="0" err="1">
                <a:solidFill>
                  <a:schemeClr val="accent6"/>
                </a:solidFill>
                <a:latin typeface="Arial"/>
              </a:rPr>
              <a:t>ysgytio</a:t>
            </a:r>
            <a:r>
              <a:rPr lang="en-GB" sz="1600" dirty="0">
                <a:solidFill>
                  <a:schemeClr val="accent6"/>
                </a:solidFill>
                <a:latin typeface="Arial"/>
              </a:rPr>
              <a:t> </a:t>
            </a:r>
            <a:r>
              <a:rPr lang="en-GB" sz="1600" dirty="0" err="1">
                <a:solidFill>
                  <a:schemeClr val="accent6"/>
                </a:solidFill>
                <a:latin typeface="Arial"/>
              </a:rPr>
              <a:t>afreoledig</a:t>
            </a:r>
            <a:r>
              <a:rPr lang="en-GB" sz="1600" dirty="0">
                <a:solidFill>
                  <a:schemeClr val="accent6"/>
                </a:solidFill>
                <a:latin typeface="Arial"/>
              </a:rPr>
              <a:t> a </a:t>
            </a:r>
            <a:r>
              <a:rPr lang="en-GB" sz="1600" dirty="0" err="1">
                <a:solidFill>
                  <a:schemeClr val="accent6"/>
                </a:solidFill>
                <a:latin typeface="Arial"/>
              </a:rPr>
              <a:t>thrawma</a:t>
            </a:r>
            <a:r>
              <a:rPr lang="en-GB" sz="1600" dirty="0">
                <a:solidFill>
                  <a:schemeClr val="accent6"/>
                </a:solidFill>
                <a:latin typeface="Arial"/>
              </a:rPr>
              <a:t> </a:t>
            </a:r>
            <a:r>
              <a:rPr lang="en-GB" sz="1600" dirty="0" err="1">
                <a:solidFill>
                  <a:schemeClr val="accent6"/>
                </a:solidFill>
                <a:latin typeface="Arial"/>
              </a:rPr>
              <a:t>posibl</a:t>
            </a:r>
            <a:r>
              <a:rPr lang="en-GB" sz="1600" dirty="0">
                <a:solidFill>
                  <a:schemeClr val="accent6"/>
                </a:solidFill>
                <a:latin typeface="Arial"/>
              </a:rPr>
              <a:t> </a:t>
            </a:r>
            <a:r>
              <a:rPr lang="en-GB" sz="1600" dirty="0" err="1">
                <a:solidFill>
                  <a:schemeClr val="accent6"/>
                </a:solidFill>
                <a:latin typeface="Arial"/>
              </a:rPr>
              <a:t>i’r</a:t>
            </a:r>
            <a:r>
              <a:rPr lang="en-GB" sz="1600" dirty="0">
                <a:solidFill>
                  <a:schemeClr val="accent6"/>
                </a:solidFill>
                <a:latin typeface="Arial"/>
              </a:rPr>
              <a:t> </a:t>
            </a:r>
            <a:r>
              <a:rPr lang="en-GB" sz="1600" dirty="0" err="1">
                <a:solidFill>
                  <a:schemeClr val="accent6"/>
                </a:solidFill>
                <a:latin typeface="Arial"/>
              </a:rPr>
              <a:t>cefn</a:t>
            </a:r>
            <a:r>
              <a:rPr lang="en-GB" sz="1600" dirty="0">
                <a:solidFill>
                  <a:schemeClr val="accent6"/>
                </a:solidFill>
                <a:latin typeface="Arial"/>
              </a:rPr>
              <a:t>, a </a:t>
            </a:r>
            <a:r>
              <a:rPr lang="en-GB" sz="1600" dirty="0" err="1">
                <a:solidFill>
                  <a:schemeClr val="accent6"/>
                </a:solidFill>
                <a:latin typeface="Arial"/>
              </a:rPr>
              <a:t>welir</a:t>
            </a:r>
            <a:r>
              <a:rPr lang="en-GB" sz="1600" dirty="0">
                <a:solidFill>
                  <a:schemeClr val="accent6"/>
                </a:solidFill>
                <a:latin typeface="Arial"/>
              </a:rPr>
              <a:t> </a:t>
            </a:r>
            <a:r>
              <a:rPr lang="en-GB" sz="1600" dirty="0" err="1">
                <a:solidFill>
                  <a:schemeClr val="accent6"/>
                </a:solidFill>
                <a:latin typeface="Arial"/>
              </a:rPr>
              <a:t>yn</a:t>
            </a:r>
            <a:r>
              <a:rPr lang="en-GB" sz="1600" dirty="0">
                <a:solidFill>
                  <a:schemeClr val="accent6"/>
                </a:solidFill>
                <a:latin typeface="Arial"/>
              </a:rPr>
              <a:t> </a:t>
            </a:r>
            <a:r>
              <a:rPr lang="en-GB" sz="1600" dirty="0" err="1">
                <a:solidFill>
                  <a:schemeClr val="accent6"/>
                </a:solidFill>
                <a:latin typeface="Arial"/>
              </a:rPr>
              <a:t>aml</a:t>
            </a:r>
            <a:r>
              <a:rPr lang="en-GB" sz="1600" dirty="0">
                <a:solidFill>
                  <a:schemeClr val="accent6"/>
                </a:solidFill>
                <a:latin typeface="Arial"/>
              </a:rPr>
              <a:t> â </a:t>
            </a:r>
            <a:r>
              <a:rPr lang="en-GB" sz="1600" dirty="0" err="1">
                <a:solidFill>
                  <a:schemeClr val="accent6"/>
                </a:solidFill>
                <a:latin typeface="Arial"/>
              </a:rPr>
              <a:t>dril</a:t>
            </a:r>
            <a:r>
              <a:rPr lang="en-GB" sz="1600" dirty="0">
                <a:solidFill>
                  <a:schemeClr val="accent6"/>
                </a:solidFill>
                <a:latin typeface="Arial"/>
              </a:rPr>
              <a:t> </a:t>
            </a:r>
            <a:r>
              <a:rPr lang="en-GB" sz="1600" dirty="0" err="1">
                <a:solidFill>
                  <a:schemeClr val="accent6"/>
                </a:solidFill>
                <a:latin typeface="Arial"/>
              </a:rPr>
              <a:t>niwmatig</a:t>
            </a:r>
            <a:r>
              <a:rPr lang="en-GB" sz="1600" dirty="0">
                <a:solidFill>
                  <a:schemeClr val="accent6"/>
                </a:solidFill>
                <a:latin typeface="Arial"/>
              </a:rPr>
              <a:t> </a:t>
            </a:r>
            <a:r>
              <a:rPr lang="en-GB" sz="1600" dirty="0" err="1">
                <a:solidFill>
                  <a:schemeClr val="accent6"/>
                </a:solidFill>
                <a:latin typeface="Arial"/>
              </a:rPr>
              <a:t>llaw</a:t>
            </a:r>
            <a:endParaRPr lang="en-GB" sz="1600" dirty="0">
              <a:solidFill>
                <a:schemeClr val="accent6"/>
              </a:solidFill>
              <a:latin typeface="Arial"/>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2498315"/>
            <a:ext cx="1584176" cy="107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22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Arloesedd</a:t>
            </a:r>
            <a:r>
              <a:rPr lang="en-GB" sz="2800" dirty="0"/>
              <a:t> – </a:t>
            </a:r>
            <a:r>
              <a:rPr lang="en-GB" sz="2800" dirty="0" err="1"/>
              <a:t>yr</a:t>
            </a:r>
            <a:r>
              <a:rPr lang="en-GB" sz="2800" dirty="0"/>
              <a:t> </a:t>
            </a:r>
            <a:r>
              <a:rPr lang="en-GB" sz="2800" dirty="0" err="1"/>
              <a:t>hyn</a:t>
            </a:r>
            <a:r>
              <a:rPr lang="en-GB" sz="2800" dirty="0"/>
              <a:t> a </a:t>
            </a:r>
            <a:r>
              <a:rPr lang="en-GB" sz="2800" dirty="0" err="1"/>
              <a:t>wnaethom</a:t>
            </a:r>
            <a:r>
              <a:rPr lang="en-GB" sz="2800" dirty="0"/>
              <a:t> </a:t>
            </a:r>
            <a:r>
              <a:rPr lang="en-GB" sz="2800" dirty="0" err="1"/>
              <a:t>ni</a:t>
            </a:r>
            <a:endParaRPr lang="en-GB" sz="2800" dirty="0"/>
          </a:p>
        </p:txBody>
      </p:sp>
      <p:sp>
        <p:nvSpPr>
          <p:cNvPr id="3" name="Content Placeholder 2"/>
          <p:cNvSpPr>
            <a:spLocks noGrp="1"/>
          </p:cNvSpPr>
          <p:nvPr>
            <p:ph idx="1"/>
          </p:nvPr>
        </p:nvSpPr>
        <p:spPr>
          <a:xfrm>
            <a:off x="125792" y="1268760"/>
            <a:ext cx="8229600" cy="2321250"/>
          </a:xfrm>
        </p:spPr>
        <p:txBody>
          <a:bodyPr>
            <a:normAutofit/>
          </a:bodyPr>
          <a:lstStyle/>
          <a:p>
            <a:pPr lvl="1">
              <a:buFont typeface="Arial" panose="020B0604020202020204" pitchFamily="34" charset="0"/>
              <a:buChar char="•"/>
            </a:pPr>
            <a:r>
              <a:rPr lang="en-GB" sz="1600" dirty="0" err="1" smtClean="0">
                <a:solidFill>
                  <a:schemeClr val="accent6"/>
                </a:solidFill>
              </a:rPr>
              <a:t>Partneriaeth</a:t>
            </a:r>
            <a:r>
              <a:rPr lang="en-GB" sz="1600" dirty="0" smtClean="0">
                <a:solidFill>
                  <a:schemeClr val="accent6"/>
                </a:solidFill>
              </a:rPr>
              <a:t> </a:t>
            </a:r>
            <a:r>
              <a:rPr lang="en-GB" sz="1600" dirty="0">
                <a:solidFill>
                  <a:schemeClr val="accent6"/>
                </a:solidFill>
              </a:rPr>
              <a:t>â </a:t>
            </a:r>
            <a:r>
              <a:rPr lang="en-GB" sz="1600" dirty="0" err="1">
                <a:solidFill>
                  <a:schemeClr val="accent6"/>
                </a:solidFill>
              </a:rPr>
              <a:t>Sgiliau</a:t>
            </a:r>
            <a:r>
              <a:rPr lang="en-GB" sz="1600" dirty="0">
                <a:solidFill>
                  <a:schemeClr val="accent6"/>
                </a:solidFill>
              </a:rPr>
              <a:t> </a:t>
            </a:r>
            <a:r>
              <a:rPr lang="en-GB" sz="1600" dirty="0" err="1">
                <a:solidFill>
                  <a:schemeClr val="accent6"/>
                </a:solidFill>
              </a:rPr>
              <a:t>Ynni</a:t>
            </a:r>
            <a:r>
              <a:rPr lang="en-GB" sz="1600" dirty="0">
                <a:solidFill>
                  <a:schemeClr val="accent6"/>
                </a:solidFill>
              </a:rPr>
              <a:t> a </a:t>
            </a:r>
            <a:r>
              <a:rPr lang="en-GB" sz="1600" dirty="0" err="1">
                <a:solidFill>
                  <a:schemeClr val="accent6"/>
                </a:solidFill>
              </a:rPr>
              <a:t>Chyfleustodau</a:t>
            </a:r>
            <a:r>
              <a:rPr lang="en-GB" sz="1600" dirty="0">
                <a:solidFill>
                  <a:schemeClr val="accent6"/>
                </a:solidFill>
              </a:rPr>
              <a:t> - </a:t>
            </a:r>
            <a:r>
              <a:rPr lang="en-GB" sz="1600" dirty="0" err="1">
                <a:solidFill>
                  <a:schemeClr val="accent6"/>
                </a:solidFill>
              </a:rPr>
              <a:t>ar</a:t>
            </a:r>
            <a:r>
              <a:rPr lang="en-GB" sz="1600" dirty="0">
                <a:solidFill>
                  <a:schemeClr val="accent6"/>
                </a:solidFill>
              </a:rPr>
              <a:t> </a:t>
            </a:r>
            <a:r>
              <a:rPr lang="en-GB" sz="1600" dirty="0" err="1">
                <a:solidFill>
                  <a:schemeClr val="accent6"/>
                </a:solidFill>
              </a:rPr>
              <a:t>gyfer</a:t>
            </a:r>
            <a:r>
              <a:rPr lang="en-GB" sz="1600" dirty="0">
                <a:solidFill>
                  <a:schemeClr val="accent6"/>
                </a:solidFill>
              </a:rPr>
              <a:t> y  </a:t>
            </a:r>
            <a:r>
              <a:rPr lang="en-GB" sz="1600" dirty="0" err="1">
                <a:solidFill>
                  <a:schemeClr val="accent6"/>
                </a:solidFill>
              </a:rPr>
              <a:t>Strategaeth</a:t>
            </a:r>
            <a:r>
              <a:rPr lang="en-GB" sz="1600" dirty="0">
                <a:solidFill>
                  <a:schemeClr val="accent6"/>
                </a:solidFill>
              </a:rPr>
              <a:t> </a:t>
            </a:r>
            <a:r>
              <a:rPr lang="en-GB" sz="1600" dirty="0" err="1">
                <a:solidFill>
                  <a:schemeClr val="accent6"/>
                </a:solidFill>
              </a:rPr>
              <a:t>Adnewyddu’r</a:t>
            </a:r>
            <a:r>
              <a:rPr lang="en-GB" sz="1600" dirty="0">
                <a:solidFill>
                  <a:schemeClr val="accent6"/>
                </a:solidFill>
              </a:rPr>
              <a:t> </a:t>
            </a:r>
            <a:r>
              <a:rPr lang="en-GB" sz="1600" dirty="0" err="1">
                <a:solidFill>
                  <a:schemeClr val="accent6"/>
                </a:solidFill>
              </a:rPr>
              <a:t>Gweithlu</a:t>
            </a:r>
            <a:r>
              <a:rPr lang="en-GB" sz="1600" dirty="0">
                <a:solidFill>
                  <a:schemeClr val="accent6"/>
                </a:solidFill>
              </a:rPr>
              <a:t> a </a:t>
            </a:r>
            <a:r>
              <a:rPr lang="en-GB" sz="1600" dirty="0" err="1">
                <a:solidFill>
                  <a:schemeClr val="accent6"/>
                </a:solidFill>
              </a:rPr>
              <a:t>Sgiliau</a:t>
            </a:r>
            <a:r>
              <a:rPr lang="en-GB" sz="1600" dirty="0">
                <a:solidFill>
                  <a:schemeClr val="accent6"/>
                </a:solidFill>
              </a:rPr>
              <a:t> </a:t>
            </a:r>
            <a:r>
              <a:rPr lang="en-GB" sz="1600" dirty="0" err="1">
                <a:solidFill>
                  <a:schemeClr val="accent6"/>
                </a:solidFill>
              </a:rPr>
              <a:t>ar</a:t>
            </a:r>
            <a:r>
              <a:rPr lang="en-GB" sz="1600" dirty="0">
                <a:solidFill>
                  <a:schemeClr val="accent6"/>
                </a:solidFill>
              </a:rPr>
              <a:t> y </a:t>
            </a:r>
            <a:r>
              <a:rPr lang="en-GB" sz="1600" dirty="0" err="1">
                <a:solidFill>
                  <a:schemeClr val="accent6"/>
                </a:solidFill>
              </a:rPr>
              <a:t>cyd</a:t>
            </a:r>
            <a:r>
              <a:rPr lang="en-GB" sz="1600" dirty="0">
                <a:solidFill>
                  <a:schemeClr val="accent6"/>
                </a:solidFill>
              </a:rPr>
              <a:t> </a:t>
            </a:r>
            <a:r>
              <a:rPr lang="en-GB" sz="1600" dirty="0" err="1">
                <a:solidFill>
                  <a:schemeClr val="accent6"/>
                </a:solidFill>
              </a:rPr>
              <a:t>gyntaf</a:t>
            </a:r>
            <a:r>
              <a:rPr lang="en-GB" sz="1600" dirty="0">
                <a:solidFill>
                  <a:schemeClr val="accent6"/>
                </a:solidFill>
              </a:rPr>
              <a:t> </a:t>
            </a:r>
            <a:r>
              <a:rPr lang="en-GB" sz="1600" dirty="0" err="1">
                <a:solidFill>
                  <a:schemeClr val="accent6"/>
                </a:solidFill>
              </a:rPr>
              <a:t>erioed</a:t>
            </a:r>
            <a:r>
              <a:rPr lang="en-GB" sz="1600" dirty="0">
                <a:solidFill>
                  <a:schemeClr val="accent6"/>
                </a:solidFill>
              </a:rPr>
              <a:t> </a:t>
            </a:r>
            <a:r>
              <a:rPr lang="en-GB" sz="1600" dirty="0" err="1">
                <a:solidFill>
                  <a:schemeClr val="accent6"/>
                </a:solidFill>
              </a:rPr>
              <a:t>ar</a:t>
            </a:r>
            <a:r>
              <a:rPr lang="en-GB" sz="1600" dirty="0">
                <a:solidFill>
                  <a:schemeClr val="accent6"/>
                </a:solidFill>
              </a:rPr>
              <a:t> </a:t>
            </a:r>
            <a:r>
              <a:rPr lang="en-GB" sz="1600" dirty="0" err="1">
                <a:solidFill>
                  <a:schemeClr val="accent6"/>
                </a:solidFill>
              </a:rPr>
              <a:t>gyfer</a:t>
            </a:r>
            <a:r>
              <a:rPr lang="en-GB" sz="1600" dirty="0">
                <a:solidFill>
                  <a:schemeClr val="accent6"/>
                </a:solidFill>
              </a:rPr>
              <a:t> y </a:t>
            </a:r>
            <a:r>
              <a:rPr lang="en-GB" sz="1600" dirty="0" smtClean="0">
                <a:solidFill>
                  <a:schemeClr val="accent6"/>
                </a:solidFill>
              </a:rPr>
              <a:t>sector</a:t>
            </a:r>
            <a:br>
              <a:rPr lang="en-GB" sz="1600" dirty="0" smtClean="0">
                <a:solidFill>
                  <a:schemeClr val="accent6"/>
                </a:solidFill>
              </a:rPr>
            </a:br>
            <a:endParaRPr lang="en-GB" sz="1600" dirty="0" smtClean="0">
              <a:solidFill>
                <a:schemeClr val="accent6"/>
              </a:solidFill>
            </a:endParaRPr>
          </a:p>
          <a:p>
            <a:pPr lvl="2"/>
            <a:r>
              <a:rPr lang="en-GB" sz="1600" dirty="0" err="1" smtClean="0">
                <a:solidFill>
                  <a:schemeClr val="accent6"/>
                </a:solidFill>
              </a:rPr>
              <a:t>Mae’r</a:t>
            </a:r>
            <a:r>
              <a:rPr lang="en-GB" sz="1600" dirty="0" smtClean="0">
                <a:solidFill>
                  <a:schemeClr val="accent6"/>
                </a:solidFill>
              </a:rPr>
              <a:t> </a:t>
            </a:r>
            <a:r>
              <a:rPr lang="en-GB" sz="1600" dirty="0" err="1">
                <a:solidFill>
                  <a:schemeClr val="accent6"/>
                </a:solidFill>
              </a:rPr>
              <a:t>Strategaeth</a:t>
            </a:r>
            <a:r>
              <a:rPr lang="en-GB" sz="1600" dirty="0">
                <a:solidFill>
                  <a:schemeClr val="accent6"/>
                </a:solidFill>
              </a:rPr>
              <a:t> </a:t>
            </a:r>
            <a:r>
              <a:rPr lang="en-GB" sz="1600" dirty="0" err="1">
                <a:solidFill>
                  <a:schemeClr val="accent6"/>
                </a:solidFill>
              </a:rPr>
              <a:t>yn</a:t>
            </a:r>
            <a:r>
              <a:rPr lang="en-GB" sz="1600" dirty="0">
                <a:solidFill>
                  <a:schemeClr val="accent6"/>
                </a:solidFill>
              </a:rPr>
              <a:t> </a:t>
            </a:r>
            <a:r>
              <a:rPr lang="en-GB" sz="1600" dirty="0" err="1">
                <a:solidFill>
                  <a:schemeClr val="accent6"/>
                </a:solidFill>
              </a:rPr>
              <a:t>cymryd</a:t>
            </a:r>
            <a:r>
              <a:rPr lang="en-GB" sz="1600" dirty="0">
                <a:solidFill>
                  <a:schemeClr val="accent6"/>
                </a:solidFill>
              </a:rPr>
              <a:t> y </a:t>
            </a:r>
            <a:r>
              <a:rPr lang="en-GB" sz="1600" dirty="0" err="1">
                <a:solidFill>
                  <a:schemeClr val="accent6"/>
                </a:solidFill>
              </a:rPr>
              <a:t>camau</a:t>
            </a:r>
            <a:r>
              <a:rPr lang="en-GB" sz="1600" dirty="0">
                <a:solidFill>
                  <a:schemeClr val="accent6"/>
                </a:solidFill>
              </a:rPr>
              <a:t> </a:t>
            </a:r>
            <a:r>
              <a:rPr lang="en-GB" sz="1600" dirty="0" err="1">
                <a:solidFill>
                  <a:schemeClr val="accent6"/>
                </a:solidFill>
              </a:rPr>
              <a:t>cyntaf</a:t>
            </a:r>
            <a:r>
              <a:rPr lang="en-GB" sz="1600" dirty="0">
                <a:solidFill>
                  <a:schemeClr val="accent6"/>
                </a:solidFill>
              </a:rPr>
              <a:t> </a:t>
            </a:r>
            <a:r>
              <a:rPr lang="en-GB" sz="1600" dirty="0" err="1">
                <a:solidFill>
                  <a:schemeClr val="accent6"/>
                </a:solidFill>
              </a:rPr>
              <a:t>tuag</a:t>
            </a:r>
            <a:r>
              <a:rPr lang="en-GB" sz="1600" dirty="0">
                <a:solidFill>
                  <a:schemeClr val="accent6"/>
                </a:solidFill>
              </a:rPr>
              <a:t> at </a:t>
            </a:r>
            <a:r>
              <a:rPr lang="en-GB" sz="1600" dirty="0" err="1">
                <a:solidFill>
                  <a:schemeClr val="accent6"/>
                </a:solidFill>
              </a:rPr>
              <a:t>ofalu</a:t>
            </a:r>
            <a:r>
              <a:rPr lang="en-GB" sz="1600" dirty="0">
                <a:solidFill>
                  <a:schemeClr val="accent6"/>
                </a:solidFill>
              </a:rPr>
              <a:t> </a:t>
            </a:r>
            <a:r>
              <a:rPr lang="en-GB" sz="1600" dirty="0" err="1">
                <a:solidFill>
                  <a:schemeClr val="accent6"/>
                </a:solidFill>
              </a:rPr>
              <a:t>fod</a:t>
            </a:r>
            <a:r>
              <a:rPr lang="en-GB" sz="1600" dirty="0">
                <a:solidFill>
                  <a:schemeClr val="accent6"/>
                </a:solidFill>
              </a:rPr>
              <a:t> sector </a:t>
            </a:r>
            <a:r>
              <a:rPr lang="en-GB" sz="1600" dirty="0" err="1">
                <a:solidFill>
                  <a:schemeClr val="accent6"/>
                </a:solidFill>
              </a:rPr>
              <a:t>ynni</a:t>
            </a:r>
            <a:r>
              <a:rPr lang="en-GB" sz="1600" dirty="0">
                <a:solidFill>
                  <a:schemeClr val="accent6"/>
                </a:solidFill>
              </a:rPr>
              <a:t> a </a:t>
            </a:r>
            <a:r>
              <a:rPr lang="en-GB" sz="1600" dirty="0" err="1">
                <a:solidFill>
                  <a:schemeClr val="accent6"/>
                </a:solidFill>
              </a:rPr>
              <a:t>chyfleustodau’r</a:t>
            </a:r>
            <a:r>
              <a:rPr lang="en-GB" sz="1600" dirty="0">
                <a:solidFill>
                  <a:schemeClr val="accent6"/>
                </a:solidFill>
              </a:rPr>
              <a:t> </a:t>
            </a:r>
            <a:r>
              <a:rPr lang="en-GB" sz="1600" dirty="0" err="1">
                <a:solidFill>
                  <a:schemeClr val="accent6"/>
                </a:solidFill>
              </a:rPr>
              <a:t>Deyrnas</a:t>
            </a:r>
            <a:r>
              <a:rPr lang="en-GB" sz="1600" dirty="0">
                <a:solidFill>
                  <a:schemeClr val="accent6"/>
                </a:solidFill>
              </a:rPr>
              <a:t> </a:t>
            </a:r>
            <a:r>
              <a:rPr lang="en-GB" sz="1600" dirty="0" err="1">
                <a:solidFill>
                  <a:schemeClr val="accent6"/>
                </a:solidFill>
              </a:rPr>
              <a:t>Unedig</a:t>
            </a:r>
            <a:r>
              <a:rPr lang="en-GB" sz="1600" dirty="0">
                <a:solidFill>
                  <a:schemeClr val="accent6"/>
                </a:solidFill>
              </a:rPr>
              <a:t> </a:t>
            </a:r>
            <a:r>
              <a:rPr lang="en-GB" sz="1600" dirty="0" err="1">
                <a:solidFill>
                  <a:schemeClr val="accent6"/>
                </a:solidFill>
              </a:rPr>
              <a:t>yn</a:t>
            </a:r>
            <a:r>
              <a:rPr lang="en-GB" sz="1600" dirty="0">
                <a:solidFill>
                  <a:schemeClr val="accent6"/>
                </a:solidFill>
              </a:rPr>
              <a:t> </a:t>
            </a:r>
            <a:r>
              <a:rPr lang="en-GB" sz="1600" dirty="0" err="1">
                <a:solidFill>
                  <a:schemeClr val="accent6"/>
                </a:solidFill>
              </a:rPr>
              <a:t>cadw</a:t>
            </a:r>
            <a:r>
              <a:rPr lang="en-GB" sz="1600" dirty="0">
                <a:solidFill>
                  <a:schemeClr val="accent6"/>
                </a:solidFill>
              </a:rPr>
              <a:t> </a:t>
            </a:r>
            <a:r>
              <a:rPr lang="en-GB" sz="1600" dirty="0" err="1">
                <a:solidFill>
                  <a:schemeClr val="accent6"/>
                </a:solidFill>
              </a:rPr>
              <a:t>gweithlu</a:t>
            </a:r>
            <a:r>
              <a:rPr lang="en-GB" sz="1600" dirty="0">
                <a:solidFill>
                  <a:schemeClr val="accent6"/>
                </a:solidFill>
              </a:rPr>
              <a:t> </a:t>
            </a:r>
            <a:r>
              <a:rPr lang="en-GB" sz="1600" dirty="0" err="1">
                <a:solidFill>
                  <a:schemeClr val="accent6"/>
                </a:solidFill>
              </a:rPr>
              <a:t>sy’n</a:t>
            </a:r>
            <a:r>
              <a:rPr lang="en-GB" sz="1600" dirty="0">
                <a:solidFill>
                  <a:schemeClr val="accent6"/>
                </a:solidFill>
              </a:rPr>
              <a:t> </a:t>
            </a:r>
            <a:r>
              <a:rPr lang="en-GB" sz="1600" dirty="0" err="1">
                <a:solidFill>
                  <a:schemeClr val="accent6"/>
                </a:solidFill>
              </a:rPr>
              <a:t>ddiogel</a:t>
            </a:r>
            <a:r>
              <a:rPr lang="en-GB" sz="1600" dirty="0">
                <a:solidFill>
                  <a:schemeClr val="accent6"/>
                </a:solidFill>
              </a:rPr>
              <a:t>, </a:t>
            </a:r>
            <a:r>
              <a:rPr lang="en-GB" sz="1600" dirty="0" err="1">
                <a:solidFill>
                  <a:schemeClr val="accent6"/>
                </a:solidFill>
              </a:rPr>
              <a:t>yn</a:t>
            </a:r>
            <a:r>
              <a:rPr lang="en-GB" sz="1600" dirty="0">
                <a:solidFill>
                  <a:schemeClr val="accent6"/>
                </a:solidFill>
              </a:rPr>
              <a:t> </a:t>
            </a:r>
            <a:r>
              <a:rPr lang="en-GB" sz="1600" dirty="0" err="1">
                <a:solidFill>
                  <a:schemeClr val="accent6"/>
                </a:solidFill>
              </a:rPr>
              <a:t>fedrus</a:t>
            </a:r>
            <a:r>
              <a:rPr lang="en-GB" sz="1600" dirty="0">
                <a:solidFill>
                  <a:schemeClr val="accent6"/>
                </a:solidFill>
              </a:rPr>
              <a:t>, </a:t>
            </a:r>
            <a:r>
              <a:rPr lang="en-GB" sz="1600" dirty="0" err="1">
                <a:solidFill>
                  <a:schemeClr val="accent6"/>
                </a:solidFill>
              </a:rPr>
              <a:t>yn</a:t>
            </a:r>
            <a:r>
              <a:rPr lang="en-GB" sz="1600" dirty="0">
                <a:solidFill>
                  <a:schemeClr val="accent6"/>
                </a:solidFill>
              </a:rPr>
              <a:t> </a:t>
            </a:r>
            <a:r>
              <a:rPr lang="en-GB" sz="1600" dirty="0" err="1">
                <a:solidFill>
                  <a:schemeClr val="accent6"/>
                </a:solidFill>
              </a:rPr>
              <a:t>hydwyth</a:t>
            </a:r>
            <a:r>
              <a:rPr lang="en-GB" sz="1600" dirty="0">
                <a:solidFill>
                  <a:schemeClr val="accent6"/>
                </a:solidFill>
              </a:rPr>
              <a:t> ac </a:t>
            </a:r>
            <a:r>
              <a:rPr lang="en-GB" sz="1600" dirty="0" err="1">
                <a:solidFill>
                  <a:schemeClr val="accent6"/>
                </a:solidFill>
              </a:rPr>
              <a:t>yn</a:t>
            </a:r>
            <a:r>
              <a:rPr lang="en-GB" sz="1600" dirty="0">
                <a:solidFill>
                  <a:schemeClr val="accent6"/>
                </a:solidFill>
              </a:rPr>
              <a:t> </a:t>
            </a:r>
            <a:r>
              <a:rPr lang="en-GB" sz="1600" dirty="0" err="1">
                <a:solidFill>
                  <a:schemeClr val="accent6"/>
                </a:solidFill>
              </a:rPr>
              <a:t>gynaliadwy</a:t>
            </a:r>
            <a:endParaRPr lang="en-GB" sz="1600" dirty="0">
              <a:solidFill>
                <a:schemeClr val="accent6"/>
              </a:solidFill>
            </a:endParaRPr>
          </a:p>
          <a:p>
            <a:pPr lvl="1"/>
            <a:endParaRPr lang="en-GB" sz="1600" dirty="0">
              <a:solidFill>
                <a:schemeClr val="accent6"/>
              </a:solidFill>
            </a:endParaRPr>
          </a:p>
          <a:p>
            <a:pPr marL="0" indent="0">
              <a:buNone/>
            </a:pPr>
            <a:endParaRPr lang="en-GB" sz="2000" dirty="0">
              <a:solidFill>
                <a:schemeClr val="accent6"/>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81</a:t>
            </a:fld>
            <a:endParaRPr lang="en-GB"/>
          </a:p>
        </p:txBody>
      </p:sp>
      <p:sp>
        <p:nvSpPr>
          <p:cNvPr id="7" name="Content Placeholder 2"/>
          <p:cNvSpPr txBox="1">
            <a:spLocks/>
          </p:cNvSpPr>
          <p:nvPr/>
        </p:nvSpPr>
        <p:spPr>
          <a:xfrm>
            <a:off x="2771800" y="4437112"/>
            <a:ext cx="5472608" cy="2897314"/>
          </a:xfrm>
          <a:prstGeom prst="rect">
            <a:avLst/>
          </a:prstGeom>
        </p:spPr>
        <p:txBody>
          <a:bodyPr vert="horz" lIns="91440" tIns="45720" rIns="91440" bIns="45720" rtlCol="0">
            <a:normAutofit/>
          </a:bodyPr>
          <a:lstStyle>
            <a:lvl1pPr marL="179388" indent="-179388">
              <a:spcBef>
                <a:spcPct val="20000"/>
              </a:spcBef>
              <a:buClr>
                <a:schemeClr val="accent2"/>
              </a:buClr>
              <a:buFont typeface="Arial" panose="020B0604020202020204" pitchFamily="34" charset="0"/>
              <a:buChar char="•"/>
              <a:defRPr sz="2000">
                <a:solidFill>
                  <a:schemeClr val="accent6"/>
                </a:solidFill>
                <a:latin typeface="Arial"/>
              </a:defRPr>
            </a:lvl1pPr>
            <a:lvl2pPr marL="742950" lvl="1" indent="-285750">
              <a:spcBef>
                <a:spcPct val="20000"/>
              </a:spcBef>
              <a:buClr>
                <a:schemeClr val="accent2"/>
              </a:buClr>
              <a:buFont typeface="Arial" panose="020B0604020202020204" pitchFamily="34" charset="0"/>
              <a:buChar char="–"/>
              <a:defRPr sz="1600">
                <a:solidFill>
                  <a:schemeClr val="accent6"/>
                </a:solidFill>
                <a:latin typeface="Arial"/>
              </a:defRPr>
            </a:lvl2pPr>
            <a:lvl3pPr marL="1143000" indent="-228600">
              <a:spcBef>
                <a:spcPct val="20000"/>
              </a:spcBef>
              <a:buClr>
                <a:schemeClr val="accent2"/>
              </a:buClr>
              <a:buFont typeface="Arial" panose="020B0604020202020204" pitchFamily="34" charset="0"/>
              <a:buChar char="•"/>
              <a:defRPr sz="2000">
                <a:solidFill>
                  <a:schemeClr val="accent1"/>
                </a:solidFill>
                <a:latin typeface="Arial"/>
              </a:defRPr>
            </a:lvl3pPr>
            <a:lvl4pPr marL="1600200" indent="-228600">
              <a:spcBef>
                <a:spcPct val="20000"/>
              </a:spcBef>
              <a:buClr>
                <a:schemeClr val="accent2"/>
              </a:buClr>
              <a:buFont typeface="Arial" panose="020B0604020202020204" pitchFamily="34" charset="0"/>
              <a:buChar char="–"/>
              <a:defRPr>
                <a:solidFill>
                  <a:schemeClr val="accent1"/>
                </a:solidFill>
                <a:latin typeface="Arial"/>
              </a:defRPr>
            </a:lvl4pPr>
            <a:lvl5pPr marL="2057400" indent="-228600">
              <a:spcBef>
                <a:spcPct val="20000"/>
              </a:spcBef>
              <a:buClr>
                <a:schemeClr val="accent2"/>
              </a:buClr>
              <a:buFont typeface="Arial" panose="020B0604020202020204" pitchFamily="34" charset="0"/>
              <a:buChar char="»"/>
              <a:defRPr>
                <a:solidFill>
                  <a:schemeClr val="accent1"/>
                </a:solidFill>
                <a:latin typeface="Aria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err="1"/>
              <a:t>Presenoldeb</a:t>
            </a:r>
            <a:r>
              <a:rPr lang="en-GB" dirty="0"/>
              <a:t> </a:t>
            </a:r>
            <a:r>
              <a:rPr lang="en-GB" dirty="0" err="1"/>
              <a:t>parhaus</a:t>
            </a:r>
            <a:r>
              <a:rPr lang="en-GB" dirty="0"/>
              <a:t> </a:t>
            </a:r>
            <a:r>
              <a:rPr lang="en-GB" dirty="0" err="1"/>
              <a:t>yn</a:t>
            </a:r>
            <a:r>
              <a:rPr lang="en-GB" dirty="0"/>
              <a:t> </a:t>
            </a:r>
            <a:r>
              <a:rPr lang="en-GB" dirty="0" err="1"/>
              <a:t>nigwyddiad</a:t>
            </a:r>
            <a:r>
              <a:rPr lang="en-GB" dirty="0"/>
              <a:t> </a:t>
            </a:r>
            <a:r>
              <a:rPr lang="en-GB" dirty="0" err="1"/>
              <a:t>Arloesedd</a:t>
            </a:r>
            <a:r>
              <a:rPr lang="en-GB" dirty="0"/>
              <a:t> y  </a:t>
            </a:r>
            <a:r>
              <a:rPr lang="en-GB" dirty="0" err="1"/>
              <a:t>Rhwydwaith</a:t>
            </a:r>
            <a:r>
              <a:rPr lang="en-GB" dirty="0"/>
              <a:t> Carbon </a:t>
            </a:r>
            <a:r>
              <a:rPr lang="en-GB" dirty="0" err="1"/>
              <a:t>Isel</a:t>
            </a:r>
            <a:r>
              <a:rPr lang="en-GB" dirty="0"/>
              <a:t> – </a:t>
            </a:r>
            <a:r>
              <a:rPr lang="en-GB" dirty="0" err="1"/>
              <a:t>sy’n</a:t>
            </a:r>
            <a:r>
              <a:rPr lang="en-GB" dirty="0"/>
              <a:t> </a:t>
            </a:r>
            <a:r>
              <a:rPr lang="en-GB" dirty="0" err="1"/>
              <a:t>rhoi</a:t>
            </a:r>
            <a:r>
              <a:rPr lang="en-GB" dirty="0"/>
              <a:t> </a:t>
            </a:r>
            <a:r>
              <a:rPr lang="en-GB" dirty="0" err="1"/>
              <a:t>cyfle</a:t>
            </a:r>
            <a:r>
              <a:rPr lang="en-GB" dirty="0"/>
              <a:t> </a:t>
            </a:r>
            <a:r>
              <a:rPr lang="en-GB" dirty="0" err="1"/>
              <a:t>i</a:t>
            </a:r>
            <a:r>
              <a:rPr lang="en-GB" dirty="0"/>
              <a:t> </a:t>
            </a:r>
            <a:r>
              <a:rPr lang="en-GB" dirty="0" err="1"/>
              <a:t>ni</a:t>
            </a:r>
            <a:r>
              <a:rPr lang="en-GB" dirty="0"/>
              <a:t> </a:t>
            </a:r>
            <a:r>
              <a:rPr lang="en-GB" dirty="0" err="1"/>
              <a:t>archwilio’r</a:t>
            </a:r>
            <a:r>
              <a:rPr lang="en-GB" dirty="0"/>
              <a:t> </a:t>
            </a:r>
            <a:r>
              <a:rPr lang="en-GB" dirty="0" err="1"/>
              <a:t>ddysg</a:t>
            </a:r>
            <a:r>
              <a:rPr lang="en-GB" dirty="0"/>
              <a:t> </a:t>
            </a:r>
            <a:r>
              <a:rPr lang="en-GB" dirty="0" err="1"/>
              <a:t>allweddol</a:t>
            </a:r>
            <a:r>
              <a:rPr lang="en-GB" dirty="0"/>
              <a:t> o </a:t>
            </a:r>
            <a:r>
              <a:rPr lang="en-GB" dirty="0" err="1"/>
              <a:t>brosiect</a:t>
            </a:r>
            <a:r>
              <a:rPr lang="en-GB" dirty="0"/>
              <a:t> </a:t>
            </a:r>
            <a:r>
              <a:rPr lang="en-GB" dirty="0" err="1"/>
              <a:t>arloesedd</a:t>
            </a:r>
            <a:r>
              <a:rPr lang="en-GB" dirty="0"/>
              <a:t> y </a:t>
            </a:r>
            <a:r>
              <a:rPr lang="en-GB" dirty="0" err="1"/>
              <a:t>rhwydwaith</a:t>
            </a:r>
            <a:r>
              <a:rPr lang="en-GB" dirty="0"/>
              <a:t> </a:t>
            </a:r>
            <a:r>
              <a:rPr lang="en-GB" dirty="0" err="1"/>
              <a:t>trydan</a:t>
            </a:r>
            <a:r>
              <a:rPr lang="en-GB" dirty="0"/>
              <a:t> a </a:t>
            </a:r>
            <a:r>
              <a:rPr lang="en-GB" dirty="0" err="1"/>
              <a:t>nwy</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20" y="4616254"/>
            <a:ext cx="2952328" cy="1024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979900"/>
            <a:ext cx="33909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1124744"/>
            <a:ext cx="1152128" cy="78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88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err="1"/>
              <a:t>Amddiffyn</a:t>
            </a:r>
            <a:r>
              <a:rPr lang="en-GB" sz="2800" dirty="0"/>
              <a:t> </a:t>
            </a:r>
            <a:r>
              <a:rPr lang="en-GB" sz="2800" dirty="0" err="1"/>
              <a:t>yr</a:t>
            </a:r>
            <a:r>
              <a:rPr lang="en-GB" sz="2800" dirty="0"/>
              <a:t> </a:t>
            </a:r>
            <a:r>
              <a:rPr lang="en-GB" sz="2800" dirty="0" err="1"/>
              <a:t>amgylchedd</a:t>
            </a:r>
            <a:r>
              <a:rPr lang="en-GB" sz="2800" dirty="0"/>
              <a:t> – </a:t>
            </a:r>
            <a:r>
              <a:rPr lang="en-GB" sz="2800" dirty="0" err="1"/>
              <a:t>yr</a:t>
            </a:r>
            <a:r>
              <a:rPr lang="en-GB" sz="2800" dirty="0"/>
              <a:t> </a:t>
            </a:r>
            <a:r>
              <a:rPr lang="en-GB" sz="2800" dirty="0" err="1"/>
              <a:t>hyn</a:t>
            </a:r>
            <a:r>
              <a:rPr lang="en-GB" sz="2800" dirty="0"/>
              <a:t> </a:t>
            </a:r>
            <a:r>
              <a:rPr lang="en-GB" sz="2800" dirty="0" err="1"/>
              <a:t>ddywedasoch</a:t>
            </a:r>
            <a:r>
              <a:rPr lang="en-GB" sz="2800" dirty="0"/>
              <a:t> chi</a:t>
            </a:r>
          </a:p>
        </p:txBody>
      </p:sp>
      <p:sp>
        <p:nvSpPr>
          <p:cNvPr id="4" name="Slide Number Placeholder 3"/>
          <p:cNvSpPr>
            <a:spLocks noGrp="1"/>
          </p:cNvSpPr>
          <p:nvPr>
            <p:ph type="sldNum" sz="quarter" idx="12"/>
          </p:nvPr>
        </p:nvSpPr>
        <p:spPr/>
        <p:txBody>
          <a:bodyPr/>
          <a:lstStyle/>
          <a:p>
            <a:fld id="{490165BC-DBA7-4530-8926-81165AFC8D69}" type="slidenum">
              <a:rPr lang="en-GB" smtClean="0"/>
              <a:t>82</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1765789119"/>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2852936"/>
            <a:ext cx="1987080" cy="132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8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Amddiffyn</a:t>
            </a:r>
            <a:r>
              <a:rPr lang="en-GB" sz="2800" dirty="0"/>
              <a:t> </a:t>
            </a:r>
            <a:r>
              <a:rPr lang="en-GB" sz="2800" dirty="0" err="1"/>
              <a:t>yr</a:t>
            </a:r>
            <a:r>
              <a:rPr lang="en-GB" sz="2800" dirty="0"/>
              <a:t> </a:t>
            </a:r>
            <a:r>
              <a:rPr lang="en-GB" sz="2800" dirty="0" err="1"/>
              <a:t>amgylchedd</a:t>
            </a:r>
            <a:r>
              <a:rPr lang="en-GB" sz="2800" dirty="0"/>
              <a:t> – </a:t>
            </a:r>
            <a:r>
              <a:rPr lang="en-GB" sz="2800" dirty="0" err="1"/>
              <a:t>yr</a:t>
            </a:r>
            <a:r>
              <a:rPr lang="en-GB" sz="2800" dirty="0"/>
              <a:t> </a:t>
            </a:r>
            <a:r>
              <a:rPr lang="en-GB" sz="2800" dirty="0" err="1"/>
              <a:t>hyn</a:t>
            </a:r>
            <a:r>
              <a:rPr lang="en-GB" sz="2800" dirty="0"/>
              <a:t> a </a:t>
            </a:r>
            <a:r>
              <a:rPr lang="en-GB" sz="2800" dirty="0" err="1"/>
              <a:t>wnaethom</a:t>
            </a:r>
            <a:r>
              <a:rPr lang="en-GB" sz="2800" dirty="0"/>
              <a:t> </a:t>
            </a:r>
            <a:r>
              <a:rPr lang="en-GB" sz="2800" dirty="0" err="1"/>
              <a:t>ni</a:t>
            </a:r>
            <a:endParaRPr lang="en-GB" sz="2800" dirty="0"/>
          </a:p>
        </p:txBody>
      </p:sp>
      <p:sp>
        <p:nvSpPr>
          <p:cNvPr id="4" name="Slide Number Placeholder 3"/>
          <p:cNvSpPr>
            <a:spLocks noGrp="1"/>
          </p:cNvSpPr>
          <p:nvPr>
            <p:ph type="sldNum" sz="quarter" idx="12"/>
          </p:nvPr>
        </p:nvSpPr>
        <p:spPr/>
        <p:txBody>
          <a:bodyPr/>
          <a:lstStyle/>
          <a:p>
            <a:fld id="{490165BC-DBA7-4530-8926-81165AFC8D69}" type="slidenum">
              <a:rPr lang="en-GB" smtClean="0"/>
              <a:t>83</a:t>
            </a:fld>
            <a:endParaRPr lang="en-GB"/>
          </a:p>
        </p:txBody>
      </p:sp>
      <p:graphicFrame>
        <p:nvGraphicFramePr>
          <p:cNvPr id="5" name="Content Placeholder 4"/>
          <p:cNvGraphicFramePr>
            <a:graphicFrameLocks/>
          </p:cNvGraphicFramePr>
          <p:nvPr>
            <p:extLst>
              <p:ext uri="{D42A27DB-BD31-4B8C-83A1-F6EECF244321}">
                <p14:modId xmlns:p14="http://schemas.microsoft.com/office/powerpoint/2010/main" val="2622132143"/>
              </p:ext>
            </p:extLst>
          </p:nvPr>
        </p:nvGraphicFramePr>
        <p:xfrm>
          <a:off x="539552" y="1196752"/>
          <a:ext cx="7920880" cy="439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3502289"/>
            <a:ext cx="1987080" cy="132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91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Mesuryddion</a:t>
            </a:r>
            <a:r>
              <a:rPr lang="en-GB" sz="2800" dirty="0"/>
              <a:t> </a:t>
            </a:r>
            <a:r>
              <a:rPr lang="en-GB" sz="2800" dirty="0" err="1"/>
              <a:t>deallus</a:t>
            </a:r>
            <a:r>
              <a:rPr lang="en-GB" sz="2800" dirty="0"/>
              <a:t> – </a:t>
            </a:r>
            <a:r>
              <a:rPr lang="en-GB" sz="2800" dirty="0" err="1"/>
              <a:t>yr</a:t>
            </a:r>
            <a:r>
              <a:rPr lang="en-GB" sz="2800" dirty="0"/>
              <a:t> </a:t>
            </a:r>
            <a:r>
              <a:rPr lang="en-GB" sz="2800" dirty="0" err="1"/>
              <a:t>hyn</a:t>
            </a:r>
            <a:r>
              <a:rPr lang="en-GB" sz="2800" dirty="0"/>
              <a:t> a </a:t>
            </a:r>
            <a:r>
              <a:rPr lang="en-GB" sz="2800" dirty="0" err="1"/>
              <a:t>ddywedasoch</a:t>
            </a:r>
            <a:r>
              <a:rPr lang="en-GB" sz="2800" dirty="0"/>
              <a:t> chi</a:t>
            </a:r>
          </a:p>
        </p:txBody>
      </p:sp>
      <p:sp>
        <p:nvSpPr>
          <p:cNvPr id="4" name="Slide Number Placeholder 3"/>
          <p:cNvSpPr>
            <a:spLocks noGrp="1"/>
          </p:cNvSpPr>
          <p:nvPr>
            <p:ph type="sldNum" sz="quarter" idx="12"/>
          </p:nvPr>
        </p:nvSpPr>
        <p:spPr/>
        <p:txBody>
          <a:bodyPr/>
          <a:lstStyle/>
          <a:p>
            <a:fld id="{490165BC-DBA7-4530-8926-81165AFC8D69}" type="slidenum">
              <a:rPr lang="en-GB" smtClean="0"/>
              <a:t>84</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1170951809"/>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852936"/>
            <a:ext cx="1828031" cy="125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1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err="1"/>
              <a:t>Mesuryddion</a:t>
            </a:r>
            <a:r>
              <a:rPr lang="en-GB" sz="2800" dirty="0"/>
              <a:t> </a:t>
            </a:r>
            <a:r>
              <a:rPr lang="en-GB" sz="2800" dirty="0" err="1"/>
              <a:t>clyfar</a:t>
            </a:r>
            <a:r>
              <a:rPr lang="en-GB" sz="2800" dirty="0"/>
              <a:t> – </a:t>
            </a:r>
            <a:r>
              <a:rPr lang="en-GB" sz="2800" dirty="0" err="1"/>
              <a:t>yr</a:t>
            </a:r>
            <a:r>
              <a:rPr lang="en-GB" sz="2800" dirty="0"/>
              <a:t> </a:t>
            </a:r>
            <a:r>
              <a:rPr lang="en-GB" sz="2800" dirty="0" err="1"/>
              <a:t>hyn</a:t>
            </a:r>
            <a:r>
              <a:rPr lang="en-GB" sz="2800" dirty="0"/>
              <a:t> a </a:t>
            </a:r>
            <a:r>
              <a:rPr lang="en-GB" sz="2800" dirty="0" err="1"/>
              <a:t>wnaethom</a:t>
            </a:r>
            <a:r>
              <a:rPr lang="en-GB" sz="2800" dirty="0"/>
              <a:t> </a:t>
            </a:r>
            <a:r>
              <a:rPr lang="en-GB" sz="2800" dirty="0" err="1"/>
              <a:t>ni</a:t>
            </a:r>
            <a:endParaRPr lang="en-GB" sz="2800" dirty="0"/>
          </a:p>
        </p:txBody>
      </p:sp>
      <p:sp>
        <p:nvSpPr>
          <p:cNvPr id="4" name="Slide Number Placeholder 3"/>
          <p:cNvSpPr>
            <a:spLocks noGrp="1"/>
          </p:cNvSpPr>
          <p:nvPr>
            <p:ph type="sldNum" sz="quarter" idx="12"/>
          </p:nvPr>
        </p:nvSpPr>
        <p:spPr/>
        <p:txBody>
          <a:bodyPr/>
          <a:lstStyle/>
          <a:p>
            <a:fld id="{490165BC-DBA7-4530-8926-81165AFC8D69}" type="slidenum">
              <a:rPr lang="en-GB" smtClean="0"/>
              <a:t>85</a:t>
            </a:fld>
            <a:endParaRPr lang="en-GB"/>
          </a:p>
        </p:txBody>
      </p:sp>
      <p:graphicFrame>
        <p:nvGraphicFramePr>
          <p:cNvPr id="7" name="Content Placeholder 4"/>
          <p:cNvGraphicFramePr>
            <a:graphicFrameLocks/>
          </p:cNvGraphicFramePr>
          <p:nvPr>
            <p:extLst>
              <p:ext uri="{D42A27DB-BD31-4B8C-83A1-F6EECF244321}">
                <p14:modId xmlns:p14="http://schemas.microsoft.com/office/powerpoint/2010/main" val="4263794417"/>
              </p:ext>
            </p:extLst>
          </p:nvPr>
        </p:nvGraphicFramePr>
        <p:xfrm>
          <a:off x="611560" y="1700808"/>
          <a:ext cx="807524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2004f1f6-b623-4250-9727-6462c3a8231b@eurprd0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63" t="-1" r="5261" b="2575"/>
          <a:stretch/>
        </p:blipFill>
        <p:spPr bwMode="auto">
          <a:xfrm>
            <a:off x="3275856" y="1577081"/>
            <a:ext cx="2664296" cy="212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9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Lladrad</a:t>
            </a:r>
            <a:r>
              <a:rPr lang="en-GB" sz="2800" dirty="0"/>
              <a:t> </a:t>
            </a:r>
            <a:r>
              <a:rPr lang="en-GB" sz="2800" dirty="0" err="1"/>
              <a:t>nwy</a:t>
            </a:r>
            <a:r>
              <a:rPr lang="en-GB" sz="2800" dirty="0"/>
              <a:t> – </a:t>
            </a:r>
            <a:r>
              <a:rPr lang="en-GB" sz="2800" dirty="0" err="1"/>
              <a:t>yr</a:t>
            </a:r>
            <a:r>
              <a:rPr lang="en-GB" sz="2800" dirty="0"/>
              <a:t> </a:t>
            </a:r>
            <a:r>
              <a:rPr lang="en-GB" sz="2800" dirty="0" err="1"/>
              <a:t>hyn</a:t>
            </a:r>
            <a:r>
              <a:rPr lang="en-GB" sz="2800" dirty="0"/>
              <a:t> a </a:t>
            </a:r>
            <a:r>
              <a:rPr lang="en-GB" sz="2800" dirty="0" err="1"/>
              <a:t>ddywedasoch</a:t>
            </a:r>
            <a:r>
              <a:rPr lang="en-GB" sz="2800" dirty="0"/>
              <a:t> chi</a:t>
            </a:r>
          </a:p>
        </p:txBody>
      </p:sp>
      <p:sp>
        <p:nvSpPr>
          <p:cNvPr id="4" name="Slide Number Placeholder 3"/>
          <p:cNvSpPr>
            <a:spLocks noGrp="1"/>
          </p:cNvSpPr>
          <p:nvPr>
            <p:ph type="sldNum" sz="quarter" idx="12"/>
          </p:nvPr>
        </p:nvSpPr>
        <p:spPr/>
        <p:txBody>
          <a:bodyPr/>
          <a:lstStyle/>
          <a:p>
            <a:fld id="{490165BC-DBA7-4530-8926-81165AFC8D69}" type="slidenum">
              <a:rPr lang="en-GB" smtClean="0"/>
              <a:t>86</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3561346736"/>
              </p:ext>
            </p:extLst>
          </p:nvPr>
        </p:nvGraphicFramePr>
        <p:xfrm>
          <a:off x="1763688" y="1224294"/>
          <a:ext cx="7020780" cy="486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924944"/>
            <a:ext cx="1917948" cy="1137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93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Lladrad</a:t>
            </a:r>
            <a:r>
              <a:rPr lang="en-GB" sz="2800" dirty="0"/>
              <a:t> </a:t>
            </a:r>
            <a:r>
              <a:rPr lang="en-GB" sz="2800" dirty="0" err="1"/>
              <a:t>nwy</a:t>
            </a:r>
            <a:r>
              <a:rPr lang="en-GB" sz="2800" dirty="0"/>
              <a:t> – </a:t>
            </a:r>
            <a:r>
              <a:rPr lang="en-GB" sz="2800" dirty="0" err="1"/>
              <a:t>yr</a:t>
            </a:r>
            <a:r>
              <a:rPr lang="en-GB" sz="2800" dirty="0"/>
              <a:t> </a:t>
            </a:r>
            <a:r>
              <a:rPr lang="en-GB" sz="2800" dirty="0" err="1"/>
              <a:t>hyn</a:t>
            </a:r>
            <a:r>
              <a:rPr lang="en-GB" sz="2800" dirty="0"/>
              <a:t> a </a:t>
            </a:r>
            <a:r>
              <a:rPr lang="en-GB" sz="2800" dirty="0" err="1"/>
              <a:t>wnaethom</a:t>
            </a:r>
            <a:r>
              <a:rPr lang="en-GB" sz="2800" dirty="0"/>
              <a:t> </a:t>
            </a:r>
            <a:r>
              <a:rPr lang="en-GB" sz="2800" dirty="0" err="1"/>
              <a:t>ni</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1309407"/>
              </p:ext>
            </p:extLst>
          </p:nvPr>
        </p:nvGraphicFramePr>
        <p:xfrm>
          <a:off x="755576" y="1268760"/>
          <a:ext cx="7355160" cy="4341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90165BC-DBA7-4530-8926-81165AFC8D69}" type="slidenum">
              <a:rPr lang="en-GB" smtClean="0"/>
              <a:t>87</a:t>
            </a:fld>
            <a:endParaRPr lang="en-GB"/>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4581128"/>
            <a:ext cx="2277988" cy="135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03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594916"/>
          </a:xfrm>
        </p:spPr>
        <p:txBody>
          <a:bodyPr>
            <a:noAutofit/>
          </a:bodyPr>
          <a:lstStyle/>
          <a:p>
            <a:r>
              <a:rPr lang="en-GB" sz="2800" dirty="0"/>
              <a:t>Beth </a:t>
            </a:r>
            <a:r>
              <a:rPr lang="en-GB" sz="2800" dirty="0" err="1"/>
              <a:t>ddylai</a:t>
            </a:r>
            <a:r>
              <a:rPr lang="en-GB" sz="2800" dirty="0"/>
              <a:t> </a:t>
            </a:r>
            <a:r>
              <a:rPr lang="en-GB" sz="2800" dirty="0" err="1"/>
              <a:t>fod</a:t>
            </a:r>
            <a:r>
              <a:rPr lang="en-GB" sz="2800" dirty="0"/>
              <a:t> </a:t>
            </a:r>
            <a:r>
              <a:rPr lang="en-GB" sz="2800" dirty="0" err="1"/>
              <a:t>yn</a:t>
            </a:r>
            <a:r>
              <a:rPr lang="en-GB" sz="2800" dirty="0"/>
              <a:t> </a:t>
            </a:r>
            <a:r>
              <a:rPr lang="en-GB" sz="2800" dirty="0" err="1"/>
              <a:t>flaenoriaethau</a:t>
            </a:r>
            <a:r>
              <a:rPr lang="en-GB" sz="2800" dirty="0"/>
              <a:t> </a:t>
            </a:r>
            <a:r>
              <a:rPr lang="en-GB" sz="2800" dirty="0" err="1"/>
              <a:t>i</a:t>
            </a:r>
            <a:r>
              <a:rPr lang="en-GB" sz="2800" dirty="0"/>
              <a:t> </a:t>
            </a:r>
            <a:r>
              <a:rPr lang="en-GB" sz="2800" dirty="0" err="1"/>
              <a:t>ni</a:t>
            </a:r>
            <a:r>
              <a:rPr lang="en-GB" sz="2800" dirty="0"/>
              <a:t> </a:t>
            </a:r>
            <a:r>
              <a:rPr lang="en-GB" sz="2800" dirty="0" err="1"/>
              <a:t>yn</a:t>
            </a:r>
            <a:r>
              <a:rPr lang="en-GB" sz="2800" dirty="0"/>
              <a:t> 2017/18?</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1097276"/>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90165BC-DBA7-4530-8926-81165AFC8D69}" type="slidenum">
              <a:rPr lang="en-GB" smtClean="0"/>
              <a:t>88</a:t>
            </a:fld>
            <a:endParaRPr lang="en-GB"/>
          </a:p>
        </p:txBody>
      </p:sp>
      <p:sp>
        <p:nvSpPr>
          <p:cNvPr id="6" name="TextBox 5"/>
          <p:cNvSpPr txBox="1"/>
          <p:nvPr/>
        </p:nvSpPr>
        <p:spPr>
          <a:xfrm>
            <a:off x="971600" y="6193358"/>
            <a:ext cx="4550926" cy="369332"/>
          </a:xfrm>
          <a:prstGeom prst="rect">
            <a:avLst/>
          </a:prstGeom>
          <a:noFill/>
        </p:spPr>
        <p:txBody>
          <a:bodyPr wrap="none" rtlCol="0">
            <a:spAutoFit/>
          </a:bodyPr>
          <a:lstStyle/>
          <a:p>
            <a:r>
              <a:rPr lang="cy-GB" dirty="0">
                <a:solidFill>
                  <a:schemeClr val="bg1"/>
                </a:solidFill>
              </a:rPr>
              <a:t>1 = blaenoriaeth uchaf; 12 = y flaenoriaeth isaf</a:t>
            </a:r>
            <a:endParaRPr lang="en-GB" dirty="0">
              <a:solidFill>
                <a:schemeClr val="bg1"/>
              </a:solidFill>
            </a:endParaRPr>
          </a:p>
        </p:txBody>
      </p:sp>
      <p:sp>
        <p:nvSpPr>
          <p:cNvPr id="7" name="TextBox 6"/>
          <p:cNvSpPr txBox="1"/>
          <p:nvPr/>
        </p:nvSpPr>
        <p:spPr>
          <a:xfrm>
            <a:off x="323528" y="980728"/>
            <a:ext cx="5755422" cy="923330"/>
          </a:xfrm>
          <a:prstGeom prst="rect">
            <a:avLst/>
          </a:prstGeom>
          <a:noFill/>
        </p:spPr>
        <p:txBody>
          <a:bodyPr wrap="none" rtlCol="0">
            <a:spAutoFit/>
          </a:bodyPr>
          <a:lstStyle/>
          <a:p>
            <a:endParaRPr lang="en-GB" dirty="0">
              <a:solidFill>
                <a:schemeClr val="tx1">
                  <a:lumMod val="50000"/>
                  <a:lumOff val="50000"/>
                </a:schemeClr>
              </a:solidFill>
            </a:endParaRPr>
          </a:p>
          <a:p>
            <a:r>
              <a:rPr lang="en-GB" dirty="0" err="1">
                <a:solidFill>
                  <a:schemeClr val="tx1">
                    <a:lumMod val="50000"/>
                    <a:lumOff val="50000"/>
                  </a:schemeClr>
                </a:solidFill>
              </a:rPr>
              <a:t>Drosodd</a:t>
            </a:r>
            <a:r>
              <a:rPr lang="en-GB" dirty="0">
                <a:solidFill>
                  <a:schemeClr val="tx1">
                    <a:lumMod val="50000"/>
                    <a:lumOff val="50000"/>
                  </a:schemeClr>
                </a:solidFill>
              </a:rPr>
              <a:t> </a:t>
            </a:r>
            <a:r>
              <a:rPr lang="en-GB" dirty="0" err="1">
                <a:solidFill>
                  <a:schemeClr val="tx1">
                    <a:lumMod val="50000"/>
                    <a:lumOff val="50000"/>
                  </a:schemeClr>
                </a:solidFill>
              </a:rPr>
              <a:t>i</a:t>
            </a:r>
            <a:r>
              <a:rPr lang="en-GB" dirty="0">
                <a:solidFill>
                  <a:schemeClr val="tx1">
                    <a:lumMod val="50000"/>
                    <a:lumOff val="50000"/>
                  </a:schemeClr>
                </a:solidFill>
              </a:rPr>
              <a:t> chi! </a:t>
            </a:r>
            <a:r>
              <a:rPr lang="en-GB" dirty="0" err="1">
                <a:solidFill>
                  <a:schemeClr val="tx1">
                    <a:lumMod val="50000"/>
                    <a:lumOff val="50000"/>
                  </a:schemeClr>
                </a:solidFill>
              </a:rPr>
              <a:t>Graddiwch</a:t>
            </a:r>
            <a:r>
              <a:rPr lang="en-GB" dirty="0">
                <a:solidFill>
                  <a:schemeClr val="tx1">
                    <a:lumMod val="50000"/>
                    <a:lumOff val="50000"/>
                  </a:schemeClr>
                </a:solidFill>
              </a:rPr>
              <a:t> y </a:t>
            </a:r>
            <a:r>
              <a:rPr lang="en-GB" dirty="0" err="1">
                <a:solidFill>
                  <a:schemeClr val="tx1">
                    <a:lumMod val="50000"/>
                    <a:lumOff val="50000"/>
                  </a:schemeClr>
                </a:solidFill>
              </a:rPr>
              <a:t>canlynol</a:t>
            </a:r>
            <a:r>
              <a:rPr lang="en-GB" dirty="0">
                <a:solidFill>
                  <a:schemeClr val="tx1">
                    <a:lumMod val="50000"/>
                    <a:lumOff val="50000"/>
                  </a:schemeClr>
                </a:solidFill>
              </a:rPr>
              <a:t> </a:t>
            </a:r>
            <a:r>
              <a:rPr lang="en-GB" dirty="0" err="1">
                <a:solidFill>
                  <a:schemeClr val="tx1">
                    <a:lumMod val="50000"/>
                    <a:lumOff val="50000"/>
                  </a:schemeClr>
                </a:solidFill>
              </a:rPr>
              <a:t>yn</a:t>
            </a:r>
            <a:r>
              <a:rPr lang="en-GB" dirty="0">
                <a:solidFill>
                  <a:schemeClr val="tx1">
                    <a:lumMod val="50000"/>
                    <a:lumOff val="50000"/>
                  </a:schemeClr>
                </a:solidFill>
              </a:rPr>
              <a:t> </a:t>
            </a:r>
            <a:r>
              <a:rPr lang="en-GB" dirty="0" err="1">
                <a:solidFill>
                  <a:schemeClr val="tx1">
                    <a:lumMod val="50000"/>
                    <a:lumOff val="50000"/>
                  </a:schemeClr>
                </a:solidFill>
              </a:rPr>
              <a:t>nhrefn</a:t>
            </a:r>
            <a:r>
              <a:rPr lang="en-GB" dirty="0">
                <a:solidFill>
                  <a:schemeClr val="tx1">
                    <a:lumMod val="50000"/>
                    <a:lumOff val="50000"/>
                  </a:schemeClr>
                </a:solidFill>
              </a:rPr>
              <a:t> </a:t>
            </a:r>
            <a:r>
              <a:rPr lang="en-GB" dirty="0" err="1">
                <a:solidFill>
                  <a:schemeClr val="tx1">
                    <a:lumMod val="50000"/>
                    <a:lumOff val="50000"/>
                  </a:schemeClr>
                </a:solidFill>
              </a:rPr>
              <a:t>blaenoriaeth</a:t>
            </a:r>
            <a:endParaRPr lang="en-GB" dirty="0">
              <a:solidFill>
                <a:schemeClr val="tx1">
                  <a:lumMod val="50000"/>
                  <a:lumOff val="50000"/>
                </a:schemeClr>
              </a:solidFill>
            </a:endParaRPr>
          </a:p>
          <a:p>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18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446692"/>
            <a:ext cx="8594286" cy="594916"/>
          </a:xfrm>
        </p:spPr>
        <p:txBody>
          <a:bodyPr>
            <a:noAutofit/>
          </a:bodyPr>
          <a:lstStyle/>
          <a:p>
            <a:r>
              <a:rPr lang="en-GB" sz="2400" dirty="0" err="1"/>
              <a:t>Cwestiynau</a:t>
            </a:r>
            <a:r>
              <a:rPr lang="en-GB" sz="2400" dirty="0"/>
              <a:t>: </a:t>
            </a:r>
            <a:r>
              <a:rPr lang="en-GB" sz="2400" dirty="0" err="1"/>
              <a:t>blaenoriaethau</a:t>
            </a:r>
            <a:r>
              <a:rPr lang="en-GB" sz="2400" dirty="0"/>
              <a:t> </a:t>
            </a:r>
            <a:r>
              <a:rPr lang="en-GB" sz="2400" dirty="0" err="1"/>
              <a:t>ar</a:t>
            </a:r>
            <a:r>
              <a:rPr lang="en-GB" sz="2400" dirty="0"/>
              <a:t> </a:t>
            </a:r>
            <a:r>
              <a:rPr lang="en-GB" sz="2400" dirty="0" err="1"/>
              <a:t>gyfer</a:t>
            </a:r>
            <a:r>
              <a:rPr lang="en-GB" sz="2400" dirty="0"/>
              <a:t> y </a:t>
            </a:r>
            <a:r>
              <a:rPr lang="en-GB" sz="2400" dirty="0" err="1"/>
              <a:t>flwyddyn</a:t>
            </a:r>
            <a:r>
              <a:rPr lang="en-GB" sz="2400" dirty="0"/>
              <a:t> </a:t>
            </a:r>
            <a:r>
              <a:rPr lang="en-GB" sz="2400" dirty="0" err="1"/>
              <a:t>nesaf</a:t>
            </a:r>
            <a:endParaRPr lang="en-GB" sz="2400" dirty="0"/>
          </a:p>
        </p:txBody>
      </p:sp>
      <p:sp>
        <p:nvSpPr>
          <p:cNvPr id="3" name="Content Placeholder 2"/>
          <p:cNvSpPr>
            <a:spLocks noGrp="1"/>
          </p:cNvSpPr>
          <p:nvPr>
            <p:ph idx="1"/>
          </p:nvPr>
        </p:nvSpPr>
        <p:spPr>
          <a:xfrm>
            <a:off x="539552" y="4077072"/>
            <a:ext cx="8229600" cy="4857403"/>
          </a:xfrm>
        </p:spPr>
        <p:txBody>
          <a:bodyPr>
            <a:normAutofit/>
          </a:bodyPr>
          <a:lstStyle/>
          <a:p>
            <a:pPr marL="0" indent="0">
              <a:buNone/>
            </a:pPr>
            <a:r>
              <a:rPr lang="en-GB" sz="2400" dirty="0">
                <a:solidFill>
                  <a:schemeClr val="tx2"/>
                </a:solidFill>
              </a:rPr>
              <a:t/>
            </a:r>
            <a:br>
              <a:rPr lang="en-GB" sz="2400" dirty="0">
                <a:solidFill>
                  <a:schemeClr val="tx2"/>
                </a:solidFill>
              </a:rPr>
            </a:br>
            <a:r>
              <a:rPr lang="en-GB" sz="2400" dirty="0">
                <a:solidFill>
                  <a:schemeClr val="tx2"/>
                </a:solidFill>
              </a:rPr>
              <a:t/>
            </a:r>
            <a:br>
              <a:rPr lang="en-GB" sz="2400" dirty="0">
                <a:solidFill>
                  <a:schemeClr val="tx2"/>
                </a:solidFill>
              </a:rPr>
            </a:br>
            <a:endParaRPr lang="en-GB" sz="2400"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89</a:t>
            </a:fld>
            <a:endParaRPr lang="en-GB"/>
          </a:p>
        </p:txBody>
      </p:sp>
      <p:sp>
        <p:nvSpPr>
          <p:cNvPr id="6" name="Oval Callout 5"/>
          <p:cNvSpPr/>
          <p:nvPr/>
        </p:nvSpPr>
        <p:spPr>
          <a:xfrm>
            <a:off x="5148064" y="1290550"/>
            <a:ext cx="2880320" cy="1664897"/>
          </a:xfrm>
          <a:prstGeom prst="wedgeEllipseCallout">
            <a:avLst/>
          </a:prstGeom>
          <a:solidFill>
            <a:srgbClr val="C5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Callout 6"/>
          <p:cNvSpPr/>
          <p:nvPr/>
        </p:nvSpPr>
        <p:spPr>
          <a:xfrm>
            <a:off x="690918" y="1196753"/>
            <a:ext cx="2902390" cy="204006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39729" y="1616618"/>
            <a:ext cx="2204768" cy="1200329"/>
          </a:xfrm>
          <a:prstGeom prst="rect">
            <a:avLst/>
          </a:prstGeom>
          <a:noFill/>
        </p:spPr>
        <p:txBody>
          <a:bodyPr wrap="square" rtlCol="0">
            <a:spAutoFit/>
          </a:bodyPr>
          <a:lstStyle/>
          <a:p>
            <a:r>
              <a:rPr lang="en-GB" dirty="0">
                <a:solidFill>
                  <a:schemeClr val="accent6"/>
                </a:solidFill>
              </a:rPr>
              <a:t>Beth </a:t>
            </a:r>
            <a:r>
              <a:rPr lang="en-GB" dirty="0" err="1">
                <a:solidFill>
                  <a:schemeClr val="accent6"/>
                </a:solidFill>
              </a:rPr>
              <a:t>yw</a:t>
            </a:r>
            <a:r>
              <a:rPr lang="en-GB" dirty="0">
                <a:solidFill>
                  <a:schemeClr val="accent6"/>
                </a:solidFill>
              </a:rPr>
              <a:t> </a:t>
            </a:r>
            <a:r>
              <a:rPr lang="en-GB" dirty="0" err="1">
                <a:solidFill>
                  <a:schemeClr val="accent6"/>
                </a:solidFill>
              </a:rPr>
              <a:t>eich</a:t>
            </a:r>
            <a:r>
              <a:rPr lang="en-GB" dirty="0">
                <a:solidFill>
                  <a:schemeClr val="accent6"/>
                </a:solidFill>
              </a:rPr>
              <a:t> barn chi </a:t>
            </a:r>
            <a:r>
              <a:rPr lang="en-GB" dirty="0" err="1">
                <a:solidFill>
                  <a:schemeClr val="accent6"/>
                </a:solidFill>
              </a:rPr>
              <a:t>ar</a:t>
            </a:r>
            <a:r>
              <a:rPr lang="en-GB" dirty="0">
                <a:solidFill>
                  <a:schemeClr val="accent6"/>
                </a:solidFill>
              </a:rPr>
              <a:t> </a:t>
            </a:r>
            <a:r>
              <a:rPr lang="en-GB" dirty="0" err="1">
                <a:solidFill>
                  <a:schemeClr val="accent6"/>
                </a:solidFill>
              </a:rPr>
              <a:t>ein</a:t>
            </a:r>
            <a:r>
              <a:rPr lang="en-GB" dirty="0">
                <a:solidFill>
                  <a:schemeClr val="accent6"/>
                </a:solidFill>
              </a:rPr>
              <a:t> </a:t>
            </a:r>
            <a:r>
              <a:rPr lang="en-GB" dirty="0" err="1">
                <a:solidFill>
                  <a:schemeClr val="accent6"/>
                </a:solidFill>
              </a:rPr>
              <a:t>newidiadau</a:t>
            </a:r>
            <a:r>
              <a:rPr lang="en-GB" dirty="0">
                <a:solidFill>
                  <a:schemeClr val="accent6"/>
                </a:solidFill>
              </a:rPr>
              <a:t> </a:t>
            </a:r>
            <a:r>
              <a:rPr lang="en-GB" dirty="0" err="1">
                <a:solidFill>
                  <a:schemeClr val="accent6"/>
                </a:solidFill>
              </a:rPr>
              <a:t>arfaethedig</a:t>
            </a:r>
            <a:r>
              <a:rPr lang="en-GB" dirty="0">
                <a:solidFill>
                  <a:schemeClr val="accent6"/>
                </a:solidFill>
              </a:rPr>
              <a:t> </a:t>
            </a:r>
            <a:r>
              <a:rPr lang="en-GB" dirty="0" err="1">
                <a:solidFill>
                  <a:schemeClr val="accent6"/>
                </a:solidFill>
              </a:rPr>
              <a:t>i’r</a:t>
            </a:r>
            <a:r>
              <a:rPr lang="en-GB" dirty="0">
                <a:solidFill>
                  <a:schemeClr val="accent6"/>
                </a:solidFill>
              </a:rPr>
              <a:t> broses </a:t>
            </a:r>
            <a:r>
              <a:rPr lang="en-GB" dirty="0" err="1">
                <a:solidFill>
                  <a:schemeClr val="accent6"/>
                </a:solidFill>
              </a:rPr>
              <a:t>gysylltiadau</a:t>
            </a:r>
            <a:r>
              <a:rPr lang="en-GB" dirty="0">
                <a:solidFill>
                  <a:schemeClr val="accent6"/>
                </a:solidFill>
              </a:rPr>
              <a:t>?</a:t>
            </a:r>
          </a:p>
        </p:txBody>
      </p:sp>
      <p:sp>
        <p:nvSpPr>
          <p:cNvPr id="9" name="Oval Callout 8"/>
          <p:cNvSpPr/>
          <p:nvPr/>
        </p:nvSpPr>
        <p:spPr>
          <a:xfrm>
            <a:off x="4955919" y="3645024"/>
            <a:ext cx="3460845" cy="1892707"/>
          </a:xfrm>
          <a:prstGeom prst="wedgeEllipseCallout">
            <a:avLst/>
          </a:prstGeom>
          <a:solidFill>
            <a:srgbClr val="952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779862" y="3852713"/>
            <a:ext cx="2232248" cy="1477328"/>
          </a:xfrm>
          <a:prstGeom prst="rect">
            <a:avLst/>
          </a:prstGeom>
          <a:noFill/>
        </p:spPr>
        <p:txBody>
          <a:bodyPr wrap="square" rtlCol="0">
            <a:spAutoFit/>
          </a:bodyPr>
          <a:lstStyle/>
          <a:p>
            <a:r>
              <a:rPr lang="en-GB" dirty="0" err="1">
                <a:solidFill>
                  <a:schemeClr val="bg1">
                    <a:lumMod val="95000"/>
                  </a:schemeClr>
                </a:solidFill>
              </a:rPr>
              <a:t>Oes</a:t>
            </a:r>
            <a:r>
              <a:rPr lang="en-GB" dirty="0">
                <a:solidFill>
                  <a:schemeClr val="bg1">
                    <a:lumMod val="95000"/>
                  </a:schemeClr>
                </a:solidFill>
              </a:rPr>
              <a:t> </a:t>
            </a:r>
            <a:r>
              <a:rPr lang="en-GB" dirty="0" err="1">
                <a:solidFill>
                  <a:schemeClr val="bg1">
                    <a:lumMod val="95000"/>
                  </a:schemeClr>
                </a:solidFill>
              </a:rPr>
              <a:t>gennych</a:t>
            </a:r>
            <a:r>
              <a:rPr lang="en-GB" dirty="0">
                <a:solidFill>
                  <a:schemeClr val="bg1">
                    <a:lumMod val="95000"/>
                  </a:schemeClr>
                </a:solidFill>
              </a:rPr>
              <a:t> chi </a:t>
            </a:r>
            <a:r>
              <a:rPr lang="en-GB" dirty="0" err="1">
                <a:solidFill>
                  <a:schemeClr val="bg1">
                    <a:lumMod val="95000"/>
                  </a:schemeClr>
                </a:solidFill>
              </a:rPr>
              <a:t>unrhyw</a:t>
            </a:r>
            <a:r>
              <a:rPr lang="en-GB" dirty="0">
                <a:solidFill>
                  <a:schemeClr val="bg1">
                    <a:lumMod val="95000"/>
                  </a:schemeClr>
                </a:solidFill>
              </a:rPr>
              <a:t> </a:t>
            </a:r>
            <a:r>
              <a:rPr lang="en-GB" dirty="0" err="1">
                <a:solidFill>
                  <a:schemeClr val="bg1">
                    <a:lumMod val="95000"/>
                  </a:schemeClr>
                </a:solidFill>
              </a:rPr>
              <a:t>sylwadau</a:t>
            </a:r>
            <a:r>
              <a:rPr lang="en-GB" dirty="0">
                <a:solidFill>
                  <a:schemeClr val="bg1">
                    <a:lumMod val="95000"/>
                  </a:schemeClr>
                </a:solidFill>
              </a:rPr>
              <a:t> </a:t>
            </a:r>
            <a:r>
              <a:rPr lang="en-GB" dirty="0" err="1">
                <a:solidFill>
                  <a:schemeClr val="bg1">
                    <a:lumMod val="95000"/>
                  </a:schemeClr>
                </a:solidFill>
              </a:rPr>
              <a:t>ar</a:t>
            </a:r>
            <a:r>
              <a:rPr lang="en-GB" dirty="0">
                <a:solidFill>
                  <a:schemeClr val="bg1">
                    <a:lumMod val="95000"/>
                  </a:schemeClr>
                </a:solidFill>
              </a:rPr>
              <a:t> </a:t>
            </a:r>
            <a:r>
              <a:rPr lang="en-GB" dirty="0" err="1">
                <a:solidFill>
                  <a:schemeClr val="bg1">
                    <a:lumMod val="95000"/>
                  </a:schemeClr>
                </a:solidFill>
              </a:rPr>
              <a:t>ein</a:t>
            </a:r>
            <a:r>
              <a:rPr lang="en-GB" dirty="0">
                <a:solidFill>
                  <a:schemeClr val="bg1">
                    <a:lumMod val="95000"/>
                  </a:schemeClr>
                </a:solidFill>
              </a:rPr>
              <a:t> </a:t>
            </a:r>
            <a:r>
              <a:rPr lang="en-GB" dirty="0" err="1">
                <a:solidFill>
                  <a:schemeClr val="bg1">
                    <a:lumMod val="95000"/>
                  </a:schemeClr>
                </a:solidFill>
              </a:rPr>
              <a:t>blaenoriaethau</a:t>
            </a:r>
            <a:r>
              <a:rPr lang="en-GB" dirty="0">
                <a:solidFill>
                  <a:schemeClr val="bg1">
                    <a:lumMod val="95000"/>
                  </a:schemeClr>
                </a:solidFill>
              </a:rPr>
              <a:t> </a:t>
            </a:r>
            <a:r>
              <a:rPr lang="en-GB" dirty="0" err="1">
                <a:solidFill>
                  <a:schemeClr val="bg1">
                    <a:lumMod val="95000"/>
                  </a:schemeClr>
                </a:solidFill>
              </a:rPr>
              <a:t>eraill</a:t>
            </a:r>
            <a:r>
              <a:rPr lang="en-GB" dirty="0">
                <a:solidFill>
                  <a:schemeClr val="bg1">
                    <a:lumMod val="95000"/>
                  </a:schemeClr>
                </a:solidFill>
              </a:rPr>
              <a:t> – pa rai </a:t>
            </a:r>
            <a:r>
              <a:rPr lang="en-GB" dirty="0" err="1">
                <a:solidFill>
                  <a:schemeClr val="bg1">
                    <a:lumMod val="95000"/>
                  </a:schemeClr>
                </a:solidFill>
              </a:rPr>
              <a:t>sydd</a:t>
            </a:r>
            <a:r>
              <a:rPr lang="en-GB" dirty="0">
                <a:solidFill>
                  <a:schemeClr val="bg1">
                    <a:lumMod val="95000"/>
                  </a:schemeClr>
                </a:solidFill>
              </a:rPr>
              <a:t> </a:t>
            </a:r>
            <a:r>
              <a:rPr lang="en-GB" dirty="0" err="1">
                <a:solidFill>
                  <a:schemeClr val="bg1">
                    <a:lumMod val="95000"/>
                  </a:schemeClr>
                </a:solidFill>
              </a:rPr>
              <a:t>bwysicaf</a:t>
            </a:r>
            <a:r>
              <a:rPr lang="en-GB" dirty="0">
                <a:solidFill>
                  <a:schemeClr val="bg1">
                    <a:lumMod val="95000"/>
                  </a:schemeClr>
                </a:solidFill>
              </a:rPr>
              <a:t> </a:t>
            </a:r>
            <a:r>
              <a:rPr lang="en-GB" dirty="0" err="1">
                <a:solidFill>
                  <a:schemeClr val="bg1">
                    <a:lumMod val="95000"/>
                  </a:schemeClr>
                </a:solidFill>
              </a:rPr>
              <a:t>i</a:t>
            </a:r>
            <a:r>
              <a:rPr lang="en-GB" dirty="0">
                <a:solidFill>
                  <a:schemeClr val="bg1">
                    <a:lumMod val="95000"/>
                  </a:schemeClr>
                </a:solidFill>
              </a:rPr>
              <a:t> chi?</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5511406" y="1489785"/>
            <a:ext cx="2397127" cy="1077218"/>
          </a:xfrm>
          <a:prstGeom prst="rect">
            <a:avLst/>
          </a:prstGeom>
          <a:noFill/>
        </p:spPr>
        <p:txBody>
          <a:bodyPr wrap="square" rtlCol="0">
            <a:spAutoFit/>
          </a:bodyPr>
          <a:lstStyle/>
          <a:p>
            <a:r>
              <a:rPr lang="en-GB" sz="1600" dirty="0" err="1">
                <a:solidFill>
                  <a:schemeClr val="accent6"/>
                </a:solidFill>
              </a:rPr>
              <a:t>Oes</a:t>
            </a:r>
            <a:r>
              <a:rPr lang="en-GB" sz="1600" dirty="0">
                <a:solidFill>
                  <a:schemeClr val="accent6"/>
                </a:solidFill>
              </a:rPr>
              <a:t> </a:t>
            </a:r>
            <a:r>
              <a:rPr lang="en-GB" sz="1600" dirty="0" err="1">
                <a:solidFill>
                  <a:schemeClr val="accent6"/>
                </a:solidFill>
              </a:rPr>
              <a:t>gennych</a:t>
            </a:r>
            <a:r>
              <a:rPr lang="en-GB" sz="1600" dirty="0">
                <a:solidFill>
                  <a:schemeClr val="accent6"/>
                </a:solidFill>
              </a:rPr>
              <a:t> chi </a:t>
            </a:r>
            <a:r>
              <a:rPr lang="en-GB" sz="1600" dirty="0" err="1">
                <a:solidFill>
                  <a:schemeClr val="accent6"/>
                </a:solidFill>
              </a:rPr>
              <a:t>unrhyw</a:t>
            </a:r>
            <a:r>
              <a:rPr lang="en-GB" sz="1600" dirty="0">
                <a:solidFill>
                  <a:schemeClr val="accent6"/>
                </a:solidFill>
              </a:rPr>
              <a:t> </a:t>
            </a:r>
            <a:r>
              <a:rPr lang="en-GB" sz="1600" dirty="0" err="1">
                <a:solidFill>
                  <a:schemeClr val="accent6"/>
                </a:solidFill>
              </a:rPr>
              <a:t>sylwadau</a:t>
            </a:r>
            <a:r>
              <a:rPr lang="en-GB" sz="1600" dirty="0">
                <a:solidFill>
                  <a:schemeClr val="accent6"/>
                </a:solidFill>
              </a:rPr>
              <a:t> </a:t>
            </a:r>
            <a:r>
              <a:rPr lang="en-GB" sz="1600" dirty="0" err="1">
                <a:solidFill>
                  <a:schemeClr val="accent6"/>
                </a:solidFill>
              </a:rPr>
              <a:t>ar</a:t>
            </a:r>
            <a:r>
              <a:rPr lang="en-GB" sz="1600" dirty="0">
                <a:solidFill>
                  <a:schemeClr val="accent6"/>
                </a:solidFill>
              </a:rPr>
              <a:t> </a:t>
            </a:r>
            <a:r>
              <a:rPr lang="en-GB" sz="1600" dirty="0" err="1">
                <a:solidFill>
                  <a:schemeClr val="accent6"/>
                </a:solidFill>
              </a:rPr>
              <a:t>ein</a:t>
            </a:r>
            <a:r>
              <a:rPr lang="en-GB" sz="1600" dirty="0">
                <a:solidFill>
                  <a:schemeClr val="accent6"/>
                </a:solidFill>
              </a:rPr>
              <a:t> </a:t>
            </a:r>
            <a:r>
              <a:rPr lang="en-GB" sz="1600" dirty="0" err="1">
                <a:solidFill>
                  <a:schemeClr val="accent6"/>
                </a:solidFill>
              </a:rPr>
              <a:t>dulliau</a:t>
            </a:r>
            <a:r>
              <a:rPr lang="en-GB" sz="1600" dirty="0">
                <a:solidFill>
                  <a:schemeClr val="accent6"/>
                </a:solidFill>
              </a:rPr>
              <a:t> o ran </a:t>
            </a:r>
            <a:r>
              <a:rPr lang="en-GB" sz="1600" dirty="0" err="1">
                <a:solidFill>
                  <a:schemeClr val="accent6"/>
                </a:solidFill>
              </a:rPr>
              <a:t>gwasanaeth</a:t>
            </a:r>
            <a:r>
              <a:rPr lang="en-GB" sz="1600" dirty="0">
                <a:solidFill>
                  <a:schemeClr val="accent6"/>
                </a:solidFill>
              </a:rPr>
              <a:t> </a:t>
            </a:r>
            <a:r>
              <a:rPr lang="en-GB" sz="1600" dirty="0" err="1">
                <a:solidFill>
                  <a:schemeClr val="accent6"/>
                </a:solidFill>
              </a:rPr>
              <a:t>cwsmeriaid</a:t>
            </a:r>
            <a:r>
              <a:rPr lang="en-GB" sz="1600" dirty="0">
                <a:solidFill>
                  <a:schemeClr val="accent6"/>
                </a:solidFill>
              </a:rPr>
              <a:t>?</a:t>
            </a:r>
            <a:endParaRPr lang="en-GB" sz="1600" dirty="0">
              <a:solidFill>
                <a:schemeClr val="accent6"/>
              </a:solidFill>
              <a:latin typeface="Arial" panose="020B0604020202020204" pitchFamily="34" charset="0"/>
              <a:cs typeface="Arial" panose="020B0604020202020204" pitchFamily="34" charset="0"/>
            </a:endParaRPr>
          </a:p>
        </p:txBody>
      </p:sp>
      <p:sp>
        <p:nvSpPr>
          <p:cNvPr id="13" name="Oval Callout 12"/>
          <p:cNvSpPr/>
          <p:nvPr/>
        </p:nvSpPr>
        <p:spPr>
          <a:xfrm>
            <a:off x="841324" y="4014903"/>
            <a:ext cx="2952328" cy="1557897"/>
          </a:xfrm>
          <a:prstGeom prst="wedgeEllipseCallout">
            <a:avLst/>
          </a:prstGeom>
          <a:solidFill>
            <a:srgbClr val="1CB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165360" y="4374465"/>
            <a:ext cx="2304256" cy="707886"/>
          </a:xfrm>
          <a:prstGeom prst="rect">
            <a:avLst/>
          </a:prstGeom>
          <a:noFill/>
        </p:spPr>
        <p:txBody>
          <a:bodyPr wrap="square" rtlCol="0">
            <a:spAutoFit/>
          </a:bodyPr>
          <a:lstStyle/>
          <a:p>
            <a:r>
              <a:rPr lang="en-GB" sz="2000" dirty="0" err="1">
                <a:solidFill>
                  <a:schemeClr val="bg1">
                    <a:lumMod val="95000"/>
                  </a:schemeClr>
                </a:solidFill>
              </a:rPr>
              <a:t>Oes</a:t>
            </a:r>
            <a:r>
              <a:rPr lang="en-GB" sz="2000" dirty="0">
                <a:solidFill>
                  <a:schemeClr val="bg1">
                    <a:lumMod val="95000"/>
                  </a:schemeClr>
                </a:solidFill>
              </a:rPr>
              <a:t> </a:t>
            </a:r>
            <a:r>
              <a:rPr lang="en-GB" sz="2000" dirty="0" err="1">
                <a:solidFill>
                  <a:schemeClr val="bg1">
                    <a:lumMod val="95000"/>
                  </a:schemeClr>
                </a:solidFill>
              </a:rPr>
              <a:t>yna</a:t>
            </a:r>
            <a:r>
              <a:rPr lang="en-GB" sz="2000" dirty="0">
                <a:solidFill>
                  <a:schemeClr val="bg1">
                    <a:lumMod val="95000"/>
                  </a:schemeClr>
                </a:solidFill>
              </a:rPr>
              <a:t> </a:t>
            </a:r>
            <a:r>
              <a:rPr lang="en-GB" sz="2000" dirty="0" err="1">
                <a:solidFill>
                  <a:schemeClr val="bg1">
                    <a:lumMod val="95000"/>
                  </a:schemeClr>
                </a:solidFill>
              </a:rPr>
              <a:t>unrhyw</a:t>
            </a:r>
            <a:r>
              <a:rPr lang="en-GB" sz="2000" dirty="0">
                <a:solidFill>
                  <a:schemeClr val="bg1">
                    <a:lumMod val="95000"/>
                  </a:schemeClr>
                </a:solidFill>
              </a:rPr>
              <a:t> </a:t>
            </a:r>
            <a:r>
              <a:rPr lang="en-GB" sz="2000" dirty="0" err="1">
                <a:solidFill>
                  <a:schemeClr val="bg1">
                    <a:lumMod val="95000"/>
                  </a:schemeClr>
                </a:solidFill>
              </a:rPr>
              <a:t>beth</a:t>
            </a:r>
            <a:r>
              <a:rPr lang="en-GB" sz="2000" dirty="0">
                <a:solidFill>
                  <a:schemeClr val="bg1">
                    <a:lumMod val="95000"/>
                  </a:schemeClr>
                </a:solidFill>
              </a:rPr>
              <a:t> </a:t>
            </a:r>
            <a:r>
              <a:rPr lang="en-GB" sz="2000" dirty="0" err="1">
                <a:solidFill>
                  <a:schemeClr val="bg1">
                    <a:lumMod val="95000"/>
                  </a:schemeClr>
                </a:solidFill>
              </a:rPr>
              <a:t>ar</a:t>
            </a:r>
            <a:r>
              <a:rPr lang="en-GB" sz="2000" dirty="0">
                <a:solidFill>
                  <a:schemeClr val="bg1">
                    <a:lumMod val="95000"/>
                  </a:schemeClr>
                </a:solidFill>
              </a:rPr>
              <a:t> </a:t>
            </a:r>
            <a:r>
              <a:rPr lang="en-GB" sz="2000" dirty="0" err="1">
                <a:solidFill>
                  <a:schemeClr val="bg1">
                    <a:lumMod val="95000"/>
                  </a:schemeClr>
                </a:solidFill>
              </a:rPr>
              <a:t>goll</a:t>
            </a:r>
            <a:r>
              <a:rPr lang="en-GB" sz="2000" dirty="0">
                <a:solidFill>
                  <a:schemeClr val="bg1">
                    <a:lumMod val="95000"/>
                  </a:schemeClr>
                </a:solidFill>
              </a:rPr>
              <a:t>?</a:t>
            </a:r>
            <a:endParaRPr lang="en-GB" sz="20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63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Agenda</a:t>
            </a:r>
          </a:p>
        </p:txBody>
      </p:sp>
      <p:sp>
        <p:nvSpPr>
          <p:cNvPr id="4" name="Slide Number Placeholder 3"/>
          <p:cNvSpPr>
            <a:spLocks noGrp="1"/>
          </p:cNvSpPr>
          <p:nvPr>
            <p:ph type="sldNum" sz="quarter" idx="12"/>
          </p:nvPr>
        </p:nvSpPr>
        <p:spPr/>
        <p:txBody>
          <a:bodyPr/>
          <a:lstStyle/>
          <a:p>
            <a:fld id="{490165BC-DBA7-4530-8926-81165AFC8D69}" type="slidenum">
              <a:rPr lang="en-GB" smtClean="0"/>
              <a:t>9</a:t>
            </a:fld>
            <a:endParaRPr lang="en-GB" dirty="0"/>
          </a:p>
        </p:txBody>
      </p:sp>
    </p:spTree>
    <p:extLst>
      <p:ext uri="{BB962C8B-B14F-4D97-AF65-F5344CB8AC3E}">
        <p14:creationId xmlns:p14="http://schemas.microsoft.com/office/powerpoint/2010/main" val="161171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90</a:t>
            </a:fld>
            <a:endParaRPr lang="en-GB"/>
          </a:p>
        </p:txBody>
      </p:sp>
      <p:sp>
        <p:nvSpPr>
          <p:cNvPr id="7" name="TextBox 6"/>
          <p:cNvSpPr txBox="1"/>
          <p:nvPr/>
        </p:nvSpPr>
        <p:spPr>
          <a:xfrm>
            <a:off x="1229668" y="2996952"/>
            <a:ext cx="7014740" cy="707886"/>
          </a:xfrm>
          <a:prstGeom prst="rect">
            <a:avLst/>
          </a:prstGeom>
          <a:noFill/>
        </p:spPr>
        <p:txBody>
          <a:bodyPr wrap="square" rtlCol="0">
            <a:spAutoFit/>
          </a:bodyPr>
          <a:lstStyle/>
          <a:p>
            <a:r>
              <a:rPr lang="en-GB" sz="4000" dirty="0" err="1">
                <a:solidFill>
                  <a:schemeClr val="bg1">
                    <a:lumMod val="95000"/>
                  </a:schemeClr>
                </a:solidFill>
              </a:rPr>
              <a:t>Cinio</a:t>
            </a:r>
            <a:endParaRPr lang="en-GB" sz="40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20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0165BC-DBA7-4530-8926-81165AFC8D69}" type="slidenum">
              <a:rPr lang="en-GB" smtClean="0"/>
              <a:t>91</a:t>
            </a:fld>
            <a:endParaRPr lang="en-GB"/>
          </a:p>
        </p:txBody>
      </p:sp>
      <p:sp>
        <p:nvSpPr>
          <p:cNvPr id="6" name="TextBox 5"/>
          <p:cNvSpPr txBox="1"/>
          <p:nvPr/>
        </p:nvSpPr>
        <p:spPr>
          <a:xfrm>
            <a:off x="1101143" y="2996952"/>
            <a:ext cx="7014740" cy="707886"/>
          </a:xfrm>
          <a:prstGeom prst="rect">
            <a:avLst/>
          </a:prstGeom>
          <a:noFill/>
        </p:spPr>
        <p:txBody>
          <a:bodyPr wrap="square" rtlCol="0">
            <a:spAutoFit/>
          </a:bodyPr>
          <a:lstStyle/>
          <a:p>
            <a:r>
              <a:rPr lang="en-GB" sz="4000" dirty="0" err="1">
                <a:solidFill>
                  <a:schemeClr val="bg1">
                    <a:lumMod val="95000"/>
                  </a:schemeClr>
                </a:solidFill>
              </a:rPr>
              <a:t>Sesiynau</a:t>
            </a:r>
            <a:r>
              <a:rPr lang="en-GB" sz="4000" dirty="0">
                <a:solidFill>
                  <a:schemeClr val="bg1">
                    <a:lumMod val="95000"/>
                  </a:schemeClr>
                </a:solidFill>
              </a:rPr>
              <a:t> Holi ac </a:t>
            </a:r>
            <a:r>
              <a:rPr lang="en-GB" sz="4000" dirty="0" err="1">
                <a:solidFill>
                  <a:schemeClr val="bg1">
                    <a:lumMod val="95000"/>
                  </a:schemeClr>
                </a:solidFill>
              </a:rPr>
              <a:t>Ateb</a:t>
            </a:r>
            <a:endParaRPr lang="en-GB" sz="40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72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Sesiynau</a:t>
            </a:r>
            <a:r>
              <a:rPr lang="en-GB" sz="2800" dirty="0"/>
              <a:t> Holi ac </a:t>
            </a:r>
            <a:r>
              <a:rPr lang="en-GB" sz="2800" dirty="0" err="1"/>
              <a:t>Ateb</a:t>
            </a:r>
            <a:r>
              <a:rPr lang="en-GB" sz="2800" dirty="0"/>
              <a:t> - </a:t>
            </a:r>
            <a:r>
              <a:rPr lang="en-GB" sz="2800" dirty="0" err="1"/>
              <a:t>opsiynau</a:t>
            </a:r>
            <a:endParaRPr lang="en-GB" sz="2800" dirty="0"/>
          </a:p>
        </p:txBody>
      </p:sp>
      <p:sp>
        <p:nvSpPr>
          <p:cNvPr id="3" name="Content Placeholder 2"/>
          <p:cNvSpPr>
            <a:spLocks noGrp="1"/>
          </p:cNvSpPr>
          <p:nvPr>
            <p:ph idx="1"/>
          </p:nvPr>
        </p:nvSpPr>
        <p:spPr/>
        <p:txBody>
          <a:bodyPr/>
          <a:lstStyle/>
          <a:p>
            <a:pPr marL="0" indent="0" algn="ctr">
              <a:buNone/>
            </a:pPr>
            <a:endParaRPr lang="en-GB" dirty="0">
              <a:solidFill>
                <a:schemeClr val="tx2"/>
              </a:solidFill>
            </a:endParaRPr>
          </a:p>
          <a:p>
            <a:pPr lvl="1"/>
            <a:r>
              <a:rPr lang="en-GB" dirty="0" err="1" smtClean="0"/>
              <a:t>Ymrwymiadau</a:t>
            </a:r>
            <a:r>
              <a:rPr lang="en-GB" dirty="0" smtClean="0"/>
              <a:t> </a:t>
            </a:r>
            <a:r>
              <a:rPr lang="en-GB" dirty="0" err="1"/>
              <a:t>cymdeithasol</a:t>
            </a:r>
            <a:r>
              <a:rPr lang="en-GB" dirty="0"/>
              <a:t> </a:t>
            </a:r>
          </a:p>
          <a:p>
            <a:pPr marL="0" indent="0">
              <a:buNone/>
            </a:pPr>
            <a:r>
              <a:rPr lang="en-GB" dirty="0" err="1"/>
              <a:t>neu</a:t>
            </a:r>
            <a:endParaRPr lang="en-GB" dirty="0"/>
          </a:p>
          <a:p>
            <a:pPr lvl="1"/>
            <a:r>
              <a:rPr lang="en-GB" dirty="0" err="1" smtClean="0"/>
              <a:t>Dyfodol</a:t>
            </a:r>
            <a:r>
              <a:rPr lang="en-GB" dirty="0" smtClean="0"/>
              <a:t> </a:t>
            </a:r>
            <a:r>
              <a:rPr lang="en-GB" dirty="0" err="1"/>
              <a:t>ynni</a:t>
            </a:r>
            <a:endParaRPr lang="en-GB" dirty="0">
              <a:solidFill>
                <a:schemeClr val="tx2"/>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92</a:t>
            </a:fld>
            <a:endParaRPr lang="en-GB" dirty="0"/>
          </a:p>
        </p:txBody>
      </p:sp>
    </p:spTree>
    <p:extLst>
      <p:ext uri="{BB962C8B-B14F-4D97-AF65-F5344CB8AC3E}">
        <p14:creationId xmlns:p14="http://schemas.microsoft.com/office/powerpoint/2010/main" val="4244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9">
      <a:dk1>
        <a:sysClr val="windowText" lastClr="000000"/>
      </a:dk1>
      <a:lt1>
        <a:sysClr val="window" lastClr="FFFFFF"/>
      </a:lt1>
      <a:dk2>
        <a:srgbClr val="445A69"/>
      </a:dk2>
      <a:lt2>
        <a:srgbClr val="EEECE1"/>
      </a:lt2>
      <a:accent1>
        <a:srgbClr val="445A69"/>
      </a:accent1>
      <a:accent2>
        <a:srgbClr val="ED7F11"/>
      </a:accent2>
      <a:accent3>
        <a:srgbClr val="D6DF25"/>
      </a:accent3>
      <a:accent4>
        <a:srgbClr val="69276B"/>
      </a:accent4>
      <a:accent5>
        <a:srgbClr val="43BFCB"/>
      </a:accent5>
      <a:accent6>
        <a:srgbClr val="445A6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9E9A83946C2146AC47AA6386A7F1D1" ma:contentTypeVersion="4" ma:contentTypeDescription="Create a new document." ma:contentTypeScope="" ma:versionID="afbb832e3595497e76f10b86561ce519">
  <xsd:schema xmlns:xsd="http://www.w3.org/2001/XMLSchema" xmlns:xs="http://www.w3.org/2001/XMLSchema" xmlns:p="http://schemas.microsoft.com/office/2006/metadata/properties" xmlns:ns2="661f9239-d944-4060-bec9-122b5cdb9002" targetNamespace="http://schemas.microsoft.com/office/2006/metadata/properties" ma:root="true" ma:fieldsID="2eb355b6ab6f0f96749635bf45f87032" ns2:_="">
    <xsd:import namespace="661f9239-d944-4060-bec9-122b5cdb900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f9239-d944-4060-bec9-122b5cdb90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04F434-F233-49E5-9DB4-7514B1B8A65A}">
  <ds:schemaRefs>
    <ds:schemaRef ds:uri="http://schemas.microsoft.com/sharepoint/v3/contenttype/forms"/>
  </ds:schemaRefs>
</ds:datastoreItem>
</file>

<file path=customXml/itemProps2.xml><?xml version="1.0" encoding="utf-8"?>
<ds:datastoreItem xmlns:ds="http://schemas.openxmlformats.org/officeDocument/2006/customXml" ds:itemID="{95BDDDF1-165B-4F04-B7FF-989A6F841B2B}">
  <ds:schemaRefs>
    <ds:schemaRef ds:uri="http://purl.org/dc/dcmitype/"/>
    <ds:schemaRef ds:uri="http://purl.org/dc/terms/"/>
    <ds:schemaRef ds:uri="http://schemas.openxmlformats.org/package/2006/metadata/core-properties"/>
    <ds:schemaRef ds:uri="http://schemas.microsoft.com/office/2006/metadata/properties"/>
    <ds:schemaRef ds:uri="661f9239-d944-4060-bec9-122b5cdb9002"/>
    <ds:schemaRef ds:uri="http://purl.org/dc/elements/1.1/"/>
    <ds:schemaRef ds:uri="http://www.w3.org/XML/1998/namespac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A14928E9-B560-4184-B1D8-ECAE35792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f9239-d944-4060-bec9-122b5cdb9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3853</TotalTime>
  <Words>5905</Words>
  <Application>Microsoft Office PowerPoint</Application>
  <PresentationFormat>On-screen Show (4:3)</PresentationFormat>
  <Paragraphs>910</Paragraphs>
  <Slides>92</Slides>
  <Notes>20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Gweithdy Blynyddol y Rhanddeiliaid - Llandudno</vt:lpstr>
      <vt:lpstr>PowerPoint Presentation</vt:lpstr>
      <vt:lpstr>Y ni yw Wales &amp; West Utilities</vt:lpstr>
      <vt:lpstr>PowerPoint Presentation</vt:lpstr>
      <vt:lpstr>perfformiad Diweddariad Busnes - allbynnau 2016/17</vt:lpstr>
      <vt:lpstr>Ein cyfran ni o fil y cwsmeriaid.</vt:lpstr>
      <vt:lpstr>Diben heddiw</vt:lpstr>
      <vt:lpstr>Westbourne</vt:lpstr>
      <vt:lpstr>Agenda</vt:lpstr>
      <vt:lpstr>PowerPoint Presentation</vt:lpstr>
      <vt:lpstr>PowerPoint Presentation</vt:lpstr>
      <vt:lpstr>Beth yw carbon monocsid (CO)?</vt:lpstr>
      <vt:lpstr>Carbon monocsid – yr hyn a ddywedoch. </vt:lpstr>
      <vt:lpstr>Carbon monocsid – yr hyn a wnaethom. </vt:lpstr>
      <vt:lpstr>Strategaeth ddiwygiedig ar CO </vt:lpstr>
      <vt:lpstr>Cystadleuaeth diogelwch CO ysgolion  </vt:lpstr>
      <vt:lpstr>Torri’r COd a’r Torwyr COd  </vt:lpstr>
      <vt:lpstr>Partneriaethau newydd </vt:lpstr>
      <vt:lpstr>Digwyddiadau </vt:lpstr>
      <vt:lpstr>Dylanwadwyr Gwleidyddol</vt:lpstr>
      <vt:lpstr>Carbon monocsid – yr hyn rydym wedi’i gynllunio </vt:lpstr>
      <vt:lpstr>PowerPoint Presentation</vt:lpstr>
      <vt:lpstr>Cymorth i gwsmeriaid sy’n agored i niwed yr hyn a ddywedasoch </vt:lpstr>
      <vt:lpstr>Cymorth i gwsmeriaid sy’n agored i niwed - yr hyn a wnaethom </vt:lpstr>
      <vt:lpstr>Cynhadledd Cryfach gyda’n Gilydd</vt:lpstr>
      <vt:lpstr>Parhaodd cynhadledd Cryfach gyda’n Gilydd</vt:lpstr>
      <vt:lpstr>Hyfforddiant ynglŷn â chwsmeriaid â blaenoriaeth</vt:lpstr>
      <vt:lpstr>Darpariaeth gwasanaeth sy’n gynhwysol o BS18477</vt:lpstr>
      <vt:lpstr>Atgyfeiriadau’r Gofrestr Gwasanaethau â  Blaenoriaeth </vt:lpstr>
      <vt:lpstr>Cymorth i gwsmeriaid sy’n agored i niwed - yr hyn rydym wedi’i gynllunio  </vt:lpstr>
      <vt:lpstr>Cymorth i gwsmeriaid sy’n agored i niwed – yr hyn rydym wedi’i gynllunio </vt:lpstr>
      <vt:lpstr>PowerPoint Presentation</vt:lpstr>
      <vt:lpstr>Cefndir</vt:lpstr>
      <vt:lpstr>Rhoi cymorth i’r tlawd o ran tanwydd – yr hyn a ddywedoch chi</vt:lpstr>
      <vt:lpstr>Cynllun Cymorth Cartrefi Cynnes</vt:lpstr>
      <vt:lpstr>Cymorth Cartrefi Cynnes v ECO2T</vt:lpstr>
      <vt:lpstr>Cydweithredu gweithredol cyfredol</vt:lpstr>
      <vt:lpstr>Canolfannau tlodi tanwydd</vt:lpstr>
      <vt:lpstr>Cyfathrebu</vt:lpstr>
      <vt:lpstr>Rhoi cymorth i’r tlawd o ran tanwydd – yr hyn rydym yn ei gynllunio nesaf</vt:lpstr>
      <vt:lpstr>Cwestiynau – Rhwymedigaethau Cymdeithasol</vt:lpstr>
      <vt:lpstr>PowerPoint Presentation</vt:lpstr>
      <vt:lpstr>Cefndir</vt:lpstr>
      <vt:lpstr>Cynllunio ar gyfer digwyddiad mawr – yr hyn a ddywedoch chi</vt:lpstr>
      <vt:lpstr>Cynllunio – yr hyn a wnaethon ni</vt:lpstr>
      <vt:lpstr>Cyfathrebu…</vt:lpstr>
      <vt:lpstr>Cwsmeriaid sy’n agored i niwed</vt:lpstr>
      <vt:lpstr>Hunanynysu ac adferiad cwsmeriaid</vt:lpstr>
      <vt:lpstr>Ymarferiad digwyddiad mawr</vt:lpstr>
      <vt:lpstr>Rhannu arferion gorau</vt:lpstr>
      <vt:lpstr>Symud ymlaen </vt:lpstr>
      <vt:lpstr>Cwestiynau: Cynllunio ar gyfer digwyddiad mawr</vt:lpstr>
      <vt:lpstr>PowerPoint Presentation</vt:lpstr>
      <vt:lpstr>PowerPoint Presentation</vt:lpstr>
      <vt:lpstr>cefndir  </vt:lpstr>
      <vt:lpstr>Datblygiad rhwydweithiau ynni.  </vt:lpstr>
      <vt:lpstr>Rhwydwaith ynni – yn para 5 mlynedd: </vt:lpstr>
      <vt:lpstr>Nwy gwyrdd – yn para 3 blynedd - biomethan</vt:lpstr>
      <vt:lpstr>Cadw’r goleuadau ymlaen</vt:lpstr>
      <vt:lpstr>Dyfodol carbon is a diwallu galw yn y dyfodol – yr hyn ddywedoch chi</vt:lpstr>
      <vt:lpstr>Dyfodol o garbon is a bodloni’r galw yn y dyfodol – yr hyn a wnaethon ni</vt:lpstr>
      <vt:lpstr>Gweithdy nwy amgen (parhad) </vt:lpstr>
      <vt:lpstr>Events and communications </vt:lpstr>
      <vt:lpstr>Events and communications </vt:lpstr>
      <vt:lpstr>PowerPoint Presentation</vt:lpstr>
      <vt:lpstr>Cwestiynau: Dyfodol carbon is a Chyfarfod â’r galw yn y dyfodol</vt:lpstr>
      <vt:lpstr>PowerPoint Presentation</vt:lpstr>
      <vt:lpstr>Blaenoriaethau 2016/17</vt:lpstr>
      <vt:lpstr>PowerPoint Presentation</vt:lpstr>
      <vt:lpstr>Busnes cysylltiadau</vt:lpstr>
      <vt:lpstr>Beichiau gwaith cysylltiadau nodweddiadol</vt:lpstr>
      <vt:lpstr>Y Rheoliadau Nwy (safonau Perfformiad) 2005</vt:lpstr>
      <vt:lpstr>Ein newidiadau arfaethedig</vt:lpstr>
      <vt:lpstr>PowerPoint Presentation</vt:lpstr>
      <vt:lpstr>Cyflawniadau ein gwasanaeth cwsmeriaid</vt:lpstr>
      <vt:lpstr>Bodlonrwydd cwsmeriaid – sut rydyn ni’n cymharu</vt:lpstr>
      <vt:lpstr>Bodlonrwydd cwsmeriaid – ein sialensiau</vt:lpstr>
      <vt:lpstr>PowerPoint Presentation</vt:lpstr>
      <vt:lpstr>Arloesedd – yr hyn ddywedasoch chi</vt:lpstr>
      <vt:lpstr>Arloesi – yr hyn a wnaethom ni</vt:lpstr>
      <vt:lpstr>Arloesedd – yr hyn a wnaethom ni</vt:lpstr>
      <vt:lpstr>Amddiffyn yr amgylchedd – yr hyn ddywedasoch chi</vt:lpstr>
      <vt:lpstr>Amddiffyn yr amgylchedd – yr hyn a wnaethom ni</vt:lpstr>
      <vt:lpstr>Mesuryddion deallus – yr hyn a ddywedasoch chi</vt:lpstr>
      <vt:lpstr>Mesuryddion clyfar – yr hyn a wnaethom ni</vt:lpstr>
      <vt:lpstr>Lladrad nwy – yr hyn a ddywedasoch chi</vt:lpstr>
      <vt:lpstr>Lladrad nwy – yr hyn a wnaethom ni</vt:lpstr>
      <vt:lpstr>Beth ddylai fod yn flaenoriaethau i ni yn 2017/18?</vt:lpstr>
      <vt:lpstr>Cwestiynau: blaenoriaethau ar gyfer y flwyddyn nesaf</vt:lpstr>
      <vt:lpstr>PowerPoint Presentation</vt:lpstr>
      <vt:lpstr>PowerPoint Presentation</vt:lpstr>
      <vt:lpstr>Sesiynau Holi ac Ateb - opsiynau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Thompson</dc:creator>
  <cp:lastModifiedBy>Lee Jefferies</cp:lastModifiedBy>
  <cp:revision>364</cp:revision>
  <cp:lastPrinted>2017-05-05T15:43:50Z</cp:lastPrinted>
  <dcterms:created xsi:type="dcterms:W3CDTF">2014-10-27T13:24:26Z</dcterms:created>
  <dcterms:modified xsi:type="dcterms:W3CDTF">2017-05-18T11:03:55Z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0x010100119E9A83946C2146AC47AA6386A7F1D1</vt:lpwstr>
  </property>
</Properties>
</file>